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9" r:id="rId11"/>
    <p:sldId id="272" r:id="rId12"/>
    <p:sldId id="271" r:id="rId13"/>
    <p:sldId id="273" r:id="rId14"/>
    <p:sldId id="274" r:id="rId15"/>
    <p:sldId id="275" r:id="rId16"/>
    <p:sldId id="265" r:id="rId17"/>
    <p:sldId id="266" r:id="rId18"/>
    <p:sldId id="267" r:id="rId19"/>
    <p:sldId id="268" r:id="rId20"/>
    <p:sldId id="270"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5912A36-3FDC-4803-9264-1CFC26B0E66E}">
          <p14:sldIdLst>
            <p14:sldId id="256"/>
            <p14:sldId id="257"/>
            <p14:sldId id="258"/>
            <p14:sldId id="259"/>
            <p14:sldId id="260"/>
            <p14:sldId id="261"/>
            <p14:sldId id="262"/>
            <p14:sldId id="263"/>
            <p14:sldId id="264"/>
            <p14:sldId id="269"/>
            <p14:sldId id="272"/>
            <p14:sldId id="271"/>
            <p14:sldId id="273"/>
            <p14:sldId id="274"/>
            <p14:sldId id="275"/>
            <p14:sldId id="265"/>
            <p14:sldId id="266"/>
            <p14:sldId id="267"/>
            <p14:sldId id="268"/>
            <p14:sldId id="270"/>
            <p14:sldId id="276"/>
            <p14:sldId id="277"/>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18773019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40054110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41595826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33930966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40678985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15518176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8" name="Footer Placeholder 4"/>
          <p:cNvSpPr>
            <a:spLocks noGrp="1"/>
          </p:cNvSpPr>
          <p:nvPr>
            <p:ph type="ftr" sz="quarter" idx="11"/>
          </p:nvPr>
        </p:nvSpPr>
        <p:spPr/>
        <p:txBody>
          <a:bodyPr/>
          <a:lstStyle>
            <a:lvl1pPr>
              <a:defRPr/>
            </a:lvl1pPr>
          </a:lstStyle>
          <a:p>
            <a:endParaRPr lang="ru-RU"/>
          </a:p>
        </p:txBody>
      </p:sp>
      <p:sp>
        <p:nvSpPr>
          <p:cNvPr id="9"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38317257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4" name="Footer Placeholder 4"/>
          <p:cNvSpPr>
            <a:spLocks noGrp="1"/>
          </p:cNvSpPr>
          <p:nvPr>
            <p:ph type="ftr" sz="quarter" idx="11"/>
          </p:nvPr>
        </p:nvSpPr>
        <p:spPr/>
        <p:txBody>
          <a:bodyPr/>
          <a:lstStyle>
            <a:lvl1pPr>
              <a:defRPr/>
            </a:lvl1pPr>
          </a:lstStyle>
          <a:p>
            <a:endParaRPr lang="ru-RU"/>
          </a:p>
        </p:txBody>
      </p:sp>
      <p:sp>
        <p:nvSpPr>
          <p:cNvPr id="5"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4104842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3" name="Footer Placeholder 4"/>
          <p:cNvSpPr>
            <a:spLocks noGrp="1"/>
          </p:cNvSpPr>
          <p:nvPr>
            <p:ph type="ftr" sz="quarter" idx="11"/>
          </p:nvPr>
        </p:nvSpPr>
        <p:spPr/>
        <p:txBody>
          <a:bodyPr/>
          <a:lstStyle>
            <a:lvl1pPr>
              <a:defRPr/>
            </a:lvl1pPr>
          </a:lstStyle>
          <a:p>
            <a:endParaRPr lang="ru-RU"/>
          </a:p>
        </p:txBody>
      </p:sp>
      <p:sp>
        <p:nvSpPr>
          <p:cNvPr id="4"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35981269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20731889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79C4C4C1-29F7-4808-BABB-AB6A15A078E0}" type="datetimeFigureOut">
              <a:rPr lang="ru-RU" smtClean="0"/>
              <a:t>12.02.2014</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1F0C7779-CB15-475E-8A73-7E49710574B8}" type="slidenum">
              <a:rPr lang="ru-RU" smtClean="0"/>
              <a:t>‹#›</a:t>
            </a:fld>
            <a:endParaRPr lang="ru-RU"/>
          </a:p>
        </p:txBody>
      </p:sp>
    </p:spTree>
    <p:extLst>
      <p:ext uri="{BB962C8B-B14F-4D97-AF65-F5344CB8AC3E}">
        <p14:creationId xmlns:p14="http://schemas.microsoft.com/office/powerpoint/2010/main" val="27739730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79C4C4C1-29F7-4808-BABB-AB6A15A078E0}" type="datetimeFigureOut">
              <a:rPr lang="ru-RU" smtClean="0"/>
              <a:t>12.02.2014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1F0C7779-CB15-475E-8A73-7E49710574B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uk.wikipedia.org/wiki/%D0%91%D1%96%D0%BB%D0%BE%D1%80%D1%83%D1%81%D1%8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59897">
            <a:off x="5862288" y="3967613"/>
            <a:ext cx="3535513" cy="2651635"/>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37183">
            <a:off x="195018" y="735018"/>
            <a:ext cx="3600450" cy="1800225"/>
          </a:xfrm>
          <a:prstGeom prst="rect">
            <a:avLst/>
          </a:prstGeom>
          <a:ln>
            <a:noFill/>
          </a:ln>
          <a:effectLst>
            <a:softEdge rad="112500"/>
          </a:effectLst>
        </p:spPr>
      </p:pic>
      <p:sp>
        <p:nvSpPr>
          <p:cNvPr id="2" name="Заголовок 1"/>
          <p:cNvSpPr>
            <a:spLocks noGrp="1"/>
          </p:cNvSpPr>
          <p:nvPr>
            <p:ph type="ctrTitle"/>
          </p:nvPr>
        </p:nvSpPr>
        <p:spPr>
          <a:xfrm>
            <a:off x="683568" y="1436131"/>
            <a:ext cx="7772400" cy="1470025"/>
          </a:xfrm>
        </p:spPr>
        <p:txBody>
          <a:bodyPr/>
          <a:lstStyle/>
          <a:p>
            <a:r>
              <a:rPr lang="uk-UA" dirty="0" smtClean="0"/>
              <a:t>Республіка Білорусь</a:t>
            </a:r>
            <a:endParaRPr lang="ru-RU" dirty="0"/>
          </a:p>
        </p:txBody>
      </p:sp>
      <p:sp>
        <p:nvSpPr>
          <p:cNvPr id="3" name="Подзаголовок 2"/>
          <p:cNvSpPr>
            <a:spLocks noGrp="1"/>
          </p:cNvSpPr>
          <p:nvPr>
            <p:ph type="subTitle" idx="1"/>
          </p:nvPr>
        </p:nvSpPr>
        <p:spPr>
          <a:xfrm>
            <a:off x="1403648" y="2852936"/>
            <a:ext cx="6400800" cy="3024336"/>
          </a:xfrm>
        </p:spPr>
        <p:txBody>
          <a:bodyPr/>
          <a:lstStyle/>
          <a:p>
            <a:r>
              <a:rPr lang="uk-UA" sz="2800" dirty="0" smtClean="0">
                <a:solidFill>
                  <a:schemeClr val="tx1"/>
                </a:solidFill>
              </a:rPr>
              <a:t>Виконали учні</a:t>
            </a:r>
          </a:p>
          <a:p>
            <a:r>
              <a:rPr lang="uk-UA" sz="2800" dirty="0" smtClean="0">
                <a:solidFill>
                  <a:schemeClr val="tx1"/>
                </a:solidFill>
              </a:rPr>
              <a:t> 10-А класу</a:t>
            </a:r>
          </a:p>
          <a:p>
            <a:r>
              <a:rPr lang="uk-UA" sz="2800" dirty="0" smtClean="0">
                <a:solidFill>
                  <a:schemeClr val="tx1"/>
                </a:solidFill>
              </a:rPr>
              <a:t>Кузнєцова Анастасія</a:t>
            </a:r>
          </a:p>
          <a:p>
            <a:r>
              <a:rPr lang="uk-UA" sz="2800" dirty="0" smtClean="0">
                <a:solidFill>
                  <a:schemeClr val="tx1"/>
                </a:solidFill>
              </a:rPr>
              <a:t>Ларін Олександр</a:t>
            </a:r>
          </a:p>
          <a:p>
            <a:r>
              <a:rPr lang="uk-UA" sz="2800" dirty="0" smtClean="0">
                <a:solidFill>
                  <a:schemeClr val="tx1"/>
                </a:solidFill>
              </a:rPr>
              <a:t>Бондаренко Владислав</a:t>
            </a:r>
            <a:endParaRPr lang="ru-RU" sz="2800" dirty="0">
              <a:solidFill>
                <a:schemeClr val="tx1"/>
              </a:solidFill>
            </a:endParaRPr>
          </a:p>
        </p:txBody>
      </p:sp>
    </p:spTree>
    <p:extLst>
      <p:ext uri="{BB962C8B-B14F-4D97-AF65-F5344CB8AC3E}">
        <p14:creationId xmlns:p14="http://schemas.microsoft.com/office/powerpoint/2010/main" val="14002499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Природні ресурси</a:t>
            </a:r>
            <a:endParaRPr lang="ru-RU" dirty="0"/>
          </a:p>
        </p:txBody>
      </p:sp>
      <p:sp>
        <p:nvSpPr>
          <p:cNvPr id="3" name="Объект 2"/>
          <p:cNvSpPr>
            <a:spLocks noGrp="1"/>
          </p:cNvSpPr>
          <p:nvPr>
            <p:ph idx="1"/>
          </p:nvPr>
        </p:nvSpPr>
        <p:spPr>
          <a:xfrm>
            <a:off x="755576" y="1628800"/>
            <a:ext cx="7931224" cy="4497363"/>
          </a:xfrm>
          <a:ln>
            <a:solidFill>
              <a:schemeClr val="bg1"/>
            </a:solidFill>
          </a:ln>
        </p:spPr>
        <p:txBody>
          <a:bodyPr/>
          <a:lstStyle/>
          <a:p>
            <a:r>
              <a:rPr lang="ru-RU" sz="1800" b="1" dirty="0" err="1"/>
              <a:t>Мінеральні</a:t>
            </a:r>
            <a:endParaRPr lang="ru-RU" sz="1800" dirty="0"/>
          </a:p>
          <a:p>
            <a:pPr marL="0" indent="0">
              <a:buNone/>
            </a:pPr>
            <a:r>
              <a:rPr lang="ru-RU" sz="1800" dirty="0" smtClean="0"/>
              <a:t>    - </a:t>
            </a:r>
            <a:r>
              <a:rPr lang="ru-RU" sz="1800" dirty="0" err="1"/>
              <a:t>Поклади</a:t>
            </a:r>
            <a:r>
              <a:rPr lang="ru-RU" sz="1800" dirty="0"/>
              <a:t> торфу, </a:t>
            </a:r>
            <a:r>
              <a:rPr lang="ru-RU" sz="1800" dirty="0" err="1"/>
              <a:t>кам'яної</a:t>
            </a:r>
            <a:r>
              <a:rPr lang="ru-RU" sz="1800" dirty="0"/>
              <a:t> та </a:t>
            </a:r>
            <a:r>
              <a:rPr lang="ru-RU" sz="1800" dirty="0" err="1"/>
              <a:t>калійної</a:t>
            </a:r>
            <a:r>
              <a:rPr lang="ru-RU" sz="1800" dirty="0"/>
              <a:t> солей, </a:t>
            </a:r>
            <a:r>
              <a:rPr lang="ru-RU" sz="1800" dirty="0" err="1"/>
              <a:t>скляних</a:t>
            </a:r>
            <a:r>
              <a:rPr lang="ru-RU" sz="1800" dirty="0"/>
              <a:t> </a:t>
            </a:r>
            <a:r>
              <a:rPr lang="ru-RU" sz="1800" dirty="0" err="1"/>
              <a:t>пісків</a:t>
            </a:r>
            <a:r>
              <a:rPr lang="ru-RU" sz="1800" dirty="0"/>
              <a:t>, </a:t>
            </a:r>
            <a:r>
              <a:rPr lang="ru-RU" sz="1800" dirty="0" err="1"/>
              <a:t>нафти</a:t>
            </a:r>
            <a:r>
              <a:rPr lang="ru-RU" sz="1800" dirty="0"/>
              <a:t>, </a:t>
            </a:r>
            <a:r>
              <a:rPr lang="ru-RU" sz="1800" dirty="0" err="1" smtClean="0"/>
              <a:t>фосфоритів</a:t>
            </a:r>
            <a:endParaRPr lang="ru-RU" sz="1800" dirty="0"/>
          </a:p>
          <a:p>
            <a:r>
              <a:rPr lang="ru-RU" sz="1800" b="1" dirty="0" err="1"/>
              <a:t>Рекреакційні</a:t>
            </a:r>
            <a:endParaRPr lang="ru-RU" sz="1800" dirty="0"/>
          </a:p>
          <a:p>
            <a:pPr marL="0" indent="0">
              <a:buNone/>
            </a:pPr>
            <a:r>
              <a:rPr lang="ru-RU" sz="1800" dirty="0" smtClean="0"/>
              <a:t>     - </a:t>
            </a:r>
            <a:r>
              <a:rPr lang="ru-RU" sz="1800" dirty="0" err="1"/>
              <a:t>Історико</a:t>
            </a:r>
            <a:r>
              <a:rPr lang="ru-RU" sz="1800" dirty="0"/>
              <a:t>-культурного </a:t>
            </a:r>
            <a:r>
              <a:rPr lang="ru-RU" sz="1800" dirty="0" err="1"/>
              <a:t>спрямування</a:t>
            </a:r>
            <a:r>
              <a:rPr lang="ru-RU" sz="1800" dirty="0"/>
              <a:t> (</a:t>
            </a:r>
            <a:r>
              <a:rPr lang="ru-RU" sz="1800" dirty="0" err="1"/>
              <a:t>Брестська</a:t>
            </a:r>
            <a:r>
              <a:rPr lang="ru-RU" sz="1800" dirty="0"/>
              <a:t> </a:t>
            </a:r>
            <a:r>
              <a:rPr lang="ru-RU" sz="1800" dirty="0" err="1"/>
              <a:t>фортеця</a:t>
            </a:r>
            <a:r>
              <a:rPr lang="ru-RU" sz="1800" dirty="0"/>
              <a:t>, </a:t>
            </a:r>
            <a:r>
              <a:rPr lang="ru-RU" sz="1800" dirty="0" err="1"/>
              <a:t>Мінськ</a:t>
            </a:r>
            <a:r>
              <a:rPr lang="ru-RU" sz="1800" dirty="0"/>
              <a:t> та </a:t>
            </a:r>
            <a:r>
              <a:rPr lang="ru-RU" sz="1800" dirty="0" err="1"/>
              <a:t>ін</a:t>
            </a:r>
            <a:r>
              <a:rPr lang="ru-RU" sz="1800" dirty="0"/>
              <a:t>)</a:t>
            </a:r>
          </a:p>
          <a:p>
            <a:pPr marL="0" indent="0">
              <a:buNone/>
            </a:pPr>
            <a:r>
              <a:rPr lang="ru-RU" sz="1800" dirty="0" smtClean="0"/>
              <a:t>    - </a:t>
            </a:r>
            <a:r>
              <a:rPr lang="ru-RU" sz="1800" dirty="0" err="1"/>
              <a:t>Екологічного</a:t>
            </a:r>
            <a:r>
              <a:rPr lang="ru-RU" sz="1800" dirty="0"/>
              <a:t> напрямки (</a:t>
            </a:r>
            <a:r>
              <a:rPr lang="ru-RU" sz="1800" dirty="0" err="1"/>
              <a:t>лесоозерние</a:t>
            </a:r>
            <a:r>
              <a:rPr lang="ru-RU" sz="1800" dirty="0"/>
              <a:t> </a:t>
            </a:r>
            <a:r>
              <a:rPr lang="ru-RU" sz="1800" dirty="0" err="1"/>
              <a:t>ландшафти</a:t>
            </a:r>
            <a:r>
              <a:rPr lang="ru-RU" sz="1800" dirty="0"/>
              <a:t>, </a:t>
            </a:r>
            <a:r>
              <a:rPr lang="ru-RU" sz="1800" dirty="0" err="1"/>
              <a:t>Біловезька</a:t>
            </a:r>
            <a:r>
              <a:rPr lang="ru-RU" sz="1800" dirty="0"/>
              <a:t> Пуща)</a:t>
            </a:r>
          </a:p>
          <a:p>
            <a:r>
              <a:rPr lang="ru-RU" sz="1800" b="1" dirty="0" err="1"/>
              <a:t>Водні</a:t>
            </a:r>
            <a:endParaRPr lang="ru-RU" sz="1800" dirty="0"/>
          </a:p>
          <a:p>
            <a:pPr marL="0" indent="0">
              <a:buNone/>
            </a:pPr>
            <a:r>
              <a:rPr lang="ru-RU" sz="1800" dirty="0" err="1" smtClean="0"/>
              <a:t>Річки</a:t>
            </a:r>
            <a:r>
              <a:rPr lang="ru-RU" sz="1800" dirty="0"/>
              <a:t> </a:t>
            </a:r>
            <a:r>
              <a:rPr lang="ru-RU" sz="1800" dirty="0" smtClean="0"/>
              <a:t>- </a:t>
            </a:r>
            <a:r>
              <a:rPr lang="ru-RU" sz="1800" dirty="0" err="1"/>
              <a:t>Дніпро</a:t>
            </a:r>
            <a:r>
              <a:rPr lang="ru-RU" sz="1800" dirty="0"/>
              <a:t>, </a:t>
            </a:r>
            <a:r>
              <a:rPr lang="ru-RU" sz="1800" dirty="0" err="1"/>
              <a:t>Західна</a:t>
            </a:r>
            <a:r>
              <a:rPr lang="ru-RU" sz="1800" dirty="0"/>
              <a:t> </a:t>
            </a:r>
            <a:r>
              <a:rPr lang="ru-RU" sz="1800" dirty="0" err="1"/>
              <a:t>Двіна</a:t>
            </a:r>
            <a:r>
              <a:rPr lang="ru-RU" sz="1800" dirty="0"/>
              <a:t>, </a:t>
            </a:r>
            <a:r>
              <a:rPr lang="ru-RU" sz="1800" dirty="0" err="1"/>
              <a:t>Німан</a:t>
            </a:r>
            <a:r>
              <a:rPr lang="ru-RU" sz="1800" dirty="0"/>
              <a:t>, </a:t>
            </a:r>
            <a:r>
              <a:rPr lang="ru-RU" sz="1800" dirty="0" err="1"/>
              <a:t>Західний</a:t>
            </a:r>
            <a:r>
              <a:rPr lang="ru-RU" sz="1800" dirty="0"/>
              <a:t> Буг - </a:t>
            </a:r>
            <a:r>
              <a:rPr lang="ru-RU" sz="1800" dirty="0" err="1"/>
              <a:t>з'єднані</a:t>
            </a:r>
            <a:r>
              <a:rPr lang="ru-RU" sz="1800" dirty="0"/>
              <a:t> </a:t>
            </a:r>
            <a:r>
              <a:rPr lang="ru-RU" sz="1800" dirty="0" smtClean="0"/>
              <a:t>каналами</a:t>
            </a:r>
            <a:endParaRPr lang="ru-RU" sz="1800" dirty="0"/>
          </a:p>
          <a:p>
            <a:r>
              <a:rPr lang="ru-RU" sz="1800" b="1" dirty="0" err="1"/>
              <a:t>Земельні</a:t>
            </a:r>
            <a:endParaRPr lang="ru-RU" sz="1800" dirty="0"/>
          </a:p>
          <a:p>
            <a:pPr marL="0" indent="0">
              <a:buNone/>
            </a:pPr>
            <a:r>
              <a:rPr lang="ru-RU" sz="1800" dirty="0" smtClean="0"/>
              <a:t>     </a:t>
            </a:r>
            <a:r>
              <a:rPr lang="ru-RU" sz="1800" dirty="0" err="1" smtClean="0"/>
              <a:t>Переважають</a:t>
            </a:r>
            <a:r>
              <a:rPr lang="ru-RU" sz="1800" dirty="0" smtClean="0"/>
              <a:t> </a:t>
            </a:r>
            <a:r>
              <a:rPr lang="ru-RU" sz="1800" dirty="0"/>
              <a:t>дерново-</a:t>
            </a:r>
            <a:r>
              <a:rPr lang="ru-RU" sz="1800" dirty="0" err="1"/>
              <a:t>підзолисті</a:t>
            </a:r>
            <a:r>
              <a:rPr lang="ru-RU" sz="1800" dirty="0"/>
              <a:t> та </a:t>
            </a:r>
            <a:r>
              <a:rPr lang="ru-RU" sz="1800" dirty="0" err="1"/>
              <a:t>торф'яно-болотні</a:t>
            </a:r>
            <a:r>
              <a:rPr lang="ru-RU" sz="1800" dirty="0"/>
              <a:t> </a:t>
            </a:r>
            <a:r>
              <a:rPr lang="ru-RU" sz="1800" dirty="0" err="1" smtClean="0"/>
              <a:t>грунти</a:t>
            </a:r>
            <a:endParaRPr lang="ru-RU" sz="1800" dirty="0"/>
          </a:p>
          <a:p>
            <a:r>
              <a:rPr lang="ru-RU" sz="1800" b="1" dirty="0" err="1"/>
              <a:t>Лісові</a:t>
            </a:r>
            <a:endParaRPr lang="ru-RU" sz="1800" dirty="0"/>
          </a:p>
          <a:p>
            <a:pPr marL="0" indent="0">
              <a:buNone/>
            </a:pPr>
            <a:r>
              <a:rPr lang="ru-RU" sz="1800" dirty="0" smtClean="0"/>
              <a:t>     </a:t>
            </a:r>
            <a:r>
              <a:rPr lang="ru-RU" sz="1800" dirty="0" err="1" smtClean="0"/>
              <a:t>Лісистість</a:t>
            </a:r>
            <a:r>
              <a:rPr lang="ru-RU" sz="1800" dirty="0" smtClean="0"/>
              <a:t> </a:t>
            </a:r>
            <a:r>
              <a:rPr lang="ru-RU" sz="1800" dirty="0"/>
              <a:t>становить 70%, </a:t>
            </a:r>
            <a:r>
              <a:rPr lang="ru-RU" sz="1800" dirty="0" err="1"/>
              <a:t>переважають</a:t>
            </a:r>
            <a:r>
              <a:rPr lang="ru-RU" sz="1800" dirty="0"/>
              <a:t> </a:t>
            </a:r>
            <a:r>
              <a:rPr lang="ru-RU" sz="1800" dirty="0" err="1"/>
              <a:t>хвойні</a:t>
            </a:r>
            <a:r>
              <a:rPr lang="ru-RU" sz="1800" dirty="0"/>
              <a:t> породи</a:t>
            </a:r>
          </a:p>
          <a:p>
            <a:pPr marL="0" indent="0">
              <a:buNone/>
            </a:pPr>
            <a:r>
              <a:rPr lang="ru-RU" sz="1800" dirty="0" smtClean="0"/>
              <a:t/>
            </a:r>
            <a:br>
              <a:rPr lang="ru-RU" sz="1800" dirty="0" smtClean="0"/>
            </a:br>
            <a:endParaRPr lang="ru-RU" sz="1800" dirty="0"/>
          </a:p>
        </p:txBody>
      </p:sp>
    </p:spTree>
    <p:extLst>
      <p:ext uri="{BB962C8B-B14F-4D97-AF65-F5344CB8AC3E}">
        <p14:creationId xmlns:p14="http://schemas.microsoft.com/office/powerpoint/2010/main" val="96918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Господарство</a:t>
            </a:r>
            <a:endParaRPr lang="ru-RU" dirty="0"/>
          </a:p>
        </p:txBody>
      </p:sp>
      <p:sp>
        <p:nvSpPr>
          <p:cNvPr id="3" name="Объект 2"/>
          <p:cNvSpPr>
            <a:spLocks noGrp="1"/>
          </p:cNvSpPr>
          <p:nvPr>
            <p:ph idx="1"/>
          </p:nvPr>
        </p:nvSpPr>
        <p:spPr>
          <a:xfrm>
            <a:off x="683568" y="1628800"/>
            <a:ext cx="8229600" cy="4525963"/>
          </a:xfrm>
        </p:spPr>
        <p:txBody>
          <a:bodyPr/>
          <a:lstStyle/>
          <a:p>
            <a:pPr marL="0" indent="0">
              <a:buNone/>
            </a:pPr>
            <a:r>
              <a:rPr lang="uk-UA" sz="1800" dirty="0" smtClean="0"/>
              <a:t>	</a:t>
            </a:r>
            <a:r>
              <a:rPr lang="uk-UA" sz="1800" dirty="0"/>
              <a:t> Білорусь має розвинений комплекс обробних галузей промисловості (хімічна, автомобільне і тракторне машинобудування, військове виробництво та ін.), продуктивне сільське господарство. Економічна політика країни орієнтована на створення ринкової економіки, структурну перебудову господарства, розвиток наукомістких галузей, конверсію оборонної промисловості, модернізацію обробних галузей та аграрного сектора. У республіці функціонує понад 600 спільних підприємств (головно з ФРН, Польщею, США), в основному малих.</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59057"/>
            <a:ext cx="7488832" cy="2410042"/>
          </a:xfrm>
          <a:prstGeom prst="rect">
            <a:avLst/>
          </a:prstGeom>
        </p:spPr>
      </p:pic>
    </p:spTree>
    <p:extLst>
      <p:ext uri="{BB962C8B-B14F-4D97-AF65-F5344CB8AC3E}">
        <p14:creationId xmlns:p14="http://schemas.microsoft.com/office/powerpoint/2010/main" val="30123819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464" y="1340768"/>
            <a:ext cx="8284519" cy="4248472"/>
          </a:xfrm>
        </p:spPr>
      </p:pic>
    </p:spTree>
    <p:extLst>
      <p:ext uri="{BB962C8B-B14F-4D97-AF65-F5344CB8AC3E}">
        <p14:creationId xmlns:p14="http://schemas.microsoft.com/office/powerpoint/2010/main" val="36127573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uk-UA" dirty="0" smtClean="0"/>
              <a:t>Тваринництво</a:t>
            </a:r>
            <a:endParaRPr lang="ru-RU" dirty="0"/>
          </a:p>
        </p:txBody>
      </p:sp>
      <p:sp>
        <p:nvSpPr>
          <p:cNvPr id="8" name="Объект 7"/>
          <p:cNvSpPr>
            <a:spLocks noGrp="1"/>
          </p:cNvSpPr>
          <p:nvPr>
            <p:ph sz="half" idx="1"/>
          </p:nvPr>
        </p:nvSpPr>
        <p:spPr>
          <a:xfrm>
            <a:off x="611560" y="1628800"/>
            <a:ext cx="4038600" cy="4525963"/>
          </a:xfrm>
        </p:spPr>
        <p:txBody>
          <a:bodyPr/>
          <a:lstStyle/>
          <a:p>
            <a:r>
              <a:rPr lang="ru-RU" dirty="0"/>
              <a:t>80% </a:t>
            </a:r>
            <a:r>
              <a:rPr lang="ru-RU" dirty="0" err="1"/>
              <a:t>сільськогосподарської</a:t>
            </a:r>
            <a:r>
              <a:rPr lang="ru-RU" dirty="0"/>
              <a:t> </a:t>
            </a:r>
            <a:r>
              <a:rPr lang="ru-RU" dirty="0" err="1"/>
              <a:t>продукції</a:t>
            </a:r>
            <a:endParaRPr lang="ru-RU" dirty="0"/>
          </a:p>
          <a:p>
            <a:r>
              <a:rPr lang="ru-RU" dirty="0" err="1"/>
              <a:t>Свинарство</a:t>
            </a:r>
            <a:endParaRPr lang="ru-RU" dirty="0"/>
          </a:p>
          <a:p>
            <a:r>
              <a:rPr lang="ru-RU" dirty="0" err="1"/>
              <a:t>Скотарство</a:t>
            </a:r>
            <a:endParaRPr lang="ru-RU" dirty="0"/>
          </a:p>
          <a:p>
            <a:r>
              <a:rPr lang="ru-RU" dirty="0" err="1"/>
              <a:t>Птахівництво</a:t>
            </a:r>
            <a:endParaRPr lang="ru-RU" dirty="0"/>
          </a:p>
          <a:p>
            <a:endParaRPr lang="ru-RU" dirty="0"/>
          </a:p>
        </p:txBody>
      </p:sp>
      <p:pic>
        <p:nvPicPr>
          <p:cNvPr id="10" name="Объект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9992" y="908720"/>
            <a:ext cx="4508784" cy="30034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423154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Рослинництво</a:t>
            </a:r>
            <a:endParaRPr lang="ru-RU" dirty="0"/>
          </a:p>
        </p:txBody>
      </p:sp>
      <p:sp>
        <p:nvSpPr>
          <p:cNvPr id="3" name="Объект 2"/>
          <p:cNvSpPr>
            <a:spLocks noGrp="1"/>
          </p:cNvSpPr>
          <p:nvPr>
            <p:ph sz="half" idx="1"/>
          </p:nvPr>
        </p:nvSpPr>
        <p:spPr>
          <a:xfrm>
            <a:off x="539552" y="1628800"/>
            <a:ext cx="4038600" cy="4525963"/>
          </a:xfrm>
        </p:spPr>
        <p:txBody>
          <a:bodyPr/>
          <a:lstStyle/>
          <a:p>
            <a:r>
              <a:rPr lang="ru-RU" dirty="0" err="1"/>
              <a:t>Зернові</a:t>
            </a:r>
            <a:r>
              <a:rPr lang="ru-RU" dirty="0"/>
              <a:t> </a:t>
            </a:r>
            <a:r>
              <a:rPr lang="ru-RU" dirty="0" err="1"/>
              <a:t>культури</a:t>
            </a:r>
            <a:r>
              <a:rPr lang="ru-RU" dirty="0"/>
              <a:t> (жито, </a:t>
            </a:r>
            <a:r>
              <a:rPr lang="ru-RU" dirty="0" err="1"/>
              <a:t>пшениця</a:t>
            </a:r>
            <a:r>
              <a:rPr lang="ru-RU" dirty="0"/>
              <a:t>) </a:t>
            </a:r>
            <a:r>
              <a:rPr lang="ru-RU" dirty="0" err="1"/>
              <a:t>півністю</a:t>
            </a:r>
            <a:r>
              <a:rPr lang="ru-RU" dirty="0"/>
              <a:t> </a:t>
            </a:r>
            <a:r>
              <a:rPr lang="ru-RU" dirty="0" err="1"/>
              <a:t>забезпечують</a:t>
            </a:r>
            <a:r>
              <a:rPr lang="ru-RU" dirty="0"/>
              <a:t> потреби </a:t>
            </a:r>
            <a:r>
              <a:rPr lang="ru-RU" dirty="0" err="1"/>
              <a:t>країни</a:t>
            </a:r>
            <a:endParaRPr lang="ru-RU" dirty="0"/>
          </a:p>
          <a:p>
            <a:r>
              <a:rPr lang="ru-RU" dirty="0" err="1"/>
              <a:t>Кормові</a:t>
            </a:r>
            <a:r>
              <a:rPr lang="ru-RU" dirty="0"/>
              <a:t> </a:t>
            </a:r>
            <a:r>
              <a:rPr lang="ru-RU" dirty="0" err="1"/>
              <a:t>культури</a:t>
            </a:r>
            <a:endParaRPr lang="ru-RU" dirty="0"/>
          </a:p>
          <a:p>
            <a:r>
              <a:rPr lang="ru-RU" dirty="0" err="1"/>
              <a:t>Картоплярство</a:t>
            </a:r>
            <a:endParaRPr lang="ru-RU" dirty="0"/>
          </a:p>
          <a:p>
            <a:pPr marL="0" indent="0">
              <a:buNone/>
            </a:pP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181582">
            <a:off x="4718203" y="1789513"/>
            <a:ext cx="4038600" cy="29989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264802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1482829">
            <a:off x="4627211" y="1932352"/>
            <a:ext cx="4515244" cy="2975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Заголовок 4"/>
          <p:cNvSpPr>
            <a:spLocks noGrp="1"/>
          </p:cNvSpPr>
          <p:nvPr>
            <p:ph type="title"/>
          </p:nvPr>
        </p:nvSpPr>
        <p:spPr/>
        <p:txBody>
          <a:bodyPr/>
          <a:lstStyle/>
          <a:p>
            <a:r>
              <a:rPr lang="uk-UA" dirty="0" smtClean="0"/>
              <a:t>Транспорт</a:t>
            </a:r>
            <a:endParaRPr lang="ru-RU" dirty="0"/>
          </a:p>
        </p:txBody>
      </p:sp>
      <p:sp>
        <p:nvSpPr>
          <p:cNvPr id="6" name="Объект 5"/>
          <p:cNvSpPr>
            <a:spLocks noGrp="1"/>
          </p:cNvSpPr>
          <p:nvPr>
            <p:ph sz="half" idx="1"/>
          </p:nvPr>
        </p:nvSpPr>
        <p:spPr/>
        <p:txBody>
          <a:bodyPr/>
          <a:lstStyle/>
          <a:p>
            <a:r>
              <a:rPr lang="ru-RU" sz="1800" dirty="0"/>
              <a:t> </a:t>
            </a:r>
            <a:r>
              <a:rPr lang="ru-RU" sz="1800" dirty="0" err="1"/>
              <a:t>Залізничний</a:t>
            </a:r>
            <a:r>
              <a:rPr lang="ru-RU" sz="1800" dirty="0"/>
              <a:t> (</a:t>
            </a:r>
            <a:r>
              <a:rPr lang="ru-RU" sz="1800" dirty="0" err="1"/>
              <a:t>основне</a:t>
            </a:r>
            <a:r>
              <a:rPr lang="ru-RU" sz="1800" dirty="0"/>
              <a:t> </a:t>
            </a:r>
            <a:r>
              <a:rPr lang="ru-RU" sz="1800" dirty="0" err="1"/>
              <a:t>значення</a:t>
            </a:r>
            <a:r>
              <a:rPr lang="ru-RU" sz="1800" dirty="0"/>
              <a:t> для </a:t>
            </a:r>
            <a:r>
              <a:rPr lang="ru-RU" sz="1800" dirty="0" err="1"/>
              <a:t>внутрішніх</a:t>
            </a:r>
            <a:r>
              <a:rPr lang="ru-RU" sz="1800" dirty="0"/>
              <a:t> і </a:t>
            </a:r>
            <a:r>
              <a:rPr lang="ru-RU" sz="1800" dirty="0" err="1"/>
              <a:t>зовнішніх</a:t>
            </a:r>
            <a:r>
              <a:rPr lang="ru-RU" sz="1800" dirty="0"/>
              <a:t> </a:t>
            </a:r>
            <a:r>
              <a:rPr lang="ru-RU" sz="1800" dirty="0" err="1"/>
              <a:t>перевезень</a:t>
            </a:r>
            <a:r>
              <a:rPr lang="ru-RU" sz="1800" dirty="0"/>
              <a:t>; </a:t>
            </a:r>
            <a:r>
              <a:rPr lang="ru-RU" sz="1800" dirty="0" err="1"/>
              <a:t>основні</a:t>
            </a:r>
            <a:r>
              <a:rPr lang="ru-RU" sz="1800" dirty="0"/>
              <a:t> </a:t>
            </a:r>
            <a:r>
              <a:rPr lang="ru-RU" sz="1800" dirty="0" err="1"/>
              <a:t>вузли</a:t>
            </a:r>
            <a:r>
              <a:rPr lang="ru-RU" sz="1800" dirty="0"/>
              <a:t> - </a:t>
            </a:r>
            <a:r>
              <a:rPr lang="ru-RU" sz="1800" dirty="0" err="1"/>
              <a:t>Мінськ</a:t>
            </a:r>
            <a:r>
              <a:rPr lang="ru-RU" sz="1800" dirty="0"/>
              <a:t>, </a:t>
            </a:r>
            <a:r>
              <a:rPr lang="ru-RU" sz="1800" dirty="0" err="1"/>
              <a:t>Барановичі</a:t>
            </a:r>
            <a:r>
              <a:rPr lang="ru-RU" sz="1800" dirty="0"/>
              <a:t>, Орша)</a:t>
            </a:r>
          </a:p>
          <a:p>
            <a:r>
              <a:rPr lang="ru-RU" sz="1800" dirty="0" err="1" smtClean="0"/>
              <a:t>Водний</a:t>
            </a:r>
            <a:r>
              <a:rPr lang="ru-RU" sz="1800" dirty="0" smtClean="0"/>
              <a:t> </a:t>
            </a:r>
            <a:r>
              <a:rPr lang="ru-RU" sz="1800" dirty="0"/>
              <a:t>(</a:t>
            </a:r>
            <a:r>
              <a:rPr lang="ru-RU" sz="1800" dirty="0" err="1"/>
              <a:t>Дніпро</a:t>
            </a:r>
            <a:r>
              <a:rPr lang="ru-RU" sz="1800" dirty="0"/>
              <a:t> і </a:t>
            </a:r>
            <a:r>
              <a:rPr lang="ru-RU" sz="1800" dirty="0" err="1"/>
              <a:t>Прип'ять</a:t>
            </a:r>
            <a:r>
              <a:rPr lang="ru-RU" sz="1800" dirty="0"/>
              <a:t> </a:t>
            </a:r>
            <a:r>
              <a:rPr lang="ru-RU" sz="1800" dirty="0" err="1"/>
              <a:t>використовуються</a:t>
            </a:r>
            <a:r>
              <a:rPr lang="ru-RU" sz="1800" dirty="0"/>
              <a:t> для </a:t>
            </a:r>
            <a:r>
              <a:rPr lang="ru-RU" sz="1800" dirty="0" err="1"/>
              <a:t>перевезення</a:t>
            </a:r>
            <a:r>
              <a:rPr lang="ru-RU" sz="1800" dirty="0"/>
              <a:t> </a:t>
            </a:r>
            <a:r>
              <a:rPr lang="ru-RU" sz="1800" dirty="0" err="1"/>
              <a:t>вантажів</a:t>
            </a:r>
            <a:r>
              <a:rPr lang="ru-RU" sz="1800" dirty="0"/>
              <a:t>, </a:t>
            </a:r>
            <a:r>
              <a:rPr lang="ru-RU" sz="1800" dirty="0" err="1"/>
              <a:t>Західна</a:t>
            </a:r>
            <a:r>
              <a:rPr lang="ru-RU" sz="1800" dirty="0"/>
              <a:t> </a:t>
            </a:r>
            <a:r>
              <a:rPr lang="ru-RU" sz="1800" dirty="0" err="1"/>
              <a:t>Двіна</a:t>
            </a:r>
            <a:r>
              <a:rPr lang="ru-RU" sz="1800" dirty="0"/>
              <a:t> та </a:t>
            </a:r>
            <a:r>
              <a:rPr lang="ru-RU" sz="1800" dirty="0" err="1"/>
              <a:t>Німан</a:t>
            </a:r>
            <a:r>
              <a:rPr lang="ru-RU" sz="1800" dirty="0"/>
              <a:t> - для </a:t>
            </a:r>
            <a:r>
              <a:rPr lang="ru-RU" sz="1800" dirty="0" err="1"/>
              <a:t>лісосплаву</a:t>
            </a:r>
            <a:r>
              <a:rPr lang="ru-RU" sz="1800" dirty="0"/>
              <a:t>)</a:t>
            </a:r>
          </a:p>
          <a:p>
            <a:r>
              <a:rPr lang="ru-RU" sz="1800" dirty="0" smtClean="0"/>
              <a:t> </a:t>
            </a:r>
            <a:r>
              <a:rPr lang="ru-RU" sz="1800" dirty="0" err="1"/>
              <a:t>Трубопровідний</a:t>
            </a:r>
            <a:r>
              <a:rPr lang="ru-RU" sz="1800" dirty="0"/>
              <a:t> (</a:t>
            </a:r>
            <a:r>
              <a:rPr lang="ru-RU" sz="1800" dirty="0" err="1"/>
              <a:t>транзитні</a:t>
            </a:r>
            <a:r>
              <a:rPr lang="ru-RU" sz="1800" dirty="0"/>
              <a:t> </a:t>
            </a:r>
            <a:r>
              <a:rPr lang="ru-RU" sz="1800" dirty="0" err="1"/>
              <a:t>нафто</a:t>
            </a:r>
            <a:r>
              <a:rPr lang="ru-RU" sz="1800" dirty="0"/>
              <a:t>-і </a:t>
            </a:r>
            <a:r>
              <a:rPr lang="ru-RU" sz="1800" dirty="0" err="1"/>
              <a:t>газопроводи</a:t>
            </a:r>
            <a:r>
              <a:rPr lang="ru-RU" sz="1800" dirty="0"/>
              <a:t>)</a:t>
            </a:r>
          </a:p>
          <a:p>
            <a:r>
              <a:rPr lang="ru-RU" sz="1800" dirty="0" smtClean="0"/>
              <a:t> </a:t>
            </a:r>
            <a:r>
              <a:rPr lang="ru-RU" sz="1800" dirty="0" err="1"/>
              <a:t>Автомобільний</a:t>
            </a:r>
            <a:r>
              <a:rPr lang="ru-RU" sz="1800" dirty="0"/>
              <a:t> (</a:t>
            </a:r>
            <a:r>
              <a:rPr lang="ru-RU" sz="1800" dirty="0" err="1"/>
              <a:t>має</a:t>
            </a:r>
            <a:r>
              <a:rPr lang="ru-RU" sz="1800" dirty="0"/>
              <a:t> </a:t>
            </a:r>
            <a:r>
              <a:rPr lang="ru-RU" sz="1800" dirty="0" err="1"/>
              <a:t>значення</a:t>
            </a:r>
            <a:r>
              <a:rPr lang="ru-RU" sz="1800" dirty="0"/>
              <a:t> в </a:t>
            </a:r>
            <a:r>
              <a:rPr lang="ru-RU" sz="1800" dirty="0" err="1"/>
              <a:t>пасажироперевезеннях</a:t>
            </a:r>
            <a:r>
              <a:rPr lang="ru-RU" sz="1800" dirty="0"/>
              <a:t>)</a:t>
            </a:r>
          </a:p>
          <a:p>
            <a:r>
              <a:rPr lang="ru-RU" sz="1800" dirty="0" smtClean="0"/>
              <a:t> </a:t>
            </a:r>
            <a:r>
              <a:rPr lang="ru-RU" sz="1800" dirty="0" err="1"/>
              <a:t>Повітряний</a:t>
            </a:r>
            <a:r>
              <a:rPr lang="ru-RU" sz="1800" dirty="0"/>
              <a:t> (</a:t>
            </a:r>
            <a:r>
              <a:rPr lang="ru-RU" sz="1800" dirty="0" err="1"/>
              <a:t>авіалінії</a:t>
            </a:r>
            <a:r>
              <a:rPr lang="ru-RU" sz="1800" dirty="0"/>
              <a:t> </a:t>
            </a:r>
            <a:r>
              <a:rPr lang="ru-RU" sz="1800" dirty="0" err="1"/>
              <a:t>сходяться</a:t>
            </a:r>
            <a:r>
              <a:rPr lang="ru-RU" sz="1800" dirty="0"/>
              <a:t> в </a:t>
            </a:r>
            <a:r>
              <a:rPr lang="ru-RU" sz="1800" dirty="0" err="1"/>
              <a:t>Мінську</a:t>
            </a:r>
            <a:r>
              <a:rPr lang="ru-RU" sz="1800" dirty="0"/>
              <a:t>; </a:t>
            </a:r>
            <a:r>
              <a:rPr lang="ru-RU" sz="1800" dirty="0" err="1"/>
              <a:t>зовнішні</a:t>
            </a:r>
            <a:r>
              <a:rPr lang="ru-RU" sz="1800" dirty="0"/>
              <a:t> </a:t>
            </a:r>
            <a:r>
              <a:rPr lang="ru-RU" sz="1800" dirty="0" err="1"/>
              <a:t>пасажироперевезення</a:t>
            </a:r>
            <a:r>
              <a:rPr lang="ru-RU" sz="1800" dirty="0"/>
              <a:t>)</a:t>
            </a:r>
          </a:p>
          <a:p>
            <a:endParaRPr lang="ru-RU" sz="1800" dirty="0"/>
          </a:p>
        </p:txBody>
      </p:sp>
    </p:spTree>
    <p:extLst>
      <p:ext uri="{BB962C8B-B14F-4D97-AF65-F5344CB8AC3E}">
        <p14:creationId xmlns:p14="http://schemas.microsoft.com/office/powerpoint/2010/main" val="28971721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Брестська Фортеця</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12776"/>
            <a:ext cx="6473693" cy="4855270"/>
          </a:xfrm>
        </p:spPr>
      </p:pic>
    </p:spTree>
    <p:extLst>
      <p:ext uri="{BB962C8B-B14F-4D97-AF65-F5344CB8AC3E}">
        <p14:creationId xmlns:p14="http://schemas.microsoft.com/office/powerpoint/2010/main" val="2821023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Обласний драматичний театр. М. Гомель</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556792"/>
            <a:ext cx="6473693" cy="4855270"/>
          </a:xfrm>
        </p:spPr>
      </p:pic>
    </p:spTree>
    <p:extLst>
      <p:ext uri="{BB962C8B-B14F-4D97-AF65-F5344CB8AC3E}">
        <p14:creationId xmlns:p14="http://schemas.microsoft.com/office/powerpoint/2010/main" val="24468628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Майдан Незалежності. М. Мінськ</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484784"/>
            <a:ext cx="6694754" cy="5012698"/>
          </a:xfrm>
        </p:spPr>
      </p:pic>
    </p:spTree>
    <p:extLst>
      <p:ext uri="{BB962C8B-B14F-4D97-AF65-F5344CB8AC3E}">
        <p14:creationId xmlns:p14="http://schemas.microsoft.com/office/powerpoint/2010/main" val="11453888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Готель Білорусь</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340768"/>
            <a:ext cx="6550738" cy="4904866"/>
          </a:xfrm>
        </p:spPr>
      </p:pic>
    </p:spTree>
    <p:extLst>
      <p:ext uri="{BB962C8B-B14F-4D97-AF65-F5344CB8AC3E}">
        <p14:creationId xmlns:p14="http://schemas.microsoft.com/office/powerpoint/2010/main" val="287228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uk-UA" dirty="0" smtClean="0"/>
              <a:t> Паспорт країни</a:t>
            </a:r>
            <a:endParaRPr lang="ru-RU" dirty="0"/>
          </a:p>
        </p:txBody>
      </p:sp>
      <p:sp>
        <p:nvSpPr>
          <p:cNvPr id="5" name="Объект 4"/>
          <p:cNvSpPr>
            <a:spLocks noGrp="1"/>
          </p:cNvSpPr>
          <p:nvPr>
            <p:ph sz="half" idx="2"/>
          </p:nvPr>
        </p:nvSpPr>
        <p:spPr>
          <a:xfrm>
            <a:off x="4644008" y="188640"/>
            <a:ext cx="4038600" cy="6336704"/>
          </a:xfrm>
        </p:spPr>
        <p:txBody>
          <a:bodyPr/>
          <a:lstStyle/>
          <a:p>
            <a:r>
              <a:rPr lang="uk-UA" sz="2500" dirty="0"/>
              <a:t>Офіційна </a:t>
            </a:r>
            <a:r>
              <a:rPr lang="uk-UA" sz="2500" dirty="0" smtClean="0"/>
              <a:t>назва: Республіка Білорусія.</a:t>
            </a:r>
            <a:endParaRPr lang="uk-UA" sz="2500" dirty="0"/>
          </a:p>
          <a:p>
            <a:r>
              <a:rPr lang="uk-UA" sz="2500" dirty="0" smtClean="0"/>
              <a:t>Площа:</a:t>
            </a:r>
            <a:r>
              <a:rPr lang="ru-RU" sz="2500" dirty="0"/>
              <a:t>207 600 км²</a:t>
            </a:r>
            <a:r>
              <a:rPr lang="uk-UA" sz="2500" dirty="0" smtClean="0"/>
              <a:t> </a:t>
            </a:r>
          </a:p>
          <a:p>
            <a:r>
              <a:rPr lang="uk-UA" sz="2500" dirty="0" smtClean="0"/>
              <a:t>Столиця</a:t>
            </a:r>
            <a:r>
              <a:rPr lang="uk-UA" sz="2500" dirty="0"/>
              <a:t>: </a:t>
            </a:r>
            <a:r>
              <a:rPr lang="uk-UA" sz="2500" dirty="0" smtClean="0"/>
              <a:t>Мінськ.</a:t>
            </a:r>
            <a:endParaRPr lang="ru-RU" sz="2500" dirty="0"/>
          </a:p>
          <a:p>
            <a:r>
              <a:rPr lang="uk-UA" sz="2500" dirty="0"/>
              <a:t>Склад </a:t>
            </a:r>
            <a:r>
              <a:rPr lang="uk-UA" sz="2500" dirty="0" smtClean="0"/>
              <a:t>території: 6 областей.</a:t>
            </a:r>
          </a:p>
          <a:p>
            <a:r>
              <a:rPr lang="uk-UA" sz="2500" dirty="0"/>
              <a:t>Тип країни: </a:t>
            </a:r>
            <a:r>
              <a:rPr lang="uk-UA" sz="2500" dirty="0" err="1" smtClean="0"/>
              <a:t>напівпрезендтська</a:t>
            </a:r>
            <a:r>
              <a:rPr lang="uk-UA" sz="2500" dirty="0" smtClean="0"/>
              <a:t> республіка </a:t>
            </a:r>
          </a:p>
          <a:p>
            <a:r>
              <a:rPr lang="uk-UA" sz="2500" dirty="0" smtClean="0"/>
              <a:t>Офіційна </a:t>
            </a:r>
            <a:r>
              <a:rPr lang="uk-UA" sz="2500" dirty="0"/>
              <a:t>мова</a:t>
            </a:r>
            <a:r>
              <a:rPr lang="uk-UA" sz="2500" dirty="0" smtClean="0"/>
              <a:t>: білоруська і російська.</a:t>
            </a:r>
            <a:endParaRPr lang="uk-UA" sz="2500" dirty="0"/>
          </a:p>
          <a:p>
            <a:r>
              <a:rPr lang="uk-UA" sz="2500" dirty="0"/>
              <a:t>Релігія: християнство.</a:t>
            </a:r>
          </a:p>
          <a:p>
            <a:r>
              <a:rPr lang="uk-UA" sz="2500" dirty="0"/>
              <a:t>Валюта</a:t>
            </a:r>
            <a:r>
              <a:rPr lang="uk-UA" sz="2500" dirty="0" smtClean="0"/>
              <a:t>: білоруський рубль.</a:t>
            </a:r>
            <a:endParaRPr lang="ru-RU" sz="2500" dirty="0"/>
          </a:p>
          <a:p>
            <a:endParaRPr lang="ru-RU" dirty="0"/>
          </a:p>
        </p:txBody>
      </p:sp>
      <p:pic>
        <p:nvPicPr>
          <p:cNvPr id="8" name="Объект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15616" y="3789040"/>
            <a:ext cx="2458616" cy="2458616"/>
          </a:xfr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3665984" cy="1832992"/>
          </a:xfrm>
          <a:prstGeom prst="rect">
            <a:avLst/>
          </a:prstGeom>
          <a:ln>
            <a:noFill/>
          </a:ln>
          <a:effectLst>
            <a:softEdge rad="112500"/>
          </a:effectLst>
        </p:spPr>
      </p:pic>
    </p:spTree>
    <p:extLst>
      <p:ext uri="{BB962C8B-B14F-4D97-AF65-F5344CB8AC3E}">
        <p14:creationId xmlns:p14="http://schemas.microsoft.com/office/powerpoint/2010/main" val="28099839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Цікаві факти</a:t>
            </a:r>
            <a:endParaRPr lang="ru-RU" dirty="0"/>
          </a:p>
        </p:txBody>
      </p:sp>
      <p:sp>
        <p:nvSpPr>
          <p:cNvPr id="3" name="Объект 2"/>
          <p:cNvSpPr>
            <a:spLocks noGrp="1"/>
          </p:cNvSpPr>
          <p:nvPr>
            <p:ph idx="1"/>
          </p:nvPr>
        </p:nvSpPr>
        <p:spPr/>
        <p:txBody>
          <a:bodyPr/>
          <a:lstStyle/>
          <a:p>
            <a:r>
              <a:rPr lang="ru-RU" sz="1800" dirty="0" err="1"/>
              <a:t>Найбільший</a:t>
            </a:r>
            <a:r>
              <a:rPr lang="ru-RU" sz="1800" dirty="0"/>
              <a:t> в </a:t>
            </a:r>
            <a:r>
              <a:rPr lang="ru-RU" sz="1800" dirty="0" err="1"/>
              <a:t>Європі</a:t>
            </a:r>
            <a:r>
              <a:rPr lang="ru-RU" sz="1800" dirty="0"/>
              <a:t> </a:t>
            </a:r>
            <a:r>
              <a:rPr lang="ru-RU" sz="1800" dirty="0" err="1"/>
              <a:t>древній</a:t>
            </a:r>
            <a:r>
              <a:rPr lang="ru-RU" sz="1800" dirty="0"/>
              <a:t> </a:t>
            </a:r>
            <a:r>
              <a:rPr lang="ru-RU" sz="1800" dirty="0" err="1"/>
              <a:t>ліс</a:t>
            </a:r>
            <a:r>
              <a:rPr lang="ru-RU" sz="1800" dirty="0"/>
              <a:t> </a:t>
            </a:r>
            <a:r>
              <a:rPr lang="ru-RU" sz="1800" dirty="0" err="1"/>
              <a:t>знаходиться</a:t>
            </a:r>
            <a:r>
              <a:rPr lang="ru-RU" sz="1800" dirty="0"/>
              <a:t> в </a:t>
            </a:r>
            <a:r>
              <a:rPr lang="ru-RU" sz="1800" dirty="0" err="1"/>
              <a:t>Білорусі</a:t>
            </a:r>
            <a:r>
              <a:rPr lang="ru-RU" sz="1800" dirty="0"/>
              <a:t> - </a:t>
            </a:r>
            <a:r>
              <a:rPr lang="ru-RU" sz="1800" dirty="0" err="1"/>
              <a:t>це</a:t>
            </a:r>
            <a:r>
              <a:rPr lang="ru-RU" sz="1800" dirty="0"/>
              <a:t> </a:t>
            </a:r>
            <a:r>
              <a:rPr lang="ru-RU" sz="1800" dirty="0" err="1"/>
              <a:t>Біловезька</a:t>
            </a:r>
            <a:r>
              <a:rPr lang="ru-RU" sz="1800" dirty="0"/>
              <a:t> пуща, в </a:t>
            </a:r>
            <a:r>
              <a:rPr lang="ru-RU" sz="1800" dirty="0" err="1"/>
              <a:t>якій</a:t>
            </a:r>
            <a:r>
              <a:rPr lang="ru-RU" sz="1800" dirty="0"/>
              <a:t> </a:t>
            </a:r>
            <a:r>
              <a:rPr lang="ru-RU" sz="1800" dirty="0" err="1"/>
              <a:t>налічується</a:t>
            </a:r>
            <a:r>
              <a:rPr lang="ru-RU" sz="1800" dirty="0"/>
              <a:t> </a:t>
            </a:r>
            <a:r>
              <a:rPr lang="ru-RU" sz="1800" dirty="0" err="1"/>
              <a:t>майже</a:t>
            </a:r>
            <a:r>
              <a:rPr lang="ru-RU" sz="1800" dirty="0"/>
              <a:t> 2000 дерев-</a:t>
            </a:r>
            <a:r>
              <a:rPr lang="ru-RU" sz="1800" dirty="0" err="1"/>
              <a:t>велетнів</a:t>
            </a:r>
            <a:r>
              <a:rPr lang="ru-RU" sz="1800" dirty="0"/>
              <a:t>. За </a:t>
            </a:r>
            <a:r>
              <a:rPr lang="ru-RU" sz="1800" dirty="0" err="1"/>
              <a:t>віком</a:t>
            </a:r>
            <a:r>
              <a:rPr lang="ru-RU" sz="1800" dirty="0"/>
              <a:t> </a:t>
            </a:r>
            <a:r>
              <a:rPr lang="ru-RU" sz="1800" dirty="0" err="1"/>
              <a:t>деякі</a:t>
            </a:r>
            <a:r>
              <a:rPr lang="ru-RU" sz="1800" dirty="0"/>
              <a:t> з них старше, </a:t>
            </a:r>
            <a:r>
              <a:rPr lang="ru-RU" sz="1800" dirty="0" err="1"/>
              <a:t>ніж</a:t>
            </a:r>
            <a:r>
              <a:rPr lang="ru-RU" sz="1800" dirty="0"/>
              <a:t> </a:t>
            </a:r>
            <a:r>
              <a:rPr lang="ru-RU" sz="1800" dirty="0" err="1"/>
              <a:t>відкриття</a:t>
            </a:r>
            <a:r>
              <a:rPr lang="ru-RU" sz="1800" dirty="0"/>
              <a:t> Америки Колумбом. ЮНЕСКО включило </a:t>
            </a:r>
            <a:r>
              <a:rPr lang="ru-RU" sz="1800" dirty="0" err="1"/>
              <a:t>Біловезьку</a:t>
            </a:r>
            <a:r>
              <a:rPr lang="ru-RU" sz="1800" dirty="0"/>
              <a:t> пущу до списку </a:t>
            </a:r>
            <a:r>
              <a:rPr lang="ru-RU" sz="1800" dirty="0" err="1"/>
              <a:t>всесвітньої</a:t>
            </a:r>
            <a:r>
              <a:rPr lang="ru-RU" sz="1800" dirty="0"/>
              <a:t> </a:t>
            </a:r>
            <a:r>
              <a:rPr lang="ru-RU" sz="1800" dirty="0" err="1"/>
              <a:t>спадщини</a:t>
            </a:r>
            <a:r>
              <a:rPr lang="ru-RU" sz="1800" dirty="0"/>
              <a:t>.</a:t>
            </a:r>
          </a:p>
          <a:p>
            <a:r>
              <a:rPr lang="ru-RU" sz="1800" dirty="0" err="1"/>
              <a:t>Найбільша</a:t>
            </a:r>
            <a:r>
              <a:rPr lang="ru-RU" sz="1800" dirty="0"/>
              <a:t> у </a:t>
            </a:r>
            <a:r>
              <a:rPr lang="ru-RU" sz="1800" dirty="0" err="1"/>
              <a:t>світі</a:t>
            </a:r>
            <a:r>
              <a:rPr lang="ru-RU" sz="1800" dirty="0"/>
              <a:t> </a:t>
            </a:r>
            <a:r>
              <a:rPr lang="ru-RU" sz="1800" dirty="0" err="1"/>
              <a:t>популяція</a:t>
            </a:r>
            <a:r>
              <a:rPr lang="ru-RU" sz="1800" dirty="0"/>
              <a:t> </a:t>
            </a:r>
            <a:r>
              <a:rPr lang="ru-RU" sz="1800" dirty="0" err="1"/>
              <a:t>зубрів</a:t>
            </a:r>
            <a:r>
              <a:rPr lang="ru-RU" sz="1800" dirty="0"/>
              <a:t> </a:t>
            </a:r>
            <a:r>
              <a:rPr lang="ru-RU" sz="1800" dirty="0" err="1"/>
              <a:t>мешкає</a:t>
            </a:r>
            <a:r>
              <a:rPr lang="ru-RU" sz="1800" dirty="0"/>
              <a:t> в </a:t>
            </a:r>
            <a:r>
              <a:rPr lang="ru-RU" sz="1800" dirty="0" err="1"/>
              <a:t>Білорусі</a:t>
            </a:r>
            <a:r>
              <a:rPr lang="ru-RU" sz="1800" dirty="0"/>
              <a:t>. На </a:t>
            </a:r>
            <a:r>
              <a:rPr lang="ru-RU" sz="1800" dirty="0" err="1"/>
              <a:t>євроазійському</a:t>
            </a:r>
            <a:r>
              <a:rPr lang="ru-RU" sz="1800" dirty="0"/>
              <a:t> </a:t>
            </a:r>
            <a:r>
              <a:rPr lang="ru-RU" sz="1800" dirty="0" err="1"/>
              <a:t>континенті</a:t>
            </a:r>
            <a:r>
              <a:rPr lang="ru-RU" sz="1800" dirty="0"/>
              <a:t> - </a:t>
            </a:r>
            <a:r>
              <a:rPr lang="ru-RU" sz="1800" dirty="0" err="1"/>
              <a:t>це</a:t>
            </a:r>
            <a:r>
              <a:rPr lang="ru-RU" sz="1800" dirty="0"/>
              <a:t> </a:t>
            </a:r>
            <a:r>
              <a:rPr lang="ru-RU" sz="1800" dirty="0" err="1"/>
              <a:t>найважчі</a:t>
            </a:r>
            <a:r>
              <a:rPr lang="ru-RU" sz="1800" dirty="0"/>
              <a:t> і </a:t>
            </a:r>
            <a:r>
              <a:rPr lang="ru-RU" sz="1800" dirty="0" err="1"/>
              <a:t>великі</a:t>
            </a:r>
            <a:r>
              <a:rPr lang="ru-RU" sz="1800" dirty="0"/>
              <a:t> </a:t>
            </a:r>
            <a:r>
              <a:rPr lang="ru-RU" sz="1800" dirty="0" err="1"/>
              <a:t>наземні</a:t>
            </a:r>
            <a:r>
              <a:rPr lang="ru-RU" sz="1800" dirty="0"/>
              <a:t> </a:t>
            </a:r>
            <a:r>
              <a:rPr lang="ru-RU" sz="1800" dirty="0" err="1"/>
              <a:t>ссавці</a:t>
            </a:r>
            <a:r>
              <a:rPr lang="ru-RU" sz="1800" dirty="0"/>
              <a:t>. </a:t>
            </a:r>
            <a:r>
              <a:rPr lang="ru-RU" sz="1800" dirty="0" err="1"/>
              <a:t>Крім</a:t>
            </a:r>
            <a:r>
              <a:rPr lang="ru-RU" sz="1800" dirty="0"/>
              <a:t> того зубри </a:t>
            </a:r>
            <a:r>
              <a:rPr lang="ru-RU" sz="1800" dirty="0" err="1"/>
              <a:t>останні</a:t>
            </a:r>
            <a:r>
              <a:rPr lang="ru-RU" sz="1800" dirty="0"/>
              <a:t> </a:t>
            </a:r>
            <a:r>
              <a:rPr lang="ru-RU" sz="1800" dirty="0" err="1"/>
              <a:t>представники</a:t>
            </a:r>
            <a:r>
              <a:rPr lang="ru-RU" sz="1800" dirty="0"/>
              <a:t> диких </a:t>
            </a:r>
            <a:r>
              <a:rPr lang="ru-RU" sz="1800" dirty="0" err="1"/>
              <a:t>биків</a:t>
            </a:r>
            <a:r>
              <a:rPr lang="ru-RU" sz="1800" dirty="0"/>
              <a:t> у </a:t>
            </a:r>
            <a:r>
              <a:rPr lang="ru-RU" sz="1800" dirty="0" err="1"/>
              <a:t>Європі</a:t>
            </a:r>
            <a:r>
              <a:rPr lang="ru-RU" sz="1800" dirty="0"/>
              <a:t>.</a:t>
            </a:r>
          </a:p>
          <a:p>
            <a:r>
              <a:rPr lang="ru-RU" sz="1800" dirty="0"/>
              <a:t>На </a:t>
            </a:r>
            <a:r>
              <a:rPr lang="ru-RU" sz="1800" dirty="0" err="1"/>
              <a:t>нашій</a:t>
            </a:r>
            <a:r>
              <a:rPr lang="ru-RU" sz="1800" dirty="0"/>
              <a:t> </a:t>
            </a:r>
            <a:r>
              <a:rPr lang="ru-RU" sz="1800" dirty="0" err="1"/>
              <a:t>планеті</a:t>
            </a:r>
            <a:r>
              <a:rPr lang="ru-RU" sz="1800" dirty="0"/>
              <a:t> </a:t>
            </a:r>
            <a:r>
              <a:rPr lang="ru-RU" sz="1800" dirty="0" err="1"/>
              <a:t>лише</a:t>
            </a:r>
            <a:r>
              <a:rPr lang="ru-RU" sz="1800" dirty="0"/>
              <a:t> в </a:t>
            </a:r>
            <a:r>
              <a:rPr lang="ru-RU" sz="1800" dirty="0" err="1"/>
              <a:t>національному</a:t>
            </a:r>
            <a:r>
              <a:rPr lang="ru-RU" sz="1800" dirty="0"/>
              <a:t> парку «</a:t>
            </a:r>
            <a:r>
              <a:rPr lang="ru-RU" sz="1800" dirty="0" err="1"/>
              <a:t>Прип'ятський</a:t>
            </a:r>
            <a:r>
              <a:rPr lang="ru-RU" sz="1800" dirty="0"/>
              <a:t>» </a:t>
            </a:r>
            <a:r>
              <a:rPr lang="ru-RU" sz="1800" dirty="0" err="1"/>
              <a:t>збереглися</a:t>
            </a:r>
            <a:r>
              <a:rPr lang="ru-RU" sz="1800" dirty="0"/>
              <a:t> </a:t>
            </a:r>
            <a:r>
              <a:rPr lang="ru-RU" sz="1800" dirty="0" err="1"/>
              <a:t>первісні</a:t>
            </a:r>
            <a:r>
              <a:rPr lang="ru-RU" sz="1800" dirty="0"/>
              <a:t> </a:t>
            </a:r>
            <a:r>
              <a:rPr lang="ru-RU" sz="1800" dirty="0" err="1"/>
              <a:t>діброви</a:t>
            </a:r>
            <a:r>
              <a:rPr lang="ru-RU" sz="1800" dirty="0"/>
              <a:t>. </a:t>
            </a:r>
            <a:r>
              <a:rPr lang="ru-RU" sz="1800" dirty="0" err="1"/>
              <a:t>Найбільші</a:t>
            </a:r>
            <a:r>
              <a:rPr lang="ru-RU" sz="1800" dirty="0"/>
              <a:t> </a:t>
            </a:r>
            <a:r>
              <a:rPr lang="ru-RU" sz="1800" dirty="0" err="1"/>
              <a:t>природні</a:t>
            </a:r>
            <a:r>
              <a:rPr lang="ru-RU" sz="1800" dirty="0"/>
              <a:t> болота в </a:t>
            </a:r>
            <a:r>
              <a:rPr lang="ru-RU" sz="1800" dirty="0" err="1"/>
              <a:t>європейській</a:t>
            </a:r>
            <a:r>
              <a:rPr lang="ru-RU" sz="1800" dirty="0"/>
              <a:t> </a:t>
            </a:r>
            <a:r>
              <a:rPr lang="ru-RU" sz="1800" dirty="0" err="1"/>
              <a:t>частині</a:t>
            </a:r>
            <a:r>
              <a:rPr lang="ru-RU" sz="1800" dirty="0"/>
              <a:t> континенту </a:t>
            </a:r>
            <a:r>
              <a:rPr lang="ru-RU" sz="1800" dirty="0" err="1"/>
              <a:t>можна</a:t>
            </a:r>
            <a:r>
              <a:rPr lang="ru-RU" sz="1800" dirty="0"/>
              <a:t> </a:t>
            </a:r>
            <a:r>
              <a:rPr lang="ru-RU" sz="1800" dirty="0" err="1"/>
              <a:t>знайти</a:t>
            </a:r>
            <a:r>
              <a:rPr lang="ru-RU" sz="1800" dirty="0"/>
              <a:t> на </a:t>
            </a:r>
            <a:r>
              <a:rPr lang="ru-RU" sz="1800" dirty="0" err="1"/>
              <a:t>Поліссі</a:t>
            </a:r>
            <a:r>
              <a:rPr lang="ru-RU" sz="1800" dirty="0"/>
              <a:t>.</a:t>
            </a:r>
          </a:p>
          <a:p>
            <a:r>
              <a:rPr lang="ru-RU" sz="1800" dirty="0"/>
              <a:t>З 47 </a:t>
            </a:r>
            <a:r>
              <a:rPr lang="ru-RU" sz="1800" dirty="0" err="1"/>
              <a:t>європейських</a:t>
            </a:r>
            <a:r>
              <a:rPr lang="ru-RU" sz="1800" dirty="0"/>
              <a:t> </a:t>
            </a:r>
            <a:r>
              <a:rPr lang="ru-RU" sz="1800" dirty="0" err="1"/>
              <a:t>країн</a:t>
            </a:r>
            <a:r>
              <a:rPr lang="ru-RU" sz="1800" dirty="0"/>
              <a:t> </a:t>
            </a:r>
            <a:r>
              <a:rPr lang="ru-RU" sz="1800" dirty="0" err="1"/>
              <a:t>лише</a:t>
            </a:r>
            <a:r>
              <a:rPr lang="ru-RU" sz="1800" dirty="0"/>
              <a:t> </a:t>
            </a:r>
            <a:r>
              <a:rPr lang="ru-RU" sz="1800" dirty="0" err="1"/>
              <a:t>Білорусь</a:t>
            </a:r>
            <a:r>
              <a:rPr lang="ru-RU" sz="1800" dirty="0"/>
              <a:t> не </a:t>
            </a:r>
            <a:r>
              <a:rPr lang="ru-RU" sz="1800" dirty="0" err="1"/>
              <a:t>увійшла</a:t>
            </a:r>
            <a:r>
              <a:rPr lang="ru-RU" sz="1800" dirty="0"/>
              <a:t> до Ради </a:t>
            </a:r>
            <a:r>
              <a:rPr lang="ru-RU" sz="1800" dirty="0" err="1"/>
              <a:t>Європи</a:t>
            </a:r>
            <a:r>
              <a:rPr lang="ru-RU" sz="1800" dirty="0"/>
              <a:t>. Через </a:t>
            </a:r>
            <a:r>
              <a:rPr lang="ru-RU" sz="1800" dirty="0" err="1"/>
              <a:t>це</a:t>
            </a:r>
            <a:r>
              <a:rPr lang="ru-RU" sz="1800" dirty="0"/>
              <a:t> </a:t>
            </a:r>
            <a:r>
              <a:rPr lang="ru-RU" sz="1800" dirty="0" err="1"/>
              <a:t>громадяни</a:t>
            </a:r>
            <a:r>
              <a:rPr lang="ru-RU" sz="1800" dirty="0"/>
              <a:t> </a:t>
            </a:r>
            <a:r>
              <a:rPr lang="ru-RU" sz="1800" dirty="0" err="1"/>
              <a:t>держави</a:t>
            </a:r>
            <a:r>
              <a:rPr lang="ru-RU" sz="1800" dirty="0"/>
              <a:t> не </a:t>
            </a:r>
            <a:r>
              <a:rPr lang="ru-RU" sz="1800" dirty="0" err="1"/>
              <a:t>можуть</a:t>
            </a:r>
            <a:r>
              <a:rPr lang="ru-RU" sz="1800" dirty="0"/>
              <a:t> </a:t>
            </a:r>
            <a:r>
              <a:rPr lang="ru-RU" sz="1800" dirty="0" err="1"/>
              <a:t>звертатися</a:t>
            </a:r>
            <a:r>
              <a:rPr lang="ru-RU" sz="1800" dirty="0"/>
              <a:t> до </a:t>
            </a:r>
            <a:r>
              <a:rPr lang="ru-RU" sz="1800" dirty="0" err="1"/>
              <a:t>Страсбурзького</a:t>
            </a:r>
            <a:r>
              <a:rPr lang="ru-RU" sz="1800" dirty="0"/>
              <a:t> суду з прав </a:t>
            </a:r>
            <a:r>
              <a:rPr lang="ru-RU" sz="1800" dirty="0" err="1"/>
              <a:t>людини</a:t>
            </a:r>
            <a:r>
              <a:rPr lang="ru-RU" sz="1800" dirty="0" smtClean="0"/>
              <a:t>.</a:t>
            </a:r>
            <a:endParaRPr lang="ru-RU" sz="1800" dirty="0"/>
          </a:p>
        </p:txBody>
      </p:sp>
    </p:spTree>
    <p:extLst>
      <p:ext uri="{BB962C8B-B14F-4D97-AF65-F5344CB8AC3E}">
        <p14:creationId xmlns:p14="http://schemas.microsoft.com/office/powerpoint/2010/main" val="19265943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Цікаві факти</a:t>
            </a:r>
            <a:endParaRPr lang="ru-RU" dirty="0"/>
          </a:p>
        </p:txBody>
      </p:sp>
      <p:sp>
        <p:nvSpPr>
          <p:cNvPr id="3" name="Объект 2"/>
          <p:cNvSpPr>
            <a:spLocks noGrp="1"/>
          </p:cNvSpPr>
          <p:nvPr>
            <p:ph idx="1"/>
          </p:nvPr>
        </p:nvSpPr>
        <p:spPr/>
        <p:txBody>
          <a:bodyPr/>
          <a:lstStyle/>
          <a:p>
            <a:r>
              <a:rPr lang="ru-RU" sz="1800" dirty="0" err="1" smtClean="0"/>
              <a:t>Елемент</a:t>
            </a:r>
            <a:r>
              <a:rPr lang="ru-RU" sz="1800" dirty="0" smtClean="0"/>
              <a:t> </a:t>
            </a:r>
            <a:r>
              <a:rPr lang="ru-RU" sz="1800" dirty="0" err="1" smtClean="0"/>
              <a:t>одягу</a:t>
            </a:r>
            <a:r>
              <a:rPr lang="ru-RU" sz="1800" dirty="0" smtClean="0"/>
              <a:t> </a:t>
            </a:r>
            <a:r>
              <a:rPr lang="ru-RU" sz="1800" dirty="0" err="1" smtClean="0"/>
              <a:t>багатих</a:t>
            </a:r>
            <a:r>
              <a:rPr lang="ru-RU" sz="1800" dirty="0" smtClean="0"/>
              <a:t> людей благородного </a:t>
            </a:r>
            <a:r>
              <a:rPr lang="ru-RU" sz="1800" dirty="0" err="1" smtClean="0"/>
              <a:t>походження</a:t>
            </a:r>
            <a:r>
              <a:rPr lang="ru-RU" sz="1800" dirty="0" smtClean="0"/>
              <a:t> </a:t>
            </a:r>
            <a:r>
              <a:rPr lang="ru-RU" sz="1800" dirty="0" err="1" smtClean="0"/>
              <a:t>Польщі</a:t>
            </a:r>
            <a:r>
              <a:rPr lang="ru-RU" sz="1800" dirty="0" smtClean="0"/>
              <a:t> та </a:t>
            </a:r>
            <a:r>
              <a:rPr lang="ru-RU" sz="1800" dirty="0" err="1" smtClean="0"/>
              <a:t>білорусько-литовської</a:t>
            </a:r>
            <a:r>
              <a:rPr lang="ru-RU" sz="1800" dirty="0" smtClean="0"/>
              <a:t> </a:t>
            </a:r>
            <a:r>
              <a:rPr lang="ru-RU" sz="1800" dirty="0" err="1" smtClean="0"/>
              <a:t>шляхти</a:t>
            </a:r>
            <a:r>
              <a:rPr lang="ru-RU" sz="1800" dirty="0" smtClean="0"/>
              <a:t> - </a:t>
            </a:r>
            <a:r>
              <a:rPr lang="ru-RU" sz="1800" dirty="0" err="1" smtClean="0"/>
              <a:t>слуцькі</a:t>
            </a:r>
            <a:r>
              <a:rPr lang="ru-RU" sz="1800" dirty="0" smtClean="0"/>
              <a:t> пояса могли </a:t>
            </a:r>
            <a:r>
              <a:rPr lang="ru-RU" sz="1800" dirty="0" err="1" smtClean="0"/>
              <a:t>виготовляти</a:t>
            </a:r>
            <a:r>
              <a:rPr lang="ru-RU" sz="1800" dirty="0" smtClean="0"/>
              <a:t> </a:t>
            </a:r>
            <a:r>
              <a:rPr lang="ru-RU" sz="1800" dirty="0" err="1" smtClean="0"/>
              <a:t>лише</a:t>
            </a:r>
            <a:r>
              <a:rPr lang="ru-RU" sz="1800" dirty="0" smtClean="0"/>
              <a:t> </a:t>
            </a:r>
            <a:r>
              <a:rPr lang="ru-RU" sz="1800" dirty="0" err="1" smtClean="0"/>
              <a:t>чоловіки</a:t>
            </a:r>
            <a:r>
              <a:rPr lang="ru-RU" sz="1800" dirty="0" smtClean="0"/>
              <a:t>, </a:t>
            </a:r>
            <a:r>
              <a:rPr lang="ru-RU" sz="1800" dirty="0" err="1" smtClean="0"/>
              <a:t>втім</a:t>
            </a:r>
            <a:r>
              <a:rPr lang="ru-RU" sz="1800" dirty="0" smtClean="0"/>
              <a:t>, </a:t>
            </a:r>
            <a:r>
              <a:rPr lang="ru-RU" sz="1800" dirty="0" err="1" smtClean="0"/>
              <a:t>пов'язували</a:t>
            </a:r>
            <a:r>
              <a:rPr lang="ru-RU" sz="1800" dirty="0" smtClean="0"/>
              <a:t> і носили </a:t>
            </a:r>
            <a:r>
              <a:rPr lang="ru-RU" sz="1800" dirty="0" err="1" smtClean="0"/>
              <a:t>їх</a:t>
            </a:r>
            <a:r>
              <a:rPr lang="ru-RU" sz="1800" dirty="0" smtClean="0"/>
              <a:t> </a:t>
            </a:r>
            <a:r>
              <a:rPr lang="ru-RU" sz="1800" dirty="0" err="1" smtClean="0"/>
              <a:t>тільки</a:t>
            </a:r>
            <a:r>
              <a:rPr lang="ru-RU" sz="1800" dirty="0" smtClean="0"/>
              <a:t> </a:t>
            </a:r>
            <a:r>
              <a:rPr lang="ru-RU" sz="1800" dirty="0" err="1" smtClean="0"/>
              <a:t>представники</a:t>
            </a:r>
            <a:r>
              <a:rPr lang="ru-RU" sz="1800" dirty="0" smtClean="0"/>
              <a:t> </a:t>
            </a:r>
            <a:r>
              <a:rPr lang="ru-RU" sz="1800" dirty="0" err="1" smtClean="0"/>
              <a:t>сильної</a:t>
            </a:r>
            <a:r>
              <a:rPr lang="ru-RU" sz="1800" dirty="0" smtClean="0"/>
              <a:t> </a:t>
            </a:r>
            <a:r>
              <a:rPr lang="ru-RU" sz="1800" dirty="0" err="1" smtClean="0"/>
              <a:t>статі</a:t>
            </a:r>
            <a:r>
              <a:rPr lang="ru-RU" sz="1800" dirty="0" smtClean="0"/>
              <a:t>. </a:t>
            </a:r>
            <a:r>
              <a:rPr lang="ru-RU" sz="1800" dirty="0" err="1" smtClean="0"/>
              <a:t>Вважалося</a:t>
            </a:r>
            <a:r>
              <a:rPr lang="ru-RU" sz="1800" dirty="0" smtClean="0"/>
              <a:t>, </a:t>
            </a:r>
            <a:r>
              <a:rPr lang="ru-RU" sz="1800" dirty="0" err="1" smtClean="0"/>
              <a:t>що</a:t>
            </a:r>
            <a:r>
              <a:rPr lang="ru-RU" sz="1800" dirty="0" smtClean="0"/>
              <a:t> </a:t>
            </a:r>
            <a:r>
              <a:rPr lang="ru-RU" sz="1800" dirty="0" err="1" smtClean="0"/>
              <a:t>дотики</a:t>
            </a:r>
            <a:r>
              <a:rPr lang="ru-RU" sz="1800" dirty="0" smtClean="0"/>
              <a:t> </a:t>
            </a:r>
            <a:r>
              <a:rPr lang="ru-RU" sz="1800" dirty="0" err="1" smtClean="0"/>
              <a:t>жіночої</a:t>
            </a:r>
            <a:r>
              <a:rPr lang="ru-RU" sz="1800" dirty="0" smtClean="0"/>
              <a:t> руки до поясу, </a:t>
            </a:r>
            <a:r>
              <a:rPr lang="ru-RU" sz="1800" dirty="0" err="1" smtClean="0"/>
              <a:t>зітканій</a:t>
            </a:r>
            <a:r>
              <a:rPr lang="ru-RU" sz="1800" dirty="0" smtClean="0"/>
              <a:t> з </a:t>
            </a:r>
            <a:r>
              <a:rPr lang="ru-RU" sz="1800" dirty="0" err="1" smtClean="0"/>
              <a:t>золотих</a:t>
            </a:r>
            <a:r>
              <a:rPr lang="ru-RU" sz="1800" dirty="0" smtClean="0"/>
              <a:t> і </a:t>
            </a:r>
            <a:r>
              <a:rPr lang="ru-RU" sz="1800" dirty="0" err="1" smtClean="0"/>
              <a:t>срібних</a:t>
            </a:r>
            <a:r>
              <a:rPr lang="ru-RU" sz="1800" dirty="0" smtClean="0"/>
              <a:t> ниток, </a:t>
            </a:r>
            <a:r>
              <a:rPr lang="ru-RU" sz="1800" dirty="0" err="1" smtClean="0"/>
              <a:t>викличе</a:t>
            </a:r>
            <a:r>
              <a:rPr lang="ru-RU" sz="1800" dirty="0" smtClean="0"/>
              <a:t> </a:t>
            </a:r>
            <a:r>
              <a:rPr lang="ru-RU" sz="1800" dirty="0" err="1" smtClean="0"/>
              <a:t>потемніння</a:t>
            </a:r>
            <a:r>
              <a:rPr lang="ru-RU" sz="1800" dirty="0" smtClean="0"/>
              <a:t>.</a:t>
            </a:r>
          </a:p>
          <a:p>
            <a:r>
              <a:rPr lang="ru-RU" sz="1800" dirty="0" err="1"/>
              <a:t>Перші</a:t>
            </a:r>
            <a:r>
              <a:rPr lang="ru-RU" sz="1800" dirty="0"/>
              <a:t> </a:t>
            </a:r>
            <a:r>
              <a:rPr lang="ru-RU" sz="1800" dirty="0" err="1"/>
              <a:t>білоруські</a:t>
            </a:r>
            <a:r>
              <a:rPr lang="ru-RU" sz="1800" dirty="0"/>
              <a:t> </a:t>
            </a:r>
            <a:r>
              <a:rPr lang="ru-RU" sz="1800" dirty="0" err="1" smtClean="0"/>
              <a:t>гроші</a:t>
            </a:r>
            <a:r>
              <a:rPr lang="ru-RU" sz="1800" dirty="0"/>
              <a:t> </a:t>
            </a:r>
            <a:r>
              <a:rPr lang="ru-RU" sz="1800" dirty="0" err="1" smtClean="0"/>
              <a:t>виглядали</a:t>
            </a:r>
            <a:r>
              <a:rPr lang="ru-RU" sz="1800" dirty="0" smtClean="0"/>
              <a:t> </a:t>
            </a:r>
            <a:r>
              <a:rPr lang="ru-RU" sz="1800" dirty="0" err="1"/>
              <a:t>досить</a:t>
            </a:r>
            <a:r>
              <a:rPr lang="ru-RU" sz="1800" dirty="0"/>
              <a:t> </a:t>
            </a:r>
            <a:r>
              <a:rPr lang="ru-RU" sz="1800" dirty="0" err="1"/>
              <a:t>кумедно</a:t>
            </a:r>
            <a:r>
              <a:rPr lang="ru-RU" sz="1800" dirty="0"/>
              <a:t> – на них </a:t>
            </a:r>
            <a:r>
              <a:rPr lang="ru-RU" sz="1800" dirty="0" err="1"/>
              <a:t>були</a:t>
            </a:r>
            <a:r>
              <a:rPr lang="ru-RU" sz="1800" dirty="0"/>
              <a:t> </a:t>
            </a:r>
            <a:r>
              <a:rPr lang="ru-RU" sz="1800" dirty="0" err="1"/>
              <a:t>зображення</a:t>
            </a:r>
            <a:r>
              <a:rPr lang="ru-RU" sz="1800" dirty="0"/>
              <a:t>… </a:t>
            </a:r>
            <a:r>
              <a:rPr lang="ru-RU" sz="1800" dirty="0" err="1"/>
              <a:t>тварин</a:t>
            </a:r>
            <a:r>
              <a:rPr lang="ru-RU" sz="1800" dirty="0"/>
              <a:t>. </a:t>
            </a:r>
            <a:r>
              <a:rPr lang="ru-RU" sz="1800" dirty="0" err="1"/>
              <a:t>Саме</a:t>
            </a:r>
            <a:r>
              <a:rPr lang="ru-RU" sz="1800" dirty="0"/>
              <a:t> </a:t>
            </a:r>
            <a:r>
              <a:rPr lang="ru-RU" sz="1800" dirty="0" err="1"/>
              <a:t>тоді</a:t>
            </a:r>
            <a:r>
              <a:rPr lang="ru-RU" sz="1800" dirty="0"/>
              <a:t> </a:t>
            </a:r>
            <a:r>
              <a:rPr lang="ru-RU" sz="1800" dirty="0" err="1"/>
              <a:t>їх</a:t>
            </a:r>
            <a:r>
              <a:rPr lang="ru-RU" sz="1800" dirty="0"/>
              <a:t> і почали </a:t>
            </a:r>
            <a:r>
              <a:rPr lang="ru-RU" sz="1800" dirty="0" err="1"/>
              <a:t>називати</a:t>
            </a:r>
            <a:r>
              <a:rPr lang="ru-RU" sz="1800" dirty="0"/>
              <a:t> “зайчики” – на честь </a:t>
            </a:r>
            <a:r>
              <a:rPr lang="ru-RU" sz="1800" dirty="0" err="1"/>
              <a:t>тваринки</a:t>
            </a:r>
            <a:r>
              <a:rPr lang="ru-RU" sz="1800" dirty="0"/>
              <a:t>, </a:t>
            </a:r>
            <a:r>
              <a:rPr lang="ru-RU" sz="1800" dirty="0" err="1"/>
              <a:t>зображеної</a:t>
            </a:r>
            <a:r>
              <a:rPr lang="ru-RU" sz="1800" dirty="0"/>
              <a:t> на </a:t>
            </a:r>
            <a:r>
              <a:rPr lang="ru-RU" sz="1800" dirty="0" err="1"/>
              <a:t>купюрі</a:t>
            </a:r>
            <a:r>
              <a:rPr lang="ru-RU" sz="1800" dirty="0"/>
              <a:t> </a:t>
            </a:r>
            <a:r>
              <a:rPr lang="ru-RU" sz="1800" dirty="0" err="1"/>
              <a:t>номіналом</a:t>
            </a:r>
            <a:r>
              <a:rPr lang="ru-RU" sz="1800" dirty="0"/>
              <a:t> один рубль. Через </a:t>
            </a:r>
            <a:r>
              <a:rPr lang="ru-RU" sz="1800" dirty="0" err="1"/>
              <a:t>надмірну</a:t>
            </a:r>
            <a:r>
              <a:rPr lang="ru-RU" sz="1800" dirty="0"/>
              <a:t> </a:t>
            </a:r>
            <a:r>
              <a:rPr lang="ru-RU" sz="1800" dirty="0" err="1"/>
              <a:t>інфляцію</a:t>
            </a:r>
            <a:r>
              <a:rPr lang="ru-RU" sz="1800" dirty="0"/>
              <a:t> </a:t>
            </a:r>
            <a:r>
              <a:rPr lang="ru-RU" sz="1800" dirty="0" err="1"/>
              <a:t>ці</a:t>
            </a:r>
            <a:r>
              <a:rPr lang="ru-RU" sz="1800" dirty="0"/>
              <a:t> </a:t>
            </a:r>
            <a:r>
              <a:rPr lang="ru-RU" sz="1800" dirty="0" err="1"/>
              <a:t>грошові</a:t>
            </a:r>
            <a:r>
              <a:rPr lang="ru-RU" sz="1800" dirty="0"/>
              <a:t> </a:t>
            </a:r>
            <a:r>
              <a:rPr lang="ru-RU" sz="1800" dirty="0" err="1"/>
              <a:t>одиниці</a:t>
            </a:r>
            <a:r>
              <a:rPr lang="ru-RU" sz="1800" dirty="0"/>
              <a:t> скоро </a:t>
            </a:r>
            <a:r>
              <a:rPr lang="ru-RU" sz="1800" dirty="0" err="1"/>
              <a:t>витіснился</a:t>
            </a:r>
            <a:r>
              <a:rPr lang="ru-RU" sz="1800" dirty="0"/>
              <a:t> купюрами з </a:t>
            </a:r>
            <a:r>
              <a:rPr lang="ru-RU" sz="1800" dirty="0" err="1"/>
              <a:t>більшим</a:t>
            </a:r>
            <a:r>
              <a:rPr lang="ru-RU" sz="1800" dirty="0"/>
              <a:t> </a:t>
            </a:r>
            <a:r>
              <a:rPr lang="ru-RU" sz="1800" dirty="0" err="1"/>
              <a:t>номіналом</a:t>
            </a:r>
            <a:r>
              <a:rPr lang="ru-RU" sz="1800" dirty="0"/>
              <a:t>, </a:t>
            </a:r>
            <a:r>
              <a:rPr lang="ru-RU" sz="1800" dirty="0" err="1"/>
              <a:t>проте</a:t>
            </a:r>
            <a:r>
              <a:rPr lang="ru-RU" sz="1800" dirty="0"/>
              <a:t> народна </a:t>
            </a:r>
            <a:r>
              <a:rPr lang="ru-RU" sz="1800" dirty="0" err="1"/>
              <a:t>назва</a:t>
            </a:r>
            <a:r>
              <a:rPr lang="ru-RU" sz="1800" dirty="0"/>
              <a:t> </a:t>
            </a:r>
            <a:r>
              <a:rPr lang="ru-RU" sz="1800" dirty="0" err="1"/>
              <a:t>білоруських</a:t>
            </a:r>
            <a:r>
              <a:rPr lang="ru-RU" sz="1800" dirty="0"/>
              <a:t> грошей </a:t>
            </a:r>
            <a:r>
              <a:rPr lang="ru-RU" sz="1800" dirty="0" err="1"/>
              <a:t>живе</a:t>
            </a:r>
            <a:r>
              <a:rPr lang="ru-RU" sz="1800" dirty="0"/>
              <a:t> до </a:t>
            </a:r>
            <a:r>
              <a:rPr lang="ru-RU" sz="1800" dirty="0" err="1"/>
              <a:t>сьогодні</a:t>
            </a:r>
            <a:r>
              <a:rPr lang="ru-RU" sz="1800" dirty="0"/>
              <a:t>.</a:t>
            </a:r>
          </a:p>
          <a:p>
            <a:endParaRPr lang="ru-RU" sz="1800" dirty="0" smtClean="0"/>
          </a:p>
          <a:p>
            <a:endParaRPr lang="ru-RU" sz="1800" dirty="0"/>
          </a:p>
        </p:txBody>
      </p:sp>
    </p:spTree>
    <p:extLst>
      <p:ext uri="{BB962C8B-B14F-4D97-AF65-F5344CB8AC3E}">
        <p14:creationId xmlns:p14="http://schemas.microsoft.com/office/powerpoint/2010/main" val="32582634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844824"/>
            <a:ext cx="7205616" cy="3626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496098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sz="6000" b="1" i="1" dirty="0" smtClean="0"/>
              <a:t>Дякуємо за увагу!</a:t>
            </a:r>
            <a:endParaRPr lang="ru-RU" sz="6000" b="1" i="1" dirty="0"/>
          </a:p>
        </p:txBody>
      </p:sp>
    </p:spTree>
    <p:extLst>
      <p:ext uri="{BB962C8B-B14F-4D97-AF65-F5344CB8AC3E}">
        <p14:creationId xmlns:p14="http://schemas.microsoft.com/office/powerpoint/2010/main" val="29562542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Географічне положення</a:t>
            </a:r>
            <a:endParaRPr lang="ru-RU" dirty="0"/>
          </a:p>
        </p:txBody>
      </p:sp>
      <p:sp>
        <p:nvSpPr>
          <p:cNvPr id="4" name="Объект 3"/>
          <p:cNvSpPr>
            <a:spLocks noGrp="1"/>
          </p:cNvSpPr>
          <p:nvPr>
            <p:ph idx="1"/>
          </p:nvPr>
        </p:nvSpPr>
        <p:spPr/>
        <p:txBody>
          <a:bodyPr/>
          <a:lstStyle/>
          <a:p>
            <a:r>
              <a:rPr lang="ru-RU" sz="1800" b="1" dirty="0" err="1"/>
              <a:t>Розташування</a:t>
            </a:r>
            <a:r>
              <a:rPr lang="ru-RU" sz="1800" b="1" dirty="0"/>
              <a:t>:</a:t>
            </a:r>
            <a:r>
              <a:rPr lang="ru-RU" sz="1800" dirty="0"/>
              <a:t> </a:t>
            </a:r>
            <a:r>
              <a:rPr lang="ru-RU" sz="1800" dirty="0" err="1"/>
              <a:t>Білорусь</a:t>
            </a:r>
            <a:r>
              <a:rPr lang="ru-RU" sz="1800" dirty="0"/>
              <a:t>  — держава в </a:t>
            </a:r>
            <a:r>
              <a:rPr lang="ru-RU" sz="1800" dirty="0" err="1"/>
              <a:t>східній</a:t>
            </a:r>
            <a:r>
              <a:rPr lang="ru-RU" sz="1800" dirty="0"/>
              <a:t> </a:t>
            </a:r>
            <a:r>
              <a:rPr lang="ru-RU" sz="1800" dirty="0" err="1"/>
              <a:t>Європі</a:t>
            </a:r>
            <a:r>
              <a:rPr lang="ru-RU" sz="1800" dirty="0"/>
              <a:t>, яка </a:t>
            </a:r>
            <a:r>
              <a:rPr lang="ru-RU" sz="1800" dirty="0" err="1"/>
              <a:t>межує</a:t>
            </a:r>
            <a:r>
              <a:rPr lang="ru-RU" sz="1800" dirty="0"/>
              <a:t> на </a:t>
            </a:r>
            <a:r>
              <a:rPr lang="ru-RU" sz="1800" dirty="0" err="1"/>
              <a:t>заході</a:t>
            </a:r>
            <a:r>
              <a:rPr lang="ru-RU" sz="1800" dirty="0"/>
              <a:t> з </a:t>
            </a:r>
            <a:r>
              <a:rPr lang="ru-RU" sz="1800" dirty="0" err="1" smtClean="0"/>
              <a:t>Польщею</a:t>
            </a:r>
            <a:r>
              <a:rPr lang="ru-RU" sz="1800" dirty="0"/>
              <a:t> </a:t>
            </a:r>
            <a:r>
              <a:rPr lang="ru-RU" sz="1800" dirty="0" smtClean="0"/>
              <a:t>(605 </a:t>
            </a:r>
            <a:r>
              <a:rPr lang="ru-RU" sz="1800" dirty="0"/>
              <a:t>км), на </a:t>
            </a:r>
            <a:r>
              <a:rPr lang="ru-RU" sz="1800" dirty="0" err="1"/>
              <a:t>північному</a:t>
            </a:r>
            <a:r>
              <a:rPr lang="ru-RU" sz="1800" dirty="0"/>
              <a:t> </a:t>
            </a:r>
            <a:r>
              <a:rPr lang="ru-RU" sz="1800" dirty="0" err="1"/>
              <a:t>заході</a:t>
            </a:r>
            <a:r>
              <a:rPr lang="ru-RU" sz="1800" dirty="0"/>
              <a:t> — з </a:t>
            </a:r>
            <a:r>
              <a:rPr lang="ru-RU" sz="1800" dirty="0" err="1"/>
              <a:t>Литвою</a:t>
            </a:r>
            <a:r>
              <a:rPr lang="ru-RU" sz="1800" dirty="0"/>
              <a:t> (502 км) і </a:t>
            </a:r>
            <a:r>
              <a:rPr lang="ru-RU" sz="1800" dirty="0" err="1" smtClean="0"/>
              <a:t>Латвією</a:t>
            </a:r>
            <a:r>
              <a:rPr lang="ru-RU" sz="1800" dirty="0"/>
              <a:t> </a:t>
            </a:r>
            <a:r>
              <a:rPr lang="ru-RU" sz="1800" dirty="0" smtClean="0"/>
              <a:t>(141 </a:t>
            </a:r>
            <a:r>
              <a:rPr lang="ru-RU" sz="1800" dirty="0"/>
              <a:t>км), на </a:t>
            </a:r>
            <a:r>
              <a:rPr lang="ru-RU" sz="1800" dirty="0" err="1"/>
              <a:t>сході</a:t>
            </a:r>
            <a:r>
              <a:rPr lang="ru-RU" sz="1800" dirty="0"/>
              <a:t> і </a:t>
            </a:r>
            <a:r>
              <a:rPr lang="ru-RU" sz="1800" dirty="0" err="1"/>
              <a:t>північному</a:t>
            </a:r>
            <a:r>
              <a:rPr lang="ru-RU" sz="1800" dirty="0"/>
              <a:t> </a:t>
            </a:r>
            <a:r>
              <a:rPr lang="ru-RU" sz="1800" dirty="0" err="1"/>
              <a:t>сході</a:t>
            </a:r>
            <a:r>
              <a:rPr lang="ru-RU" sz="1800" dirty="0"/>
              <a:t> — з </a:t>
            </a:r>
            <a:r>
              <a:rPr lang="ru-RU" sz="1800" dirty="0" err="1"/>
              <a:t>Росією</a:t>
            </a:r>
            <a:r>
              <a:rPr lang="ru-RU" sz="1800" dirty="0"/>
              <a:t> (959 км), на </a:t>
            </a:r>
            <a:r>
              <a:rPr lang="ru-RU" sz="1800" dirty="0" err="1"/>
              <a:t>півдні</a:t>
            </a:r>
            <a:r>
              <a:rPr lang="ru-RU" sz="1800" dirty="0"/>
              <a:t> — з </a:t>
            </a:r>
            <a:r>
              <a:rPr lang="ru-RU" sz="1800" dirty="0" err="1"/>
              <a:t>Україною</a:t>
            </a:r>
            <a:r>
              <a:rPr lang="ru-RU" sz="1800" dirty="0"/>
              <a:t> (891 км).</a:t>
            </a:r>
          </a:p>
          <a:p>
            <a:r>
              <a:rPr lang="ru-RU" sz="1800" b="1" dirty="0" err="1"/>
              <a:t>Площа</a:t>
            </a:r>
            <a:r>
              <a:rPr lang="ru-RU" sz="1800" b="1" dirty="0"/>
              <a:t> </a:t>
            </a:r>
            <a:r>
              <a:rPr lang="ru-RU" sz="1800" b="1" dirty="0" err="1"/>
              <a:t>території</a:t>
            </a:r>
            <a:r>
              <a:rPr lang="ru-RU" sz="1800" b="1" dirty="0"/>
              <a:t>:</a:t>
            </a:r>
            <a:r>
              <a:rPr lang="ru-RU" sz="1800" dirty="0"/>
              <a:t> </a:t>
            </a:r>
            <a:r>
              <a:rPr lang="ru-RU" sz="1800" dirty="0" err="1"/>
              <a:t>загальна</a:t>
            </a:r>
            <a:r>
              <a:rPr lang="ru-RU" sz="1800" dirty="0"/>
              <a:t> — 207 600 км². </a:t>
            </a:r>
            <a:r>
              <a:rPr lang="ru-RU" sz="1800" dirty="0" err="1"/>
              <a:t>Довжина</a:t>
            </a:r>
            <a:r>
              <a:rPr lang="ru-RU" sz="1800" dirty="0"/>
              <a:t> з </a:t>
            </a:r>
            <a:r>
              <a:rPr lang="ru-RU" sz="1800" dirty="0" err="1"/>
              <a:t>півночі</a:t>
            </a:r>
            <a:r>
              <a:rPr lang="ru-RU" sz="1800" dirty="0"/>
              <a:t> на </a:t>
            </a:r>
            <a:r>
              <a:rPr lang="ru-RU" sz="1800" dirty="0" err="1"/>
              <a:t>південь</a:t>
            </a:r>
            <a:r>
              <a:rPr lang="ru-RU" sz="1800" dirty="0"/>
              <a:t> — 560 км, </a:t>
            </a:r>
            <a:r>
              <a:rPr lang="ru-RU" sz="1800" dirty="0" err="1"/>
              <a:t>зі</a:t>
            </a:r>
            <a:r>
              <a:rPr lang="ru-RU" sz="1800" dirty="0"/>
              <a:t> сходу на </a:t>
            </a:r>
            <a:r>
              <a:rPr lang="ru-RU" sz="1800" dirty="0" err="1"/>
              <a:t>захід</a:t>
            </a:r>
            <a:r>
              <a:rPr lang="ru-RU" sz="1800" dirty="0"/>
              <a:t> — 650 км.</a:t>
            </a:r>
          </a:p>
          <a:p>
            <a:r>
              <a:rPr lang="ru-RU" sz="1800" b="1" dirty="0" err="1"/>
              <a:t>Найвища</a:t>
            </a:r>
            <a:r>
              <a:rPr lang="ru-RU" sz="1800" b="1" dirty="0"/>
              <a:t> точка</a:t>
            </a:r>
            <a:r>
              <a:rPr lang="ru-RU" sz="1800" dirty="0"/>
              <a:t> — </a:t>
            </a:r>
            <a:r>
              <a:rPr lang="ru-RU" sz="1800" dirty="0" err="1"/>
              <a:t>пагорб</a:t>
            </a:r>
            <a:r>
              <a:rPr lang="ru-RU" sz="1800" dirty="0"/>
              <a:t> </a:t>
            </a:r>
            <a:r>
              <a:rPr lang="ru-RU" sz="1800" dirty="0" err="1"/>
              <a:t>Дзержинський</a:t>
            </a:r>
            <a:r>
              <a:rPr lang="ru-RU" sz="1800" dirty="0"/>
              <a:t> у </a:t>
            </a:r>
            <a:r>
              <a:rPr lang="ru-RU" sz="1800" dirty="0" err="1"/>
              <a:t>Мінській</a:t>
            </a:r>
            <a:r>
              <a:rPr lang="ru-RU" sz="1800" dirty="0"/>
              <a:t> </a:t>
            </a:r>
            <a:r>
              <a:rPr lang="ru-RU" sz="1800" dirty="0" err="1"/>
              <a:t>області</a:t>
            </a:r>
            <a:r>
              <a:rPr lang="ru-RU" sz="1800" dirty="0"/>
              <a:t> (345 м над </a:t>
            </a:r>
            <a:r>
              <a:rPr lang="ru-RU" sz="1800" dirty="0" err="1"/>
              <a:t>рівнем</a:t>
            </a:r>
            <a:r>
              <a:rPr lang="ru-RU" sz="1800" dirty="0"/>
              <a:t> моря).</a:t>
            </a:r>
          </a:p>
          <a:p>
            <a:r>
              <a:rPr lang="ru-RU" sz="1800" b="1" dirty="0" err="1"/>
              <a:t>Найнижча</a:t>
            </a:r>
            <a:r>
              <a:rPr lang="ru-RU" sz="1800" b="1" dirty="0"/>
              <a:t> точка</a:t>
            </a:r>
            <a:r>
              <a:rPr lang="ru-RU" sz="1800" dirty="0"/>
              <a:t> — </a:t>
            </a:r>
            <a:r>
              <a:rPr lang="ru-RU" sz="1800" dirty="0" err="1"/>
              <a:t>Німанська</a:t>
            </a:r>
            <a:r>
              <a:rPr lang="ru-RU" sz="1800" dirty="0"/>
              <a:t> долина в </a:t>
            </a:r>
            <a:r>
              <a:rPr lang="ru-RU" sz="1800" dirty="0" err="1"/>
              <a:t>Гродненській</a:t>
            </a:r>
            <a:r>
              <a:rPr lang="ru-RU" sz="1800" dirty="0"/>
              <a:t> </a:t>
            </a:r>
            <a:r>
              <a:rPr lang="ru-RU" sz="1800" dirty="0" err="1"/>
              <a:t>області</a:t>
            </a:r>
            <a:r>
              <a:rPr lang="ru-RU" sz="1800" dirty="0"/>
              <a:t> (80—90 м над </a:t>
            </a:r>
            <a:r>
              <a:rPr lang="ru-RU" sz="1800" dirty="0" err="1"/>
              <a:t>рівнем</a:t>
            </a:r>
            <a:r>
              <a:rPr lang="ru-RU" sz="1800" dirty="0"/>
              <a:t> моря).</a:t>
            </a:r>
          </a:p>
          <a:p>
            <a:r>
              <a:rPr lang="ru-RU" sz="1800" b="1" dirty="0" err="1"/>
              <a:t>Столиця</a:t>
            </a:r>
            <a:r>
              <a:rPr lang="ru-RU" sz="1800" dirty="0"/>
              <a:t> — </a:t>
            </a:r>
            <a:r>
              <a:rPr lang="ru-RU" sz="1800" dirty="0" err="1"/>
              <a:t>Мінськ</a:t>
            </a:r>
            <a:r>
              <a:rPr lang="ru-RU" sz="1800" dirty="0"/>
              <a:t> (1711 тис. </a:t>
            </a:r>
            <a:r>
              <a:rPr lang="ru-RU" sz="1800" dirty="0" err="1"/>
              <a:t>жителів</a:t>
            </a:r>
            <a:r>
              <a:rPr lang="ru-RU" sz="1800" dirty="0"/>
              <a:t>).</a:t>
            </a:r>
          </a:p>
          <a:p>
            <a:r>
              <a:rPr lang="ru-RU" sz="1800" b="1" dirty="0" err="1"/>
              <a:t>Інші</a:t>
            </a:r>
            <a:r>
              <a:rPr lang="ru-RU" sz="1800" b="1" dirty="0"/>
              <a:t> </a:t>
            </a:r>
            <a:r>
              <a:rPr lang="ru-RU" sz="1800" b="1" dirty="0" err="1"/>
              <a:t>великі</a:t>
            </a:r>
            <a:r>
              <a:rPr lang="ru-RU" sz="1800" b="1" dirty="0"/>
              <a:t> </a:t>
            </a:r>
            <a:r>
              <a:rPr lang="ru-RU" sz="1800" b="1" dirty="0" err="1"/>
              <a:t>міста</a:t>
            </a:r>
            <a:r>
              <a:rPr lang="ru-RU" sz="1800" b="1" dirty="0"/>
              <a:t>:</a:t>
            </a:r>
            <a:r>
              <a:rPr lang="ru-RU" sz="1800" dirty="0"/>
              <a:t> Гомель (500 </a:t>
            </a:r>
            <a:r>
              <a:rPr lang="ru-RU" sz="1800" dirty="0" err="1"/>
              <a:t>тисяч</a:t>
            </a:r>
            <a:r>
              <a:rPr lang="ru-RU" sz="1800" dirty="0"/>
              <a:t> </a:t>
            </a:r>
            <a:r>
              <a:rPr lang="ru-RU" sz="1800" dirty="0" err="1"/>
              <a:t>жителів</a:t>
            </a:r>
            <a:r>
              <a:rPr lang="ru-RU" sz="1800" dirty="0"/>
              <a:t>), </a:t>
            </a:r>
            <a:r>
              <a:rPr lang="ru-RU" sz="1800" dirty="0" err="1"/>
              <a:t>Могильов</a:t>
            </a:r>
            <a:r>
              <a:rPr lang="ru-RU" sz="1800" dirty="0"/>
              <a:t> (370 </a:t>
            </a:r>
            <a:r>
              <a:rPr lang="ru-RU" sz="1800" dirty="0" err="1"/>
              <a:t>тисяч</a:t>
            </a:r>
            <a:r>
              <a:rPr lang="ru-RU" sz="1800" dirty="0"/>
              <a:t>), </a:t>
            </a:r>
            <a:r>
              <a:rPr lang="ru-RU" sz="1800" dirty="0" err="1"/>
              <a:t>Вітебськ</a:t>
            </a:r>
            <a:r>
              <a:rPr lang="ru-RU" sz="1800" dirty="0"/>
              <a:t> (358 </a:t>
            </a:r>
            <a:r>
              <a:rPr lang="ru-RU" sz="1800" dirty="0" err="1"/>
              <a:t>тисяч</a:t>
            </a:r>
            <a:r>
              <a:rPr lang="ru-RU" sz="1800" dirty="0"/>
              <a:t>), </a:t>
            </a:r>
            <a:r>
              <a:rPr lang="ru-RU" sz="1800" dirty="0" smtClean="0"/>
              <a:t>Гродно</a:t>
            </a:r>
            <a:r>
              <a:rPr lang="ru-RU" sz="1800" dirty="0"/>
              <a:t> </a:t>
            </a:r>
            <a:r>
              <a:rPr lang="ru-RU" sz="1800" dirty="0" smtClean="0"/>
              <a:t>(304 </a:t>
            </a:r>
            <a:r>
              <a:rPr lang="ru-RU" sz="1800" dirty="0" err="1"/>
              <a:t>тисяч</a:t>
            </a:r>
            <a:r>
              <a:rPr lang="ru-RU" sz="1800" dirty="0"/>
              <a:t>).</a:t>
            </a:r>
          </a:p>
          <a:p>
            <a:endParaRPr lang="ru-RU" dirty="0"/>
          </a:p>
        </p:txBody>
      </p:sp>
    </p:spTree>
    <p:extLst>
      <p:ext uri="{BB962C8B-B14F-4D97-AF65-F5344CB8AC3E}">
        <p14:creationId xmlns:p14="http://schemas.microsoft.com/office/powerpoint/2010/main" val="38398710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332656"/>
            <a:ext cx="7073804" cy="6134919"/>
          </a:xfrm>
          <a:prstGeom prst="rect">
            <a:avLst/>
          </a:prstGeom>
          <a:ln>
            <a:noFill/>
          </a:ln>
          <a:effectLst>
            <a:softEdge rad="112500"/>
          </a:effectLst>
        </p:spPr>
      </p:pic>
    </p:spTree>
    <p:extLst>
      <p:ext uri="{BB962C8B-B14F-4D97-AF65-F5344CB8AC3E}">
        <p14:creationId xmlns:p14="http://schemas.microsoft.com/office/powerpoint/2010/main" val="16081419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260648"/>
            <a:ext cx="8229600" cy="1143000"/>
          </a:xfrm>
        </p:spPr>
        <p:txBody>
          <a:bodyPr/>
          <a:lstStyle/>
          <a:p>
            <a:r>
              <a:rPr lang="uk-UA" dirty="0" smtClean="0"/>
              <a:t>Економіка</a:t>
            </a:r>
            <a:endParaRPr lang="ru-RU" dirty="0"/>
          </a:p>
        </p:txBody>
      </p:sp>
      <p:sp>
        <p:nvSpPr>
          <p:cNvPr id="5" name="Объект 4"/>
          <p:cNvSpPr>
            <a:spLocks noGrp="1"/>
          </p:cNvSpPr>
          <p:nvPr>
            <p:ph sz="half" idx="1"/>
          </p:nvPr>
        </p:nvSpPr>
        <p:spPr>
          <a:xfrm>
            <a:off x="611560" y="1628800"/>
            <a:ext cx="4038600" cy="4525963"/>
          </a:xfrm>
        </p:spPr>
        <p:txBody>
          <a:bodyPr/>
          <a:lstStyle/>
          <a:p>
            <a:pPr marL="0" indent="0">
              <a:buNone/>
            </a:pPr>
            <a:r>
              <a:rPr lang="ru-RU" sz="1800" dirty="0" smtClean="0"/>
              <a:t>  </a:t>
            </a:r>
            <a:r>
              <a:rPr lang="ru-RU" sz="1800" dirty="0" err="1" smtClean="0"/>
              <a:t>Білорусь</a:t>
            </a:r>
            <a:r>
              <a:rPr lang="ru-RU" sz="1800" dirty="0"/>
              <a:t> — </a:t>
            </a:r>
            <a:r>
              <a:rPr lang="ru-RU" sz="1800" dirty="0" err="1"/>
              <a:t>індустріально-аграрна</a:t>
            </a:r>
            <a:r>
              <a:rPr lang="ru-RU" sz="1800" dirty="0"/>
              <a:t> </a:t>
            </a:r>
            <a:r>
              <a:rPr lang="ru-RU" sz="1800" dirty="0" err="1"/>
              <a:t>країна</a:t>
            </a:r>
            <a:r>
              <a:rPr lang="ru-RU" sz="1800" dirty="0"/>
              <a:t>. </a:t>
            </a:r>
            <a:r>
              <a:rPr lang="ru-RU" sz="1800" dirty="0" err="1"/>
              <a:t>Основні</a:t>
            </a:r>
            <a:r>
              <a:rPr lang="ru-RU" sz="1800" dirty="0"/>
              <a:t> </a:t>
            </a:r>
            <a:r>
              <a:rPr lang="ru-RU" sz="1800" dirty="0" err="1"/>
              <a:t>галузі</a:t>
            </a:r>
            <a:r>
              <a:rPr lang="ru-RU" sz="1800" dirty="0"/>
              <a:t> </a:t>
            </a:r>
            <a:r>
              <a:rPr lang="ru-RU" sz="1800" dirty="0" err="1"/>
              <a:t>економіки</a:t>
            </a:r>
            <a:r>
              <a:rPr lang="ru-RU" sz="1800" dirty="0"/>
              <a:t>: </a:t>
            </a:r>
            <a:r>
              <a:rPr lang="ru-RU" sz="1800" dirty="0" err="1"/>
              <a:t>тракторна</a:t>
            </a:r>
            <a:r>
              <a:rPr lang="ru-RU" sz="1800" dirty="0"/>
              <a:t>, </a:t>
            </a:r>
            <a:r>
              <a:rPr lang="ru-RU" sz="1800" dirty="0" err="1"/>
              <a:t>металообробна</a:t>
            </a:r>
            <a:r>
              <a:rPr lang="ru-RU" sz="1800" dirty="0"/>
              <a:t>, </a:t>
            </a:r>
            <a:r>
              <a:rPr lang="ru-RU" sz="1800" dirty="0" err="1"/>
              <a:t>машинобудівна</a:t>
            </a:r>
            <a:r>
              <a:rPr lang="ru-RU" sz="1800" dirty="0"/>
              <a:t>, </a:t>
            </a:r>
            <a:r>
              <a:rPr lang="ru-RU" sz="1800" dirty="0" err="1"/>
              <a:t>торфорозробна</a:t>
            </a:r>
            <a:r>
              <a:rPr lang="ru-RU" sz="1800" dirty="0"/>
              <a:t>, </a:t>
            </a:r>
            <a:r>
              <a:rPr lang="ru-RU" sz="1800" dirty="0" err="1"/>
              <a:t>велосипедна</a:t>
            </a:r>
            <a:r>
              <a:rPr lang="ru-RU" sz="1800" dirty="0"/>
              <a:t>, </a:t>
            </a:r>
            <a:r>
              <a:rPr lang="ru-RU" sz="1800" dirty="0" err="1"/>
              <a:t>виробництво</a:t>
            </a:r>
            <a:r>
              <a:rPr lang="ru-RU" sz="1800" dirty="0"/>
              <a:t> добрив, </a:t>
            </a:r>
            <a:r>
              <a:rPr lang="ru-RU" sz="1800" dirty="0" err="1"/>
              <a:t>телевізійна</a:t>
            </a:r>
            <a:r>
              <a:rPr lang="ru-RU" sz="1800" dirty="0"/>
              <a:t>. </a:t>
            </a:r>
            <a:r>
              <a:rPr lang="ru-RU" sz="1800" dirty="0" err="1"/>
              <a:t>Основний</a:t>
            </a:r>
            <a:r>
              <a:rPr lang="ru-RU" sz="1800" dirty="0"/>
              <a:t> транспорт — </a:t>
            </a:r>
            <a:r>
              <a:rPr lang="ru-RU" sz="1800" dirty="0" err="1"/>
              <a:t>залізничний</a:t>
            </a:r>
            <a:r>
              <a:rPr lang="ru-RU" sz="1800" dirty="0"/>
              <a:t>, </a:t>
            </a:r>
            <a:r>
              <a:rPr lang="ru-RU" sz="1800" dirty="0" err="1"/>
              <a:t>автомобільний</a:t>
            </a:r>
            <a:r>
              <a:rPr lang="ru-RU" sz="1800" dirty="0"/>
              <a:t>, </a:t>
            </a:r>
            <a:r>
              <a:rPr lang="ru-RU" sz="1800" dirty="0" err="1"/>
              <a:t>річковий</a:t>
            </a:r>
            <a:r>
              <a:rPr lang="ru-RU" sz="1800" dirty="0"/>
              <a:t>. </a:t>
            </a:r>
            <a:r>
              <a:rPr lang="ru-RU" sz="1800" dirty="0" err="1"/>
              <a:t>Повітряний</a:t>
            </a:r>
            <a:r>
              <a:rPr lang="ru-RU" sz="1800" dirty="0"/>
              <a:t> транспорт </a:t>
            </a:r>
            <a:r>
              <a:rPr lang="ru-RU" sz="1800" dirty="0" err="1"/>
              <a:t>розвинений</a:t>
            </a:r>
            <a:r>
              <a:rPr lang="ru-RU" sz="1800" dirty="0"/>
              <a:t> </a:t>
            </a:r>
            <a:r>
              <a:rPr lang="ru-RU" sz="1800" dirty="0" err="1"/>
              <a:t>відносно</a:t>
            </a:r>
            <a:r>
              <a:rPr lang="ru-RU" sz="1800" dirty="0"/>
              <a:t> </a:t>
            </a:r>
            <a:r>
              <a:rPr lang="ru-RU" sz="1800" dirty="0" err="1"/>
              <a:t>слабко</a:t>
            </a:r>
            <a:r>
              <a:rPr lang="ru-RU" sz="1800" dirty="0"/>
              <a:t>; </a:t>
            </a:r>
            <a:r>
              <a:rPr lang="ru-RU" sz="1800" dirty="0" err="1"/>
              <a:t>найбільший</a:t>
            </a:r>
            <a:r>
              <a:rPr lang="ru-RU" sz="1800" dirty="0"/>
              <a:t> </a:t>
            </a:r>
            <a:r>
              <a:rPr lang="ru-RU" sz="1800" dirty="0" err="1"/>
              <a:t>аеропорт</a:t>
            </a:r>
            <a:r>
              <a:rPr lang="ru-RU" sz="1800" dirty="0"/>
              <a:t> </a:t>
            </a:r>
            <a:r>
              <a:rPr lang="ru-RU" sz="1800" dirty="0" err="1"/>
              <a:t>країни</a:t>
            </a:r>
            <a:r>
              <a:rPr lang="ru-RU" sz="1800" dirty="0"/>
              <a:t> </a:t>
            </a:r>
            <a:r>
              <a:rPr lang="ru-RU" sz="1800" dirty="0" err="1"/>
              <a:t>знаходиться</a:t>
            </a:r>
            <a:r>
              <a:rPr lang="ru-RU" sz="1800" dirty="0"/>
              <a:t> </a:t>
            </a:r>
            <a:r>
              <a:rPr lang="ru-RU" sz="1800" dirty="0" err="1"/>
              <a:t>поблизу</a:t>
            </a:r>
            <a:r>
              <a:rPr lang="ru-RU" sz="1800" dirty="0"/>
              <a:t> </a:t>
            </a:r>
            <a:r>
              <a:rPr lang="ru-RU" sz="1800" dirty="0" err="1"/>
              <a:t>Мінська</a:t>
            </a:r>
            <a:r>
              <a:rPr lang="ru-RU" sz="1800" dirty="0"/>
              <a:t>.</a:t>
            </a:r>
            <a:endParaRPr lang="ru-RU" sz="18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0325" y="1772816"/>
            <a:ext cx="4411978" cy="33034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94527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Валюта</a:t>
            </a:r>
            <a:endParaRPr lang="ru-RU" dirty="0"/>
          </a:p>
        </p:txBody>
      </p:sp>
      <p:sp>
        <p:nvSpPr>
          <p:cNvPr id="3" name="Объект 2"/>
          <p:cNvSpPr>
            <a:spLocks noGrp="1"/>
          </p:cNvSpPr>
          <p:nvPr>
            <p:ph sz="half" idx="1"/>
          </p:nvPr>
        </p:nvSpPr>
        <p:spPr>
          <a:xfrm>
            <a:off x="755576" y="1628800"/>
            <a:ext cx="4038600" cy="4525963"/>
          </a:xfrm>
        </p:spPr>
        <p:txBody>
          <a:bodyPr/>
          <a:lstStyle/>
          <a:p>
            <a:pPr marL="0" indent="0">
              <a:buNone/>
            </a:pPr>
            <a:r>
              <a:rPr lang="uk-UA" dirty="0" smtClean="0"/>
              <a:t>	</a:t>
            </a:r>
            <a:r>
              <a:rPr lang="ru-RU" sz="2000" dirty="0" err="1"/>
              <a:t>Білоруський</a:t>
            </a:r>
            <a:r>
              <a:rPr lang="ru-RU" sz="2000" dirty="0"/>
              <a:t> рубль (рубель). В </a:t>
            </a:r>
            <a:r>
              <a:rPr lang="ru-RU" sz="2000" dirty="0" err="1"/>
              <a:t>обігу</a:t>
            </a:r>
            <a:r>
              <a:rPr lang="ru-RU" sz="2000" dirty="0"/>
              <a:t> </a:t>
            </a:r>
            <a:r>
              <a:rPr lang="ru-RU" sz="2000" dirty="0" err="1"/>
              <a:t>знаходяться</a:t>
            </a:r>
            <a:r>
              <a:rPr lang="ru-RU" sz="2000" dirty="0"/>
              <a:t> </a:t>
            </a:r>
            <a:r>
              <a:rPr lang="ru-RU" sz="2000" dirty="0" err="1"/>
              <a:t>купюри</a:t>
            </a:r>
            <a:r>
              <a:rPr lang="ru-RU" sz="2000" dirty="0"/>
              <a:t> </a:t>
            </a:r>
            <a:r>
              <a:rPr lang="ru-RU" sz="2000" dirty="0" err="1"/>
              <a:t>вартістю</a:t>
            </a:r>
            <a:r>
              <a:rPr lang="ru-RU" sz="2000" dirty="0"/>
              <a:t> 50, 100, 500, 1000, 5000, 10000, 20000, 50000, 100000 і 200000 </a:t>
            </a:r>
            <a:r>
              <a:rPr lang="ru-RU" sz="2000" dirty="0" err="1" smtClean="0"/>
              <a:t>рублів</a:t>
            </a:r>
            <a:r>
              <a:rPr lang="ru-RU" sz="2000" dirty="0" smtClean="0"/>
              <a:t>. </a:t>
            </a:r>
            <a:r>
              <a:rPr lang="ru-RU" sz="2000" dirty="0" err="1"/>
              <a:t>Долари</a:t>
            </a:r>
            <a:r>
              <a:rPr lang="ru-RU" sz="2000" dirty="0"/>
              <a:t> США, </a:t>
            </a:r>
            <a:r>
              <a:rPr lang="ru-RU" sz="2000" dirty="0" err="1"/>
              <a:t>Євро</a:t>
            </a:r>
            <a:r>
              <a:rPr lang="ru-RU" sz="2000" dirty="0"/>
              <a:t> й </a:t>
            </a:r>
            <a:r>
              <a:rPr lang="ru-RU" sz="2000" dirty="0" err="1"/>
              <a:t>російські</a:t>
            </a:r>
            <a:r>
              <a:rPr lang="ru-RU" sz="2000" dirty="0"/>
              <a:t> </a:t>
            </a:r>
            <a:r>
              <a:rPr lang="ru-RU" sz="2000" dirty="0" err="1"/>
              <a:t>рублі</a:t>
            </a:r>
            <a:r>
              <a:rPr lang="ru-RU" sz="2000" dirty="0"/>
              <a:t> — </a:t>
            </a:r>
            <a:r>
              <a:rPr lang="ru-RU" sz="2000" dirty="0" err="1"/>
              <a:t>найбільше</a:t>
            </a:r>
            <a:r>
              <a:rPr lang="ru-RU" sz="2000" dirty="0"/>
              <a:t> широко </a:t>
            </a:r>
            <a:r>
              <a:rPr lang="ru-RU" sz="2000" dirty="0" err="1"/>
              <a:t>прийняті</a:t>
            </a:r>
            <a:r>
              <a:rPr lang="ru-RU" sz="2000" dirty="0"/>
              <a:t> </a:t>
            </a:r>
            <a:r>
              <a:rPr lang="ru-RU" sz="2000" dirty="0" err="1"/>
              <a:t>валюти</a:t>
            </a:r>
            <a:r>
              <a:rPr lang="ru-RU" sz="2000" dirty="0"/>
              <a:t>. </a:t>
            </a:r>
            <a:r>
              <a:rPr lang="ru-RU" sz="2000" dirty="0" err="1"/>
              <a:t>Обміняти</a:t>
            </a:r>
            <a:r>
              <a:rPr lang="ru-RU" sz="2000" dirty="0"/>
              <a:t> валюту </a:t>
            </a:r>
            <a:r>
              <a:rPr lang="ru-RU" sz="2000" dirty="0" err="1"/>
              <a:t>можна</a:t>
            </a:r>
            <a:r>
              <a:rPr lang="ru-RU" sz="2000" dirty="0"/>
              <a:t> в банках і в </a:t>
            </a:r>
            <a:r>
              <a:rPr lang="ru-RU" sz="2000" dirty="0" err="1"/>
              <a:t>обмінних</a:t>
            </a:r>
            <a:r>
              <a:rPr lang="ru-RU" sz="2000" dirty="0"/>
              <a:t> пунктах.</a:t>
            </a:r>
            <a:endParaRPr lang="ru-RU" sz="2000"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1126" y="1700809"/>
            <a:ext cx="4262874" cy="2664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487277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Населення</a:t>
            </a:r>
            <a:endParaRPr lang="ru-RU" dirty="0"/>
          </a:p>
        </p:txBody>
      </p:sp>
      <p:sp>
        <p:nvSpPr>
          <p:cNvPr id="3" name="Объект 2"/>
          <p:cNvSpPr>
            <a:spLocks noGrp="1"/>
          </p:cNvSpPr>
          <p:nvPr>
            <p:ph idx="1"/>
          </p:nvPr>
        </p:nvSpPr>
        <p:spPr/>
        <p:txBody>
          <a:bodyPr/>
          <a:lstStyle/>
          <a:p>
            <a:r>
              <a:rPr lang="ru-RU" sz="2000" dirty="0" err="1"/>
              <a:t>Білорусь</a:t>
            </a:r>
            <a:r>
              <a:rPr lang="ru-RU" sz="2000" dirty="0"/>
              <a:t> — </a:t>
            </a:r>
            <a:r>
              <a:rPr lang="ru-RU" sz="2000" dirty="0" err="1"/>
              <a:t>багатонаціональна</a:t>
            </a:r>
            <a:r>
              <a:rPr lang="ru-RU" sz="2000" dirty="0"/>
              <a:t> держава. У </a:t>
            </a:r>
            <a:r>
              <a:rPr lang="ru-RU" sz="2000" dirty="0" err="1"/>
              <a:t>ній</a:t>
            </a:r>
            <a:r>
              <a:rPr lang="ru-RU" sz="2000" dirty="0"/>
              <a:t> </a:t>
            </a:r>
            <a:r>
              <a:rPr lang="ru-RU" sz="2000" dirty="0" err="1"/>
              <a:t>мешкають</a:t>
            </a:r>
            <a:r>
              <a:rPr lang="ru-RU" sz="2000" dirty="0"/>
              <a:t> </a:t>
            </a:r>
            <a:r>
              <a:rPr lang="ru-RU" sz="2000" dirty="0" err="1"/>
              <a:t>білоруси</a:t>
            </a:r>
            <a:r>
              <a:rPr lang="ru-RU" sz="2000" dirty="0"/>
              <a:t>, </a:t>
            </a:r>
            <a:r>
              <a:rPr lang="ru-RU" sz="2000" dirty="0" err="1"/>
              <a:t>росіяни</a:t>
            </a:r>
            <a:r>
              <a:rPr lang="ru-RU" sz="2000" dirty="0"/>
              <a:t>, </a:t>
            </a:r>
            <a:r>
              <a:rPr lang="ru-RU" sz="2000" dirty="0" err="1"/>
              <a:t>євреї</a:t>
            </a:r>
            <a:r>
              <a:rPr lang="ru-RU" sz="2000" dirty="0"/>
              <a:t>, </a:t>
            </a:r>
            <a:r>
              <a:rPr lang="ru-RU" sz="2000" dirty="0" err="1"/>
              <a:t>українці</a:t>
            </a:r>
            <a:r>
              <a:rPr lang="ru-RU" sz="2000" dirty="0"/>
              <a:t>, поляки, </a:t>
            </a:r>
            <a:r>
              <a:rPr lang="ru-RU" sz="2000" dirty="0" err="1"/>
              <a:t>литовці</a:t>
            </a:r>
            <a:r>
              <a:rPr lang="ru-RU" sz="2000" dirty="0"/>
              <a:t>, </a:t>
            </a:r>
            <a:r>
              <a:rPr lang="ru-RU" sz="2000" dirty="0" err="1"/>
              <a:t>вірмени</a:t>
            </a:r>
            <a:r>
              <a:rPr lang="ru-RU" sz="2000" dirty="0"/>
              <a:t>, </a:t>
            </a:r>
            <a:r>
              <a:rPr lang="ru-RU" sz="2000" dirty="0" err="1"/>
              <a:t>азербайджанці</a:t>
            </a:r>
            <a:r>
              <a:rPr lang="ru-RU" sz="2000" dirty="0"/>
              <a:t> й </a:t>
            </a:r>
            <a:r>
              <a:rPr lang="ru-RU" sz="2000" dirty="0" err="1"/>
              <a:t>інші</a:t>
            </a:r>
            <a:r>
              <a:rPr lang="ru-RU" sz="2000" dirty="0"/>
              <a:t> народи. </a:t>
            </a:r>
            <a:r>
              <a:rPr lang="ru-RU" sz="2000" dirty="0" err="1"/>
              <a:t>Загальне</a:t>
            </a:r>
            <a:r>
              <a:rPr lang="ru-RU" sz="2000" dirty="0"/>
              <a:t> </a:t>
            </a:r>
            <a:r>
              <a:rPr lang="ru-RU" sz="2000" dirty="0" err="1"/>
              <a:t>населення</a:t>
            </a:r>
            <a:r>
              <a:rPr lang="ru-RU" sz="2000" dirty="0"/>
              <a:t> </a:t>
            </a:r>
            <a:r>
              <a:rPr lang="ru-RU" sz="2000" dirty="0" err="1" smtClean="0"/>
              <a:t>країни</a:t>
            </a:r>
            <a:r>
              <a:rPr lang="ru-RU" sz="2000" dirty="0" smtClean="0"/>
              <a:t> </a:t>
            </a:r>
            <a:r>
              <a:rPr lang="ru-RU" sz="2000" dirty="0"/>
              <a:t>становить 9,461 млн </a:t>
            </a:r>
            <a:r>
              <a:rPr lang="ru-RU" sz="2000" dirty="0" err="1"/>
              <a:t>чол</a:t>
            </a:r>
            <a:r>
              <a:rPr lang="ru-RU" sz="2000" dirty="0"/>
              <a:t>. (за </a:t>
            </a:r>
            <a:r>
              <a:rPr lang="ru-RU" sz="2000" dirty="0" err="1"/>
              <a:t>даними</a:t>
            </a:r>
            <a:r>
              <a:rPr lang="ru-RU" sz="2000" dirty="0"/>
              <a:t> на 1 </a:t>
            </a:r>
            <a:r>
              <a:rPr lang="ru-RU" sz="2000" dirty="0" err="1"/>
              <a:t>березня</a:t>
            </a:r>
            <a:r>
              <a:rPr lang="ru-RU" sz="2000" dirty="0"/>
              <a:t> 2013 року</a:t>
            </a:r>
            <a:r>
              <a:rPr lang="ru-RU" sz="2000" dirty="0" smtClean="0"/>
              <a:t>).</a:t>
            </a:r>
            <a:endParaRPr lang="ru-RU" sz="2000" dirty="0"/>
          </a:p>
          <a:p>
            <a:r>
              <a:rPr lang="ru-RU" sz="2000" dirty="0" err="1"/>
              <a:t>Берестейська</a:t>
            </a:r>
            <a:r>
              <a:rPr lang="ru-RU" sz="2000" dirty="0"/>
              <a:t> обл. — 1390 тис.</a:t>
            </a:r>
          </a:p>
          <a:p>
            <a:r>
              <a:rPr lang="ru-RU" sz="2000" dirty="0" err="1"/>
              <a:t>Вітебська</a:t>
            </a:r>
            <a:r>
              <a:rPr lang="ru-RU" sz="2000" dirty="0"/>
              <a:t> обл. — 1206,8 тис.</a:t>
            </a:r>
          </a:p>
          <a:p>
            <a:r>
              <a:rPr lang="ru-RU" sz="2000" dirty="0" err="1"/>
              <a:t>Гомельська</a:t>
            </a:r>
            <a:r>
              <a:rPr lang="ru-RU" sz="2000" dirty="0"/>
              <a:t> обл. — 1427 тис.</a:t>
            </a:r>
          </a:p>
          <a:p>
            <a:r>
              <a:rPr lang="ru-RU" sz="2000" dirty="0" err="1"/>
              <a:t>Гродненська</a:t>
            </a:r>
            <a:r>
              <a:rPr lang="ru-RU" sz="2000" dirty="0"/>
              <a:t> обл. — 1057,5 тис.</a:t>
            </a:r>
          </a:p>
          <a:p>
            <a:r>
              <a:rPr lang="ru-RU" sz="2000" dirty="0"/>
              <a:t>м. </a:t>
            </a:r>
            <a:r>
              <a:rPr lang="ru-RU" sz="2000" dirty="0" err="1"/>
              <a:t>Мінськ</a:t>
            </a:r>
            <a:r>
              <a:rPr lang="ru-RU" sz="2000" dirty="0"/>
              <a:t> — 1903,9 тис.</a:t>
            </a:r>
          </a:p>
          <a:p>
            <a:r>
              <a:rPr lang="ru-RU" sz="2000" dirty="0" err="1"/>
              <a:t>Мінська</a:t>
            </a:r>
            <a:r>
              <a:rPr lang="ru-RU" sz="2000" dirty="0"/>
              <a:t> обл. — 1401,1 тис.</a:t>
            </a:r>
          </a:p>
          <a:p>
            <a:r>
              <a:rPr lang="ru-RU" sz="2000" dirty="0" err="1"/>
              <a:t>Могильовська</a:t>
            </a:r>
            <a:r>
              <a:rPr lang="ru-RU" sz="2000" dirty="0"/>
              <a:t> обл. — 1075,5 тис.</a:t>
            </a:r>
          </a:p>
          <a:p>
            <a:pPr marL="0" indent="0">
              <a:buNone/>
            </a:pPr>
            <a:endParaRPr lang="ru-RU" sz="2000" dirty="0"/>
          </a:p>
        </p:txBody>
      </p:sp>
    </p:spTree>
    <p:extLst>
      <p:ext uri="{BB962C8B-B14F-4D97-AF65-F5344CB8AC3E}">
        <p14:creationId xmlns:p14="http://schemas.microsoft.com/office/powerpoint/2010/main" val="7966153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Населення</a:t>
            </a:r>
            <a:endParaRPr lang="ru-RU" dirty="0"/>
          </a:p>
        </p:txBody>
      </p:sp>
      <p:sp>
        <p:nvSpPr>
          <p:cNvPr id="3" name="Объект 2"/>
          <p:cNvSpPr>
            <a:spLocks noGrp="1"/>
          </p:cNvSpPr>
          <p:nvPr>
            <p:ph idx="1"/>
          </p:nvPr>
        </p:nvSpPr>
        <p:spPr>
          <a:xfrm>
            <a:off x="683568" y="1196752"/>
            <a:ext cx="8229600" cy="5184576"/>
          </a:xfrm>
        </p:spPr>
        <p:txBody>
          <a:bodyPr/>
          <a:lstStyle/>
          <a:p>
            <a:pPr marL="0" indent="0">
              <a:buNone/>
            </a:pPr>
            <a:r>
              <a:rPr lang="ru-RU" sz="1800" dirty="0" smtClean="0"/>
              <a:t>    </a:t>
            </a:r>
            <a:r>
              <a:rPr lang="ru-RU" sz="1800" dirty="0" err="1" smtClean="0"/>
              <a:t>Національний</a:t>
            </a:r>
            <a:r>
              <a:rPr lang="ru-RU" sz="1800" dirty="0" smtClean="0"/>
              <a:t> </a:t>
            </a:r>
            <a:r>
              <a:rPr lang="ru-RU" sz="1800" dirty="0"/>
              <a:t>склад </a:t>
            </a:r>
            <a:r>
              <a:rPr lang="ru-RU" sz="1800" dirty="0" err="1"/>
              <a:t>населення</a:t>
            </a:r>
            <a:r>
              <a:rPr lang="ru-RU" sz="1800" dirty="0"/>
              <a:t> </a:t>
            </a:r>
            <a:r>
              <a:rPr lang="ru-RU" sz="1800" dirty="0" err="1"/>
              <a:t>характеризується</a:t>
            </a:r>
            <a:r>
              <a:rPr lang="ru-RU" sz="1800" dirty="0"/>
              <a:t> </a:t>
            </a:r>
            <a:r>
              <a:rPr lang="ru-RU" sz="1800" dirty="0" err="1"/>
              <a:t>переважанням</a:t>
            </a:r>
            <a:r>
              <a:rPr lang="ru-RU" sz="1800" dirty="0"/>
              <a:t> </a:t>
            </a:r>
            <a:r>
              <a:rPr lang="ru-RU" sz="1800" dirty="0" err="1"/>
              <a:t>білорусів</a:t>
            </a:r>
            <a:r>
              <a:rPr lang="ru-RU" sz="1800" dirty="0"/>
              <a:t> і </a:t>
            </a:r>
            <a:r>
              <a:rPr lang="ru-RU" sz="1800" dirty="0" err="1"/>
              <a:t>зростанням</a:t>
            </a:r>
            <a:r>
              <a:rPr lang="ru-RU" sz="1800" dirty="0"/>
              <a:t> </a:t>
            </a:r>
            <a:r>
              <a:rPr lang="ru-RU" sz="1800" dirty="0" err="1"/>
              <a:t>їх</a:t>
            </a:r>
            <a:r>
              <a:rPr lang="ru-RU" sz="1800" dirty="0"/>
              <a:t> </a:t>
            </a:r>
            <a:r>
              <a:rPr lang="ru-RU" sz="1800" dirty="0" err="1"/>
              <a:t>частки</a:t>
            </a:r>
            <a:r>
              <a:rPr lang="ru-RU" sz="1800" dirty="0"/>
              <a:t> у </a:t>
            </a:r>
            <a:r>
              <a:rPr lang="ru-RU" sz="1800" dirty="0" err="1"/>
              <a:t>населення</a:t>
            </a:r>
            <a:r>
              <a:rPr lang="ru-RU" sz="1800" dirty="0"/>
              <a:t> </a:t>
            </a:r>
            <a:r>
              <a:rPr lang="ru-RU" sz="1800" dirty="0" err="1"/>
              <a:t>країни</a:t>
            </a:r>
            <a:r>
              <a:rPr lang="ru-RU" sz="1800" dirty="0"/>
              <a:t>. При </a:t>
            </a:r>
            <a:r>
              <a:rPr lang="ru-RU" sz="1800" dirty="0" err="1"/>
              <a:t>скороченні</a:t>
            </a:r>
            <a:r>
              <a:rPr lang="ru-RU" sz="1800" dirty="0"/>
              <a:t> </a:t>
            </a:r>
            <a:r>
              <a:rPr lang="ru-RU" sz="1800" dirty="0" err="1"/>
              <a:t>населення</a:t>
            </a:r>
            <a:r>
              <a:rPr lang="ru-RU" sz="1800" dirty="0"/>
              <a:t> </a:t>
            </a:r>
            <a:r>
              <a:rPr lang="ru-RU" sz="1800" dirty="0" err="1"/>
              <a:t>країни</a:t>
            </a:r>
            <a:r>
              <a:rPr lang="ru-RU" sz="1800" dirty="0"/>
              <a:t> на 5,6 %, </a:t>
            </a:r>
            <a:r>
              <a:rPr lang="ru-RU" sz="1800" dirty="0" err="1"/>
              <a:t>кількість</a:t>
            </a:r>
            <a:r>
              <a:rPr lang="ru-RU" sz="1800" dirty="0"/>
              <a:t> </a:t>
            </a:r>
            <a:r>
              <a:rPr lang="ru-RU" sz="1800" dirty="0" err="1"/>
              <a:t>білорусів</a:t>
            </a:r>
            <a:r>
              <a:rPr lang="ru-RU" sz="1800" dirty="0"/>
              <a:t> </a:t>
            </a:r>
            <a:r>
              <a:rPr lang="ru-RU" sz="1800" dirty="0" err="1"/>
              <a:t>скоротилась</a:t>
            </a:r>
            <a:r>
              <a:rPr lang="ru-RU" sz="1800" dirty="0"/>
              <a:t> </a:t>
            </a:r>
            <a:r>
              <a:rPr lang="ru-RU" sz="1800" dirty="0" err="1"/>
              <a:t>тільки</a:t>
            </a:r>
            <a:r>
              <a:rPr lang="ru-RU" sz="1800" dirty="0"/>
              <a:t> на 2,5 % і </a:t>
            </a:r>
            <a:r>
              <a:rPr lang="ru-RU" sz="1800" dirty="0" err="1"/>
              <a:t>досягла</a:t>
            </a:r>
            <a:r>
              <a:rPr lang="ru-RU" sz="1800" dirty="0"/>
              <a:t> 83,7 %.</a:t>
            </a:r>
          </a:p>
          <a:p>
            <a:pPr marL="0" indent="0">
              <a:buNone/>
            </a:pPr>
            <a:r>
              <a:rPr lang="ru-RU" sz="1800" dirty="0" smtClean="0"/>
              <a:t>    </a:t>
            </a:r>
            <a:r>
              <a:rPr lang="ru-RU" sz="1800" dirty="0" err="1" smtClean="0"/>
              <a:t>Рівень</a:t>
            </a:r>
            <a:r>
              <a:rPr lang="ru-RU" sz="1800" dirty="0" smtClean="0"/>
              <a:t> </a:t>
            </a:r>
            <a:r>
              <a:rPr lang="ru-RU" sz="1800" dirty="0" err="1"/>
              <a:t>урбанізації</a:t>
            </a:r>
            <a:r>
              <a:rPr lang="ru-RU" sz="1800" dirty="0"/>
              <a:t> у 2009 </a:t>
            </a:r>
            <a:r>
              <a:rPr lang="ru-RU" sz="1800" dirty="0" smtClean="0"/>
              <a:t>р.. </a:t>
            </a:r>
            <a:r>
              <a:rPr lang="ru-RU" sz="1800" dirty="0" err="1" smtClean="0"/>
              <a:t>Білоруси</a:t>
            </a:r>
            <a:r>
              <a:rPr lang="ru-RU" sz="1800" dirty="0" smtClean="0"/>
              <a:t> </a:t>
            </a:r>
            <a:r>
              <a:rPr lang="ru-RU" sz="1800" dirty="0"/>
              <a:t>в </a:t>
            </a:r>
            <a:r>
              <a:rPr lang="ru-RU" sz="1800" dirty="0" err="1"/>
              <a:t>Білорусі</a:t>
            </a:r>
            <a:r>
              <a:rPr lang="ru-RU" sz="1800" dirty="0"/>
              <a:t> за </a:t>
            </a:r>
            <a:r>
              <a:rPr lang="ru-RU" sz="1800" dirty="0" err="1"/>
              <a:t>переписом</a:t>
            </a:r>
            <a:r>
              <a:rPr lang="ru-RU" sz="1800" dirty="0"/>
              <a:t> 2009 </a:t>
            </a:r>
            <a:r>
              <a:rPr lang="ru-RU" sz="1800" dirty="0" smtClean="0"/>
              <a:t>року. </a:t>
            </a:r>
            <a:r>
              <a:rPr lang="ru-RU" sz="1800" dirty="0" err="1" smtClean="0"/>
              <a:t>Росіяни</a:t>
            </a:r>
            <a:r>
              <a:rPr lang="ru-RU" sz="1800" dirty="0" smtClean="0"/>
              <a:t> </a:t>
            </a:r>
            <a:r>
              <a:rPr lang="ru-RU" sz="1800" dirty="0"/>
              <a:t>в </a:t>
            </a:r>
            <a:r>
              <a:rPr lang="ru-RU" sz="1800" dirty="0" err="1"/>
              <a:t>Білорусі</a:t>
            </a:r>
            <a:r>
              <a:rPr lang="ru-RU" sz="1800" dirty="0"/>
              <a:t> за </a:t>
            </a:r>
            <a:r>
              <a:rPr lang="ru-RU" sz="1800" dirty="0" err="1"/>
              <a:t>переписом</a:t>
            </a:r>
            <a:r>
              <a:rPr lang="ru-RU" sz="1800" dirty="0"/>
              <a:t> 2009 </a:t>
            </a:r>
            <a:r>
              <a:rPr lang="ru-RU" sz="1800" dirty="0" smtClean="0"/>
              <a:t>року.</a:t>
            </a:r>
            <a:endParaRPr lang="ru-RU" sz="1800" dirty="0"/>
          </a:p>
          <a:p>
            <a:pPr marL="0" indent="0">
              <a:buNone/>
            </a:pPr>
            <a:r>
              <a:rPr lang="ru-RU" sz="1800" dirty="0"/>
              <a:t>Поляки в </a:t>
            </a:r>
            <a:r>
              <a:rPr lang="ru-RU" sz="1800" dirty="0" err="1"/>
              <a:t>Білорусі</a:t>
            </a:r>
            <a:r>
              <a:rPr lang="ru-RU" sz="1800" dirty="0"/>
              <a:t> за </a:t>
            </a:r>
            <a:r>
              <a:rPr lang="ru-RU" sz="1800" dirty="0" err="1"/>
              <a:t>переписом</a:t>
            </a:r>
            <a:r>
              <a:rPr lang="ru-RU" sz="1800" dirty="0"/>
              <a:t> 2009 </a:t>
            </a:r>
            <a:r>
              <a:rPr lang="ru-RU" sz="1800" dirty="0" smtClean="0"/>
              <a:t>року.</a:t>
            </a:r>
            <a:endParaRPr lang="ru-RU" sz="1800" dirty="0"/>
          </a:p>
          <a:p>
            <a:pPr marL="0" indent="0">
              <a:buNone/>
            </a:pPr>
            <a:r>
              <a:rPr lang="ru-RU" sz="1800" dirty="0" err="1"/>
              <a:t>Українці</a:t>
            </a:r>
            <a:r>
              <a:rPr lang="ru-RU" sz="1800" dirty="0"/>
              <a:t> в </a:t>
            </a:r>
            <a:r>
              <a:rPr lang="ru-RU" sz="1800" dirty="0" err="1"/>
              <a:t>Білорусі</a:t>
            </a:r>
            <a:r>
              <a:rPr lang="ru-RU" sz="1800" dirty="0"/>
              <a:t> за </a:t>
            </a:r>
            <a:r>
              <a:rPr lang="ru-RU" sz="1800" dirty="0" err="1"/>
              <a:t>переписом</a:t>
            </a:r>
            <a:r>
              <a:rPr lang="ru-RU" sz="1800" dirty="0"/>
              <a:t> 2009 </a:t>
            </a:r>
            <a:r>
              <a:rPr lang="ru-RU" sz="1800" dirty="0" smtClean="0"/>
              <a:t>року.</a:t>
            </a:r>
            <a:endParaRPr lang="ru-RU" sz="1800" dirty="0"/>
          </a:p>
          <a:p>
            <a:pPr marL="0" indent="0">
              <a:buNone/>
            </a:pPr>
            <a:r>
              <a:rPr lang="ru-RU" sz="1800" dirty="0" err="1"/>
              <a:t>Кількість</a:t>
            </a:r>
            <a:r>
              <a:rPr lang="ru-RU" sz="1800" dirty="0"/>
              <a:t> </a:t>
            </a:r>
            <a:r>
              <a:rPr lang="ru-RU" sz="1800" dirty="0" err="1"/>
              <a:t>інших</a:t>
            </a:r>
            <a:r>
              <a:rPr lang="ru-RU" sz="1800" dirty="0"/>
              <a:t> </a:t>
            </a:r>
            <a:r>
              <a:rPr lang="ru-RU" sz="1800" dirty="0" err="1"/>
              <a:t>національностей</a:t>
            </a:r>
            <a:r>
              <a:rPr lang="ru-RU" sz="1800" dirty="0"/>
              <a:t> </a:t>
            </a:r>
            <a:r>
              <a:rPr lang="ru-RU" sz="1800" dirty="0" err="1"/>
              <a:t>продовжувала</a:t>
            </a:r>
            <a:r>
              <a:rPr lang="ru-RU" sz="1800" dirty="0"/>
              <a:t> </a:t>
            </a:r>
            <a:r>
              <a:rPr lang="ru-RU" sz="1800" dirty="0" err="1"/>
              <a:t>скорочуватись</a:t>
            </a:r>
            <a:r>
              <a:rPr lang="ru-RU" sz="1800" dirty="0"/>
              <a:t> </a:t>
            </a:r>
            <a:r>
              <a:rPr lang="ru-RU" sz="1800" dirty="0" err="1"/>
              <a:t>швидкими</a:t>
            </a:r>
            <a:r>
              <a:rPr lang="ru-RU" sz="1800" dirty="0"/>
              <a:t> темпами. За 1999–2009 </a:t>
            </a:r>
            <a:r>
              <a:rPr lang="ru-RU" sz="1800" dirty="0" err="1"/>
              <a:t>кількість</a:t>
            </a:r>
            <a:r>
              <a:rPr lang="ru-RU" sz="1800" dirty="0"/>
              <a:t> </a:t>
            </a:r>
            <a:r>
              <a:rPr lang="ru-RU" sz="1800" dirty="0" err="1"/>
              <a:t>євреїв</a:t>
            </a:r>
            <a:r>
              <a:rPr lang="ru-RU" sz="1800" dirty="0"/>
              <a:t> </a:t>
            </a:r>
            <a:r>
              <a:rPr lang="ru-RU" sz="1800" dirty="0" err="1"/>
              <a:t>зменшилась</a:t>
            </a:r>
            <a:r>
              <a:rPr lang="ru-RU" sz="1800" dirty="0"/>
              <a:t> на 55 %, </a:t>
            </a:r>
            <a:r>
              <a:rPr lang="ru-RU" sz="1800" dirty="0" err="1"/>
              <a:t>українців</a:t>
            </a:r>
            <a:r>
              <a:rPr lang="ru-RU" sz="1800" dirty="0"/>
              <a:t> — на 33 %, </a:t>
            </a:r>
            <a:r>
              <a:rPr lang="ru-RU" sz="1800" dirty="0" err="1"/>
              <a:t>росіян</a:t>
            </a:r>
            <a:r>
              <a:rPr lang="ru-RU" sz="1800" dirty="0"/>
              <a:t> — на 31 %, </a:t>
            </a:r>
            <a:r>
              <a:rPr lang="ru-RU" sz="1800" dirty="0" err="1"/>
              <a:t>поляків</a:t>
            </a:r>
            <a:r>
              <a:rPr lang="ru-RU" sz="1800" dirty="0"/>
              <a:t> — на 26 </a:t>
            </a:r>
            <a:r>
              <a:rPr lang="ru-RU" sz="1800" dirty="0" smtClean="0"/>
              <a:t>%.</a:t>
            </a:r>
          </a:p>
          <a:p>
            <a:r>
              <a:rPr lang="ru-RU" sz="1800" dirty="0" err="1" smtClean="0"/>
              <a:t>Білоруси</a:t>
            </a:r>
            <a:r>
              <a:rPr lang="ru-RU" sz="1800" dirty="0" smtClean="0"/>
              <a:t> — 83,7 % (7 957 тис.)</a:t>
            </a:r>
          </a:p>
          <a:p>
            <a:r>
              <a:rPr lang="ru-RU" sz="1800" dirty="0" err="1" smtClean="0"/>
              <a:t>Росіяни</a:t>
            </a:r>
            <a:r>
              <a:rPr lang="ru-RU" sz="1800" dirty="0"/>
              <a:t> — 8,3 % (785 тис.)</a:t>
            </a:r>
          </a:p>
          <a:p>
            <a:r>
              <a:rPr lang="ru-RU" sz="1800" dirty="0"/>
              <a:t>Поляки — 3,1 % (295 тис.)</a:t>
            </a:r>
          </a:p>
          <a:p>
            <a:r>
              <a:rPr lang="ru-RU" sz="1800" dirty="0" err="1"/>
              <a:t>Українці</a:t>
            </a:r>
            <a:r>
              <a:rPr lang="ru-RU" sz="1800" dirty="0"/>
              <a:t> — 1,7 % (159 тис.)</a:t>
            </a:r>
          </a:p>
          <a:p>
            <a:r>
              <a:rPr lang="ru-RU" sz="1800" dirty="0" err="1"/>
              <a:t>Євреї</a:t>
            </a:r>
            <a:r>
              <a:rPr lang="ru-RU" sz="1800" dirty="0"/>
              <a:t> — 0,1 % (13 тис.)</a:t>
            </a:r>
            <a:r>
              <a:rPr lang="ru-RU" sz="1800" baseline="30000" dirty="0">
                <a:hlinkClick r:id="rId2"/>
              </a:rPr>
              <a:t>[7]</a:t>
            </a:r>
            <a:endParaRPr lang="ru-RU" sz="1800" dirty="0"/>
          </a:p>
        </p:txBody>
      </p:sp>
    </p:spTree>
    <p:extLst>
      <p:ext uri="{BB962C8B-B14F-4D97-AF65-F5344CB8AC3E}">
        <p14:creationId xmlns:p14="http://schemas.microsoft.com/office/powerpoint/2010/main" val="18792535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155" y="1046702"/>
            <a:ext cx="6493245" cy="5079462"/>
          </a:xfrm>
        </p:spPr>
      </p:pic>
    </p:spTree>
    <p:extLst>
      <p:ext uri="{BB962C8B-B14F-4D97-AF65-F5344CB8AC3E}">
        <p14:creationId xmlns:p14="http://schemas.microsoft.com/office/powerpoint/2010/main" val="2258041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Template>
  <TotalTime>56</TotalTime>
  <Words>259</Words>
  <Application>Microsoft Office PowerPoint</Application>
  <PresentationFormat>Экран (4:3)</PresentationFormat>
  <Paragraphs>89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Республіка Білорусь</vt:lpstr>
      <vt:lpstr> Паспорт країни</vt:lpstr>
      <vt:lpstr>Географічне положення</vt:lpstr>
      <vt:lpstr>Презентация PowerPoint</vt:lpstr>
      <vt:lpstr>Економіка</vt:lpstr>
      <vt:lpstr>Валюта</vt:lpstr>
      <vt:lpstr>Населення</vt:lpstr>
      <vt:lpstr>Населення</vt:lpstr>
      <vt:lpstr>Презентация PowerPoint</vt:lpstr>
      <vt:lpstr>Природні ресурси</vt:lpstr>
      <vt:lpstr>Господарство</vt:lpstr>
      <vt:lpstr>Презентация PowerPoint</vt:lpstr>
      <vt:lpstr>Тваринництво</vt:lpstr>
      <vt:lpstr>Рослинництво</vt:lpstr>
      <vt:lpstr>Транспорт</vt:lpstr>
      <vt:lpstr>Брестська Фортеця</vt:lpstr>
      <vt:lpstr>Обласний драматичний театр. М. Гомель</vt:lpstr>
      <vt:lpstr>Майдан Незалежності. М. Мінськ</vt:lpstr>
      <vt:lpstr>Готель Білорусь</vt:lpstr>
      <vt:lpstr>Цікаві факти</vt:lpstr>
      <vt:lpstr>Цікаві факти</vt:lpstr>
      <vt:lpstr>Презентация PowerPoint</vt:lpstr>
      <vt:lpstr>Дякуємо за увагу!</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Республіка Білорусь</dc:title>
  <dc:creator>Anastasiya</dc:creator>
  <cp:lastModifiedBy>Anastasiya</cp:lastModifiedBy>
  <cp:revision>6</cp:revision>
  <dcterms:created xsi:type="dcterms:W3CDTF">2014-02-12T20:29:59Z</dcterms:created>
  <dcterms:modified xsi:type="dcterms:W3CDTF">2014-02-12T21:26:56Z</dcterms:modified>
</cp:coreProperties>
</file>