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CBAB1F5-E593-40AD-AA6D-87488DBCED4E}" type="datetimeFigureOut">
              <a:rPr lang="uk-UA" smtClean="0"/>
              <a:t>26.03.2015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7CE8AAA-A58D-4A8E-8C59-B6C746A74C57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Туреччина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/>
          <a:lstStyle/>
          <a:p>
            <a:r>
              <a:rPr lang="uk-UA" dirty="0" smtClean="0"/>
              <a:t>Підготували</a:t>
            </a:r>
          </a:p>
          <a:p>
            <a:r>
              <a:rPr lang="uk-UA" dirty="0" err="1" smtClean="0"/>
              <a:t>Товні</a:t>
            </a:r>
            <a:r>
              <a:rPr lang="uk-UA" dirty="0" smtClean="0"/>
              <a:t> Неля</a:t>
            </a:r>
          </a:p>
          <a:p>
            <a:r>
              <a:rPr lang="uk-UA" dirty="0" smtClean="0"/>
              <a:t>Мудра Лариса</a:t>
            </a:r>
          </a:p>
          <a:p>
            <a:endParaRPr lang="uk-UA" dirty="0"/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00325" cy="1752600"/>
          </a:xfrm>
          <a:prstGeom prst="rect">
            <a:avLst/>
          </a:prstGeom>
        </p:spPr>
      </p:pic>
      <p:pic>
        <p:nvPicPr>
          <p:cNvPr id="5" name="Рисунок 4" descr="images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150" y="0"/>
            <a:ext cx="2228850" cy="1524000"/>
          </a:xfrm>
          <a:prstGeom prst="rect">
            <a:avLst/>
          </a:prstGeom>
        </p:spPr>
      </p:pic>
      <p:pic>
        <p:nvPicPr>
          <p:cNvPr id="6" name="Рисунок 5" descr="images (1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4214818"/>
            <a:ext cx="3164157" cy="21717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Відносини між Україною й Туреччиною динамічно розвиваються на основі Угоди про дружбу і співробітництво від 4 травня 1992 р. Створена і активно ДІЄ Українсько-турецька економічна комісія. Товарообіг між країнами становить до 500 </a:t>
            </a:r>
            <a:r>
              <a:rPr lang="uk-UA" dirty="0" err="1" smtClean="0"/>
              <a:t>млн</a:t>
            </a:r>
            <a:r>
              <a:rPr lang="uk-UA" dirty="0" smtClean="0"/>
              <a:t> доларів на рік Великі можливості розкриваються для розвитку співробітництва у сфері культури, науки, технологій, туризму, інформації та спорту.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686800" cy="5880756"/>
          </a:xfrm>
        </p:spPr>
        <p:txBody>
          <a:bodyPr>
            <a:normAutofit lnSpcReduction="10000"/>
          </a:bodyPr>
          <a:lstStyle/>
          <a:p>
            <a:r>
              <a:rPr lang="uk-UA" b="1" dirty="0" err="1" smtClean="0"/>
              <a:t>Туре́ччина-</a:t>
            </a:r>
            <a:r>
              <a:rPr lang="uk-UA" b="1" dirty="0" smtClean="0"/>
              <a:t> </a:t>
            </a:r>
            <a:r>
              <a:rPr lang="uk-UA" dirty="0" smtClean="0"/>
              <a:t>офіційна </a:t>
            </a:r>
            <a:r>
              <a:rPr lang="uk-UA" dirty="0" smtClean="0"/>
              <a:t>назва </a:t>
            </a:r>
            <a:r>
              <a:rPr lang="uk-UA" b="1" dirty="0" smtClean="0"/>
              <a:t>Турецька </a:t>
            </a:r>
            <a:r>
              <a:rPr lang="uk-UA" b="1" dirty="0" smtClean="0"/>
              <a:t>Республіка</a:t>
            </a:r>
            <a:r>
              <a:rPr lang="uk-UA" dirty="0" smtClean="0"/>
              <a:t> — країна, розташована між </a:t>
            </a:r>
            <a:r>
              <a:rPr lang="uk-UA" dirty="0" smtClean="0"/>
              <a:t>Чорним</a:t>
            </a:r>
            <a:r>
              <a:rPr lang="uk-UA" dirty="0" smtClean="0"/>
              <a:t> </a:t>
            </a:r>
            <a:r>
              <a:rPr lang="uk-UA" dirty="0" err="1" smtClean="0"/>
              <a:t>іСередземним</a:t>
            </a:r>
            <a:r>
              <a:rPr lang="uk-UA" dirty="0" smtClean="0"/>
              <a:t> морями, межує на сході з Вірменією, </a:t>
            </a:r>
            <a:r>
              <a:rPr lang="uk-UA" dirty="0" smtClean="0"/>
              <a:t>Грузією й Іраном</a:t>
            </a:r>
            <a:r>
              <a:rPr lang="uk-UA" dirty="0" smtClean="0"/>
              <a:t>, на південному сході з Іраком і Сирією, на заході з </a:t>
            </a:r>
            <a:r>
              <a:rPr lang="uk-UA" dirty="0" smtClean="0"/>
              <a:t>Грецією </a:t>
            </a:r>
            <a:r>
              <a:rPr lang="uk-UA" dirty="0" err="1" smtClean="0"/>
              <a:t>йЕгейським</a:t>
            </a:r>
            <a:r>
              <a:rPr lang="uk-UA" dirty="0" smtClean="0"/>
              <a:t> </a:t>
            </a:r>
            <a:r>
              <a:rPr lang="uk-UA" dirty="0" smtClean="0"/>
              <a:t>морем, на північному заході з </a:t>
            </a:r>
            <a:r>
              <a:rPr lang="uk-UA" dirty="0" smtClean="0"/>
              <a:t>Болгарією. Член</a:t>
            </a:r>
            <a:r>
              <a:rPr lang="uk-UA" dirty="0" smtClean="0"/>
              <a:t> </a:t>
            </a:r>
            <a:r>
              <a:rPr lang="uk-UA" u="sng" dirty="0" smtClean="0"/>
              <a:t>Міжнародного банку реконструкції </a:t>
            </a:r>
            <a:r>
              <a:rPr lang="uk-UA" u="sng" dirty="0" smtClean="0"/>
              <a:t> </a:t>
            </a:r>
            <a:r>
              <a:rPr lang="uk-UA" u="sng" dirty="0" smtClean="0"/>
              <a:t>розвитку</a:t>
            </a:r>
            <a:r>
              <a:rPr lang="uk-UA" dirty="0" smtClean="0"/>
              <a:t> і Міжнародного валютного фонду (з 1947). Член Організації Чорноморського Економічного </a:t>
            </a:r>
            <a:r>
              <a:rPr lang="uk-UA" dirty="0" smtClean="0"/>
              <a:t>Співробітництва,НАТО,</a:t>
            </a:r>
            <a:r>
              <a:rPr lang="uk-UA" dirty="0" smtClean="0"/>
              <a:t> ООН, кандидат до Європейського Союзу. Сучасна Туреччина, чиїм попередником була 600-літня Османська імперія, з'явилася на політичній карті світу після Першої світової війни.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6095070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Вже в перші повоєнні роки Туреччина почала зміцнювати своє співробітництво ЗІ Сполученими Штатами Америки. За угодою зі США від 1948 р. Туреччина почала отримувати" істотну допомогу в рамках плану Маршалла. Навзамін вона надала США Право створювати на своїй території військові бази. У 1952 р. Туреччина вступила до НАТО, а 1955 р. підписала Багдадський пакт (згодом — Організація центрального договору, СЕНТО). У повоєнній історії країни важливу роль відігравали військовики. Вони неодноразово здійснювали державні перевороти і захоплювали владу. Перший такий переворот стався у травні 1960 р. коли генерал Дж. </a:t>
            </a:r>
            <a:r>
              <a:rPr lang="uk-UA" dirty="0" err="1" smtClean="0"/>
              <a:t>Гюрсель</a:t>
            </a:r>
            <a:r>
              <a:rPr lang="uk-UA" dirty="0" smtClean="0"/>
              <a:t> разом зі своїми прибічниками захопив владу у країні та проголосив гасло повернення до принципів Ататюрка. Вся влада перейшла до рук Комітету національної єдності (голова Дж. </a:t>
            </a:r>
            <a:r>
              <a:rPr lang="uk-UA" dirty="0" err="1" smtClean="0"/>
              <a:t>Гюрсель</a:t>
            </a:r>
            <a:r>
              <a:rPr lang="uk-UA" dirty="0" smtClean="0"/>
              <a:t>). У 1961 р. було затверджено нову конституцію країни, яка, хоч і обмежено, але декларувала демократичні свободи.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4709160"/>
          </a:xfrm>
        </p:spPr>
        <p:txBody>
          <a:bodyPr/>
          <a:lstStyle/>
          <a:p>
            <a:r>
              <a:rPr lang="uk-UA" dirty="0" smtClean="0"/>
              <a:t>У березні 1971 р. вище командування армії, невдоволене нездатністю уряду подолати анархічну діяльність молодіжних ультралівих та ультраправих організацій, різних релігійних сект, вчинило черговий заколот, посіло чолові позиції в управлінні державою, але врегулювати ситуацію не змогло.</a:t>
            </a:r>
          </a:p>
          <a:p>
            <a:endParaRPr lang="uk-UA" dirty="0"/>
          </a:p>
        </p:txBody>
      </p:sp>
      <p:pic>
        <p:nvPicPr>
          <p:cNvPr id="8" name="Рисунок 7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72927"/>
            <a:ext cx="4786314" cy="31850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Наприкінці 70-х рр. політичне становище у країні ще більше ускладнилося. Криза політична, що спричинювала часту зміну урядів, доповнювалась економічною. Спостерігався розгул релігійного фанатизму. В умовах кризи, що наростала, у вересні 1980 р. владу в свої руки знову взяла армія. Голова Ради національної безпеки (РНБ) генерал </a:t>
            </a:r>
            <a:r>
              <a:rPr lang="uk-UA" dirty="0" err="1" smtClean="0"/>
              <a:t>Еврен</a:t>
            </a:r>
            <a:r>
              <a:rPr lang="uk-UA" dirty="0" smtClean="0"/>
              <a:t> запровадив воєнний стан, розпустив парламент, діяльність політичних партій було заборонено. Економіка країни в той період перебувала в занепаді.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Визначальними для долі країни стали економічні реформи, розроблені заступником прем'єр-міністра країни {з 1980 р.) </a:t>
            </a:r>
            <a:r>
              <a:rPr lang="uk-UA" dirty="0" err="1" smtClean="0"/>
              <a:t>Тургутом</a:t>
            </a:r>
            <a:r>
              <a:rPr lang="uk-UA" dirty="0" smtClean="0"/>
              <a:t> </a:t>
            </a:r>
            <a:r>
              <a:rPr lang="uk-UA" dirty="0" err="1" smtClean="0"/>
              <a:t>Озалом</a:t>
            </a:r>
            <a:r>
              <a:rPr lang="uk-UA" dirty="0" smtClean="0"/>
              <a:t>. Насамперед радикальним чином було змінено роль фінансово-кредитної системи, поставлено завдання домогтися зростання виробництва і загальмувати інфляцію.</a:t>
            </a:r>
          </a:p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13 грудня 1983 р. </a:t>
            </a:r>
            <a:r>
              <a:rPr lang="uk-UA" dirty="0" err="1" smtClean="0"/>
              <a:t>Тургут</a:t>
            </a:r>
            <a:r>
              <a:rPr lang="uk-UA" dirty="0" smtClean="0"/>
              <a:t> </a:t>
            </a:r>
            <a:r>
              <a:rPr lang="uk-UA" dirty="0" err="1" smtClean="0"/>
              <a:t>Озал</a:t>
            </a:r>
            <a:r>
              <a:rPr lang="uk-UA" dirty="0" smtClean="0"/>
              <a:t> сформував перший після перевороту 1980 р. цивільний уряд, до якого увійшли шість інженерів І п'ять економістів. Програма уряду передбачала повернення до громадянського демократичного режиму, боротьбу проти тероризму, економічні реформи. У зовнішній політиці ставилося завдання підтримувати дружні взаємини із Західною Європою та США, зберігаючи членство в НАТО.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Удосконалення фінансово-кредитного механізму дало можливість перейти до другого етапу реформ. Було переглянуто попередній закон "Про іноземні інвестиції". Закордонні інвестори дістали право набувати у власність нерухомість, створювати змішані компанії у різних галузях економіки. Швидко зростали приватні внески у турецьку економіку. У І985 р. в Туреччині було відкрито вільні економічні зони — спершу в містах </a:t>
            </a:r>
            <a:r>
              <a:rPr lang="uk-UA" dirty="0" err="1" smtClean="0"/>
              <a:t>Анталья</a:t>
            </a:r>
            <a:r>
              <a:rPr lang="uk-UA" dirty="0" smtClean="0"/>
              <a:t> та </a:t>
            </a:r>
            <a:r>
              <a:rPr lang="uk-UA" dirty="0" err="1" smtClean="0"/>
              <a:t>Мерсін</a:t>
            </a:r>
            <a:r>
              <a:rPr lang="uk-UA" dirty="0" smtClean="0"/>
              <a:t>, а потім на західному узбережжі Анатолії та в Чорноморському регіоні. Держава почала підтримувати тільки ті підприємства, які виробляли продукцію на експорт. При цьому перевагу віддавали приватному секторові.</a:t>
            </a:r>
            <a:br>
              <a:rPr lang="uk-UA" dirty="0" smtClean="0"/>
            </a:br>
            <a:r>
              <a:rPr lang="uk-UA" dirty="0" smtClean="0"/>
              <a:t>У 80-ті рр. Туреччина зробила потужний ривок у своєму економічному й соціальному розвиткові. Саме в ті роки вона з </a:t>
            </a:r>
            <a:r>
              <a:rPr lang="uk-UA" dirty="0" err="1" smtClean="0"/>
              <a:t>аграр-но-індустріальної</a:t>
            </a:r>
            <a:r>
              <a:rPr lang="uk-UA" dirty="0" smtClean="0"/>
              <a:t> країни перетворилася на індустріально-аграрну. Введення в дію понад двох десятків гідроелектростанцій дало можливість Туреччині, що отримувала раніше електроенергію з-за кордону, розпочати 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продаж її Болгарії та Румунії. Було також споруджено сучасну мережу </a:t>
            </a:r>
            <a:r>
              <a:rPr lang="uk-UA" dirty="0" err="1" smtClean="0"/>
              <a:t>телекомунікацін</a:t>
            </a:r>
            <a:r>
              <a:rPr lang="uk-UA" dirty="0" smtClean="0"/>
              <a:t>. Іноземні інвестори до початку 90-х рр. вкладали в турецьку економіку до 800— 900 </a:t>
            </a:r>
            <a:r>
              <a:rPr lang="uk-UA" dirty="0" err="1" smtClean="0"/>
              <a:t>млн</a:t>
            </a:r>
            <a:r>
              <a:rPr lang="uk-UA" dirty="0" smtClean="0"/>
              <a:t> доларів щорічно. ВВП у 1989—1991 рр. збільшувався щороку на 8%.</a:t>
            </a:r>
          </a:p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Уряд Тансу </a:t>
            </a:r>
            <a:r>
              <a:rPr lang="uk-UA" dirty="0" err="1" smtClean="0"/>
              <a:t>Чиллер</a:t>
            </a:r>
            <a:r>
              <a:rPr lang="uk-UA" dirty="0" smtClean="0"/>
              <a:t>, яка продовжила курс реформ у 90-ті рр., наразився на опір з боку ісламських фундаменталістів — Партії благоденства (</a:t>
            </a:r>
            <a:r>
              <a:rPr lang="uk-UA" dirty="0" err="1" smtClean="0"/>
              <a:t>ПБ</a:t>
            </a:r>
            <a:r>
              <a:rPr lang="uk-UA" dirty="0" smtClean="0"/>
              <a:t>) на чолі з Н. </a:t>
            </a:r>
            <a:r>
              <a:rPr lang="uk-UA" dirty="0" err="1" smtClean="0"/>
              <a:t>Ербаканом</a:t>
            </a:r>
            <a:r>
              <a:rPr lang="uk-UA" dirty="0" smtClean="0"/>
              <a:t>, яка виступала проти орієнтації Туреччини на західні країни.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продаж її Болгарії та Румунії. Було також споруджено сучасну мережу </a:t>
            </a:r>
            <a:r>
              <a:rPr lang="uk-UA" dirty="0" err="1" smtClean="0"/>
              <a:t>телекомунікацін</a:t>
            </a:r>
            <a:r>
              <a:rPr lang="uk-UA" dirty="0" smtClean="0"/>
              <a:t>. Іноземні інвестори до початку 90-х рр. вкладали в турецьку економіку до 800— 900 </a:t>
            </a:r>
            <a:r>
              <a:rPr lang="uk-UA" dirty="0" err="1" smtClean="0"/>
              <a:t>млн</a:t>
            </a:r>
            <a:r>
              <a:rPr lang="uk-UA" dirty="0" smtClean="0"/>
              <a:t> доларів щорічно. ВВП у 1989—1991 рр. збільшувався щороку на 8%.</a:t>
            </a:r>
          </a:p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Уряд Тансу </a:t>
            </a:r>
            <a:r>
              <a:rPr lang="uk-UA" dirty="0" err="1" smtClean="0"/>
              <a:t>Чиллер</a:t>
            </a:r>
            <a:r>
              <a:rPr lang="uk-UA" dirty="0" smtClean="0"/>
              <a:t>, яка продовжила курс реформ у 90-ті рр., наразився на опір з боку ісламських фундаменталістів — Партії благоденства (</a:t>
            </a:r>
            <a:r>
              <a:rPr lang="uk-UA" dirty="0" err="1" smtClean="0"/>
              <a:t>ПБ</a:t>
            </a:r>
            <a:r>
              <a:rPr lang="uk-UA" dirty="0" smtClean="0"/>
              <a:t>) на чолі з Н. </a:t>
            </a:r>
            <a:r>
              <a:rPr lang="uk-UA" dirty="0" err="1" smtClean="0"/>
              <a:t>Ербаканом</a:t>
            </a:r>
            <a:r>
              <a:rPr lang="uk-UA" dirty="0" smtClean="0"/>
              <a:t>, яка виступала проти орієнтації Туреччини на західні країни.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520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Туреччина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Туреччина</dc:title>
  <dc:creator>Admin</dc:creator>
  <cp:lastModifiedBy>Admin</cp:lastModifiedBy>
  <cp:revision>2</cp:revision>
  <dcterms:created xsi:type="dcterms:W3CDTF">2015-03-26T20:51:20Z</dcterms:created>
  <dcterms:modified xsi:type="dcterms:W3CDTF">2015-03-26T21:05:11Z</dcterms:modified>
</cp:coreProperties>
</file>