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109"/>
    <a:srgbClr val="80720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543800" cy="1524000"/>
          </a:xfrm>
        </p:spPr>
        <p:txBody>
          <a:bodyPr>
            <a:prstTxWarp prst="textWave4">
              <a:avLst/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  <a:prstDash val="sysDot"/>
                </a:ln>
              </a:rPr>
              <a:t>Природний газ</a:t>
            </a:r>
            <a:endParaRPr lang="ru-RU" dirty="0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819" y="5633482"/>
            <a:ext cx="8226152" cy="120662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just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Підготувала учениця 11 класу Ярошенко Карина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68960"/>
            <a:ext cx="4032448" cy="252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5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75" y="445840"/>
            <a:ext cx="6480720" cy="34778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Перевірка знань:</a:t>
            </a:r>
          </a:p>
          <a:p>
            <a:pPr marL="457200" indent="-457200" algn="just">
              <a:buAutoNum type="arabicPeriod"/>
            </a:pPr>
            <a:r>
              <a:rPr lang="uk-UA" sz="20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Природний газ – це суміш… </a:t>
            </a:r>
          </a:p>
          <a:p>
            <a:pPr marL="457200" indent="-457200" algn="just">
              <a:buAutoNum type="arabicPeriod"/>
            </a:pPr>
            <a:r>
              <a:rPr lang="uk-UA" sz="20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Які існують версії походження покладів газів?</a:t>
            </a:r>
          </a:p>
          <a:p>
            <a:pPr marL="457200" indent="-457200" algn="just">
              <a:buAutoNum type="arabicPeriod"/>
            </a:pPr>
            <a:r>
              <a:rPr lang="uk-UA" sz="20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 яких областях України покладено основні родовища природного газу?</a:t>
            </a:r>
          </a:p>
          <a:p>
            <a:pPr marL="457200" indent="-457200" algn="just">
              <a:buAutoNum type="arabicPeriod"/>
            </a:pPr>
            <a:r>
              <a:rPr lang="uk-UA" sz="20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Чи має природний газ отруйні властивості? Які?</a:t>
            </a:r>
          </a:p>
          <a:p>
            <a:pPr marL="457200" indent="-457200" algn="just">
              <a:buAutoNum type="arabicPeriod"/>
            </a:pPr>
            <a:r>
              <a:rPr lang="uk-UA" sz="20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Який номер служби газу?</a:t>
            </a:r>
          </a:p>
          <a:p>
            <a:pPr marL="457200" indent="-457200" algn="just">
              <a:buAutoNum type="arabicPeriod"/>
            </a:pPr>
            <a:r>
              <a:rPr lang="uk-UA" sz="20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Де застосовують природний газ?</a:t>
            </a:r>
          </a:p>
          <a:p>
            <a:pPr marL="457200" indent="-457200" algn="just">
              <a:buAutoNum type="arabicPeriod"/>
            </a:pPr>
            <a:endParaRPr lang="uk-UA" sz="2000" b="1" dirty="0" smtClean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sz="20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7680"/>
            <a:ext cx="2877084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55" y="2924944"/>
            <a:ext cx="2449376" cy="2786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3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4969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Вибух</a:t>
            </a:r>
            <a:r>
              <a:rPr lang="ru-RU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 газу в </a:t>
            </a:r>
            <a:r>
              <a:rPr lang="ru-RU" sz="4400" b="1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житловому</a:t>
            </a:r>
            <a:r>
              <a:rPr lang="ru-RU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ru-RU" sz="4400" b="1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будинку</a:t>
            </a:r>
            <a:r>
              <a:rPr lang="ru-RU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ru-RU" sz="4400" b="1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Дніпропетровська</a:t>
            </a:r>
            <a:r>
              <a:rPr lang="ru-RU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ru-RU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2007 р.</a:t>
            </a:r>
            <a:endParaRPr lang="ru-RU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b="1" dirty="0" err="1">
                <a:latin typeface="Calibri" panose="020F0502020204030204" pitchFamily="34" charset="0"/>
              </a:rPr>
              <a:t>Вибух</a:t>
            </a:r>
            <a:r>
              <a:rPr lang="ru-RU" b="1" dirty="0">
                <a:latin typeface="Calibri" panose="020F0502020204030204" pitchFamily="34" charset="0"/>
              </a:rPr>
              <a:t> газу, </a:t>
            </a:r>
            <a:r>
              <a:rPr lang="ru-RU" b="1" dirty="0" err="1">
                <a:latin typeface="Calibri" panose="020F0502020204030204" pitchFamily="34" charset="0"/>
              </a:rPr>
              <a:t>який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стався</a:t>
            </a:r>
            <a:r>
              <a:rPr lang="ru-RU" b="1" dirty="0">
                <a:latin typeface="Calibri" panose="020F0502020204030204" pitchFamily="34" charset="0"/>
              </a:rPr>
              <a:t> 13 </a:t>
            </a:r>
            <a:r>
              <a:rPr lang="ru-RU" b="1" dirty="0" err="1">
                <a:latin typeface="Calibri" panose="020F0502020204030204" pitchFamily="34" charset="0"/>
              </a:rPr>
              <a:t>жовтня</a:t>
            </a:r>
            <a:r>
              <a:rPr lang="ru-RU" b="1" dirty="0">
                <a:latin typeface="Calibri" panose="020F0502020204030204" pitchFamily="34" charset="0"/>
              </a:rPr>
              <a:t> 2007 року в </a:t>
            </a:r>
            <a:r>
              <a:rPr lang="ru-RU" b="1" dirty="0" err="1">
                <a:latin typeface="Calibri" panose="020F0502020204030204" pitchFamily="34" charset="0"/>
              </a:rPr>
              <a:t>Дніпропетровську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</a:rPr>
              <a:t>в </a:t>
            </a:r>
            <a:r>
              <a:rPr lang="ru-RU" b="1" dirty="0" err="1" smtClean="0">
                <a:latin typeface="Calibri" panose="020F0502020204030204" pitchFamily="34" charset="0"/>
              </a:rPr>
              <a:t>будинку</a:t>
            </a:r>
            <a:r>
              <a:rPr lang="ru-RU" b="1" dirty="0" smtClean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за </a:t>
            </a:r>
            <a:r>
              <a:rPr lang="ru-RU" b="1" dirty="0" err="1">
                <a:latin typeface="Calibri" panose="020F0502020204030204" pitchFamily="34" charset="0"/>
              </a:rPr>
              <a:t>адресою</a:t>
            </a:r>
            <a:r>
              <a:rPr lang="ru-RU" b="1" dirty="0">
                <a:latin typeface="Calibri" panose="020F0502020204030204" pitchFamily="34" charset="0"/>
              </a:rPr>
              <a:t>: </a:t>
            </a:r>
            <a:r>
              <a:rPr lang="ru-RU" b="1" dirty="0" err="1">
                <a:latin typeface="Calibri" panose="020F0502020204030204" pitchFamily="34" charset="0"/>
              </a:rPr>
              <a:t>вул</a:t>
            </a:r>
            <a:r>
              <a:rPr lang="ru-RU" b="1" dirty="0">
                <a:latin typeface="Calibri" panose="020F0502020204030204" pitchFamily="34" charset="0"/>
              </a:rPr>
              <a:t>. </a:t>
            </a:r>
            <a:r>
              <a:rPr lang="ru-RU" b="1" dirty="0" err="1">
                <a:latin typeface="Calibri" panose="020F0502020204030204" pitchFamily="34" charset="0"/>
              </a:rPr>
              <a:t>Мандриківська</a:t>
            </a:r>
            <a:r>
              <a:rPr lang="ru-RU" b="1" dirty="0">
                <a:latin typeface="Calibri" panose="020F0502020204030204" pitchFamily="34" charset="0"/>
              </a:rPr>
              <a:t>, 127 і є </a:t>
            </a:r>
            <a:r>
              <a:rPr lang="ru-RU" b="1" dirty="0" err="1">
                <a:latin typeface="Calibri" panose="020F0502020204030204" pitchFamily="34" charset="0"/>
              </a:rPr>
              <a:t>однією</a:t>
            </a:r>
            <a:r>
              <a:rPr lang="ru-RU" b="1" dirty="0">
                <a:latin typeface="Calibri" panose="020F0502020204030204" pitchFamily="34" charset="0"/>
              </a:rPr>
              <a:t> з </a:t>
            </a:r>
            <a:r>
              <a:rPr lang="ru-RU" b="1" dirty="0" err="1">
                <a:latin typeface="Calibri" panose="020F0502020204030204" pitchFamily="34" charset="0"/>
              </a:rPr>
              <a:t>наймасштабніших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українських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трагедій</a:t>
            </a:r>
            <a:r>
              <a:rPr lang="ru-RU" b="1" dirty="0">
                <a:latin typeface="Calibri" panose="020F0502020204030204" pitchFamily="34" charset="0"/>
              </a:rPr>
              <a:t> 2007 року.</a:t>
            </a:r>
          </a:p>
          <a:p>
            <a:pPr algn="just"/>
            <a:r>
              <a:rPr lang="ru-RU" b="1" dirty="0" err="1">
                <a:latin typeface="Calibri" panose="020F0502020204030204" pitchFamily="34" charset="0"/>
              </a:rPr>
              <a:t>Вибух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стався</a:t>
            </a:r>
            <a:r>
              <a:rPr lang="ru-RU" b="1" dirty="0">
                <a:latin typeface="Calibri" panose="020F0502020204030204" pitchFamily="34" charset="0"/>
              </a:rPr>
              <a:t> у </a:t>
            </a:r>
            <a:r>
              <a:rPr lang="ru-RU" b="1" dirty="0" err="1">
                <a:latin typeface="Calibri" panose="020F0502020204030204" pitchFamily="34" charset="0"/>
              </a:rPr>
              <a:t>третьому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під'їзді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будинку</a:t>
            </a:r>
            <a:r>
              <a:rPr lang="ru-RU" b="1" dirty="0">
                <a:latin typeface="Calibri" panose="020F0502020204030204" pitchFamily="34" charset="0"/>
              </a:rPr>
              <a:t> і </a:t>
            </a:r>
            <a:r>
              <a:rPr lang="ru-RU" b="1" dirty="0" err="1">
                <a:latin typeface="Calibri" panose="020F0502020204030204" pitchFamily="34" charset="0"/>
              </a:rPr>
              <a:t>пролунав</a:t>
            </a:r>
            <a:r>
              <a:rPr lang="ru-RU" b="1" dirty="0">
                <a:latin typeface="Calibri" panose="020F0502020204030204" pitchFamily="34" charset="0"/>
              </a:rPr>
              <a:t> 13 </a:t>
            </a:r>
            <a:r>
              <a:rPr lang="ru-RU" b="1" dirty="0" err="1">
                <a:latin typeface="Calibri" panose="020F0502020204030204" pitchFamily="34" charset="0"/>
              </a:rPr>
              <a:t>жовтня</a:t>
            </a:r>
            <a:r>
              <a:rPr lang="ru-RU" b="1" dirty="0">
                <a:latin typeface="Calibri" panose="020F0502020204030204" pitchFamily="34" charset="0"/>
              </a:rPr>
              <a:t> 2007 року </a:t>
            </a:r>
            <a:r>
              <a:rPr lang="ru-RU" b="1" dirty="0" err="1">
                <a:latin typeface="Calibri" panose="020F0502020204030204" pitchFamily="34" charset="0"/>
              </a:rPr>
              <a:t>близько</a:t>
            </a:r>
            <a:r>
              <a:rPr lang="ru-RU" b="1" dirty="0">
                <a:latin typeface="Calibri" panose="020F0502020204030204" pitchFamily="34" charset="0"/>
              </a:rPr>
              <a:t> 10:30. </a:t>
            </a:r>
            <a:r>
              <a:rPr lang="ru-RU" b="1" dirty="0" err="1">
                <a:latin typeface="Calibri" panose="020F0502020204030204" pitchFamily="34" charset="0"/>
              </a:rPr>
              <a:t>Він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був</a:t>
            </a:r>
            <a:r>
              <a:rPr lang="ru-RU" b="1" dirty="0">
                <a:latin typeface="Calibri" panose="020F0502020204030204" pitchFamily="34" charset="0"/>
              </a:rPr>
              <a:t> таким </a:t>
            </a:r>
            <a:r>
              <a:rPr lang="ru-RU" b="1" dirty="0" err="1">
                <a:latin typeface="Calibri" panose="020F0502020204030204" pitchFamily="34" charset="0"/>
              </a:rPr>
              <a:t>масштабним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що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ледве</a:t>
            </a:r>
            <a:r>
              <a:rPr lang="ru-RU" b="1" dirty="0">
                <a:latin typeface="Calibri" panose="020F0502020204030204" pitchFamily="34" charset="0"/>
              </a:rPr>
              <a:t> не </a:t>
            </a:r>
            <a:r>
              <a:rPr lang="ru-RU" b="1" dirty="0" err="1">
                <a:latin typeface="Calibri" panose="020F0502020204030204" pitchFamily="34" charset="0"/>
              </a:rPr>
              <a:t>зруйнував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сусідні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будівлі</a:t>
            </a:r>
            <a:r>
              <a:rPr lang="ru-RU" b="1" dirty="0">
                <a:latin typeface="Calibri" panose="020F0502020204030204" pitchFamily="34" charset="0"/>
              </a:rPr>
              <a:t>. </a:t>
            </a:r>
            <a:r>
              <a:rPr lang="ru-RU" b="1" dirty="0" err="1">
                <a:latin typeface="Calibri" panose="020F0502020204030204" pitchFamily="34" charset="0"/>
              </a:rPr>
              <a:t>Під'їзд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був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зруйнований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повністю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ще</a:t>
            </a:r>
            <a:r>
              <a:rPr lang="ru-RU" b="1" dirty="0">
                <a:latin typeface="Calibri" panose="020F0502020204030204" pitchFamily="34" charset="0"/>
              </a:rPr>
              <a:t> три </a:t>
            </a:r>
            <a:r>
              <a:rPr lang="ru-RU" b="1" dirty="0" err="1">
                <a:latin typeface="Calibri" panose="020F0502020204030204" pitchFamily="34" charset="0"/>
              </a:rPr>
              <a:t>інших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під'їзда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теж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зазнали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пошкоджень</a:t>
            </a:r>
            <a:r>
              <a:rPr lang="ru-RU" b="1" dirty="0">
                <a:latin typeface="Calibri" panose="020F0502020204030204" pitchFamily="34" charset="0"/>
              </a:rPr>
              <a:t>. </a:t>
            </a:r>
            <a:r>
              <a:rPr lang="ru-RU" b="1" dirty="0" err="1">
                <a:latin typeface="Calibri" panose="020F0502020204030204" pitchFamily="34" charset="0"/>
              </a:rPr>
              <a:t>В</a:t>
            </a:r>
            <a:r>
              <a:rPr lang="ru-RU" b="1" dirty="0" err="1" smtClean="0">
                <a:latin typeface="Calibri" panose="020F0502020204030204" pitchFamily="34" charset="0"/>
              </a:rPr>
              <a:t>сього</a:t>
            </a:r>
            <a:r>
              <a:rPr lang="ru-RU" b="1" dirty="0" smtClean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23 особи </a:t>
            </a:r>
            <a:r>
              <a:rPr lang="ru-RU" b="1" dirty="0" err="1">
                <a:latin typeface="Calibri" panose="020F0502020204030204" pitchFamily="34" charset="0"/>
              </a:rPr>
              <a:t>загинули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ще</a:t>
            </a:r>
            <a:r>
              <a:rPr lang="ru-RU" b="1" dirty="0">
                <a:latin typeface="Calibri" panose="020F0502020204030204" pitchFamily="34" charset="0"/>
              </a:rPr>
              <a:t> 20 </a:t>
            </a:r>
            <a:r>
              <a:rPr lang="ru-RU" b="1" dirty="0" err="1">
                <a:latin typeface="Calibri" panose="020F0502020204030204" pitchFamily="34" charset="0"/>
              </a:rPr>
              <a:t>були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поранені</a:t>
            </a:r>
            <a:r>
              <a:rPr lang="ru-RU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81" y="3687610"/>
            <a:ext cx="3779912" cy="3149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098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9826" y="836712"/>
            <a:ext cx="76328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uk-UA" sz="6600" b="1" i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uk-UA" sz="9600" b="1" i="1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9600" b="1" i="1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9600" b="1" i="1" dirty="0" smtClean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9600" b="1" i="1" dirty="0" smtClean="0">
              <a:ln>
                <a:solidFill>
                  <a:srgbClr val="252109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9600" b="1" i="1" dirty="0">
              <a:ln>
                <a:solidFill>
                  <a:srgbClr val="252109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9600" b="1" i="1" dirty="0" smtClean="0">
              <a:ln>
                <a:solidFill>
                  <a:srgbClr val="252109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9600" b="1" i="1" dirty="0" smtClean="0">
                <a:ln>
                  <a:solidFill>
                    <a:srgbClr val="252109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Висновок: </a:t>
            </a:r>
            <a:endParaRPr lang="ru-RU" sz="9600" b="1" i="1" dirty="0">
              <a:ln>
                <a:solidFill>
                  <a:srgbClr val="252109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666945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 наш час природний газ використовують у всіх сферах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людської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діяльності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також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використовуємо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своїх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потреб. Природний газ є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найважливішим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природним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джерелом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вуглеводнів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Оптимальний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варіант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використання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газу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залежить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розміру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родовища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Але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найголовніше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– здоров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я і ми завжди повинні це 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</a:rPr>
              <a:t>пам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</a:rPr>
              <a:t>ятати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, адже навіть використання  природного газу (як розповідалось вище) може призвести до поганих наслідків!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4064516"/>
            <a:ext cx="3536994" cy="27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85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55576" y="404664"/>
            <a:ext cx="6048672" cy="54476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just"/>
            <a:r>
              <a:rPr lang="uk-UA" sz="6000" b="1" dirty="0" smtClean="0"/>
              <a:t>            План:</a:t>
            </a:r>
          </a:p>
          <a:p>
            <a:pPr marL="342900" indent="-342900" algn="just">
              <a:buAutoNum type="arabicParenR"/>
            </a:pPr>
            <a:r>
              <a:rPr lang="uk-UA" sz="3200" b="1" dirty="0" smtClean="0"/>
              <a:t>Поняття про природний газ.</a:t>
            </a:r>
          </a:p>
          <a:p>
            <a:pPr marL="342900" indent="-342900" algn="just">
              <a:buAutoNum type="arabicParenR"/>
            </a:pPr>
            <a:r>
              <a:rPr lang="uk-UA" sz="3200" b="1" dirty="0" smtClean="0"/>
              <a:t>Походження.</a:t>
            </a:r>
          </a:p>
          <a:p>
            <a:pPr marL="342900" indent="-342900" algn="just">
              <a:buAutoNum type="arabicParenR"/>
            </a:pPr>
            <a:r>
              <a:rPr lang="uk-UA" sz="3200" b="1" dirty="0" smtClean="0"/>
              <a:t>Основні родовища.</a:t>
            </a:r>
          </a:p>
          <a:p>
            <a:pPr marL="342900" indent="-342900" algn="just">
              <a:buAutoNum type="arabicParenR"/>
            </a:pPr>
            <a:r>
              <a:rPr lang="uk-UA" sz="3200" b="1" dirty="0" smtClean="0"/>
              <a:t>Склад та властивості.</a:t>
            </a:r>
          </a:p>
          <a:p>
            <a:pPr marL="342900" indent="-342900" algn="just">
              <a:buAutoNum type="arabicParenR"/>
            </a:pPr>
            <a:r>
              <a:rPr lang="uk-UA" sz="3200" b="1" dirty="0" smtClean="0"/>
              <a:t>Переробка та продукти</a:t>
            </a:r>
            <a:r>
              <a:rPr lang="ru-RU" sz="3200" b="1" dirty="0" smtClean="0"/>
              <a:t>.</a:t>
            </a:r>
          </a:p>
          <a:p>
            <a:pPr marL="342900" indent="-342900" algn="just">
              <a:buAutoNum type="arabicParenR"/>
            </a:pPr>
            <a:r>
              <a:rPr lang="uk-UA" sz="3200" b="1" dirty="0" smtClean="0"/>
              <a:t>Застосування.</a:t>
            </a:r>
          </a:p>
          <a:p>
            <a:pPr marL="342900" indent="-342900" algn="just">
              <a:buAutoNum type="arabicParenR"/>
            </a:pPr>
            <a:r>
              <a:rPr lang="uk-UA" sz="3200" b="1" dirty="0" smtClean="0"/>
              <a:t>Охорона довкілля.</a:t>
            </a:r>
          </a:p>
          <a:p>
            <a:pPr marL="342900" indent="-342900" algn="just">
              <a:buAutoNum type="arabicParenR"/>
            </a:pPr>
            <a:r>
              <a:rPr lang="uk-UA" sz="3200" b="1" dirty="0" smtClean="0"/>
              <a:t>Перевірка знань.</a:t>
            </a:r>
          </a:p>
          <a:p>
            <a:pPr marL="342900" indent="-342900" algn="just">
              <a:buAutoNum type="arabicParenR"/>
            </a:pPr>
            <a:r>
              <a:rPr lang="uk-UA" sz="3200" b="1" dirty="0" smtClean="0"/>
              <a:t>Висновок.</a:t>
            </a:r>
          </a:p>
        </p:txBody>
      </p:sp>
    </p:spTree>
    <p:extLst>
      <p:ext uri="{BB962C8B-B14F-4D97-AF65-F5344CB8AC3E}">
        <p14:creationId xmlns:p14="http://schemas.microsoft.com/office/powerpoint/2010/main" val="33799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Природний газ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-  </a:t>
            </a:r>
            <a:r>
              <a:rPr lang="uk-UA" dirty="0" smtClean="0"/>
              <a:t>суміш </a:t>
            </a:r>
            <a:r>
              <a:rPr lang="uk-UA" dirty="0"/>
              <a:t>газів, що утворилася в надрах землі при анаеробному розкладанні органічних речовин. Як правило, це суміш газоподібних вуглеводнів (метану, етану, пропану, бутану тощо), що утворюється в земній корі та широко використовується як </a:t>
            </a:r>
            <a:r>
              <a:rPr lang="uk-UA" dirty="0" smtClean="0"/>
              <a:t>високо економічне </a:t>
            </a:r>
            <a:r>
              <a:rPr lang="uk-UA" dirty="0"/>
              <a:t>паливо на електростанціях, у чорній та кольоровій металургії, цементній та скляній промисловості, у процесі виробництва будматеріалів та для комунально-побутових потреб, а також як сировина для отримання багатьох органічних сполук.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3" y="3975398"/>
            <a:ext cx="4367579" cy="2882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38535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48765"/>
            <a:ext cx="65527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spc="200" dirty="0" smtClean="0">
                <a:ln w="2921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uk-UA" sz="6600" b="1" spc="200" dirty="0" smtClean="0">
                <a:ln w="2921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uk-UA" sz="7200" b="1" spc="200" dirty="0" smtClean="0">
                <a:ln w="2921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Походження</a:t>
            </a:r>
            <a:r>
              <a:rPr lang="uk-UA" sz="7200" b="1" spc="200" dirty="0" smtClean="0">
                <a:ln w="2921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:</a:t>
            </a:r>
          </a:p>
          <a:p>
            <a:pPr algn="ctr"/>
            <a:r>
              <a:rPr lang="uk-UA" sz="2800" spc="200" dirty="0" smtClean="0">
                <a:ln w="2921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</a:rPr>
              <a:t>Існують дві протилежні версії походження покладів газу : неорганічна та органічна. Є вагомі аргументи на користь </a:t>
            </a:r>
            <a:r>
              <a:rPr lang="uk-UA" sz="2800" spc="200" dirty="0" smtClean="0">
                <a:ln w="2921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</a:rPr>
              <a:t>кожної </a:t>
            </a:r>
            <a:r>
              <a:rPr lang="uk-UA" sz="2800" spc="200" dirty="0" smtClean="0">
                <a:ln w="2921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</a:rPr>
              <a:t>з них. Компоненти газу могли утворитися як з решток відмерлих рослин і мікроорганізмів, так і з неорганічних сполук за високої температури і тиску у верхніх шарах мантії в надрах Землі.</a:t>
            </a:r>
          </a:p>
        </p:txBody>
      </p:sp>
    </p:spTree>
    <p:extLst>
      <p:ext uri="{BB962C8B-B14F-4D97-AF65-F5344CB8AC3E}">
        <p14:creationId xmlns:p14="http://schemas.microsoft.com/office/powerpoint/2010/main" val="10037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16633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Основні </a:t>
            </a:r>
            <a:r>
              <a:rPr lang="uk-UA" sz="6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родовища </a:t>
            </a:r>
            <a:r>
              <a:rPr lang="uk-UA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uk-UA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Першими </a:t>
            </a:r>
            <a:r>
              <a:rPr lang="uk-UA" b="1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великими і перспективними родовищами природного газу в післявоєнні роки стали родовища Ставропольського краю, Саратовської і Волгоградської областей, Дашавське і Шебелинське в Україні. Згодом запаси ПГ були відкриті також в Узбекистані, Туркменії, Північному Заураллі, Усть-Вілюйську в Сибіру, у Куйбишевській, Астраханській і Оренбурзькій областях. На сьогодні у Західному Сибіру розрізняють дві великі області ПГ: Східну і Північну. На півночі Ямальського півострова є Новопортовське, Ведмеже, Заполярне та Уренгойське родовища.</a:t>
            </a: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7" y="3573016"/>
            <a:ext cx="4007713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9199" y="53788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Фізичні властивості :</a:t>
            </a:r>
          </a:p>
          <a:p>
            <a:r>
              <a:rPr lang="uk-UA" sz="2000" dirty="0" smtClean="0"/>
              <a:t>Критична температура і тиск</a:t>
            </a:r>
            <a:r>
              <a:rPr lang="en-US" sz="2000" dirty="0" smtClean="0"/>
              <a:t>; </a:t>
            </a:r>
          </a:p>
          <a:p>
            <a:r>
              <a:rPr lang="uk-UA" sz="2000" dirty="0" smtClean="0"/>
              <a:t>Розчинність</a:t>
            </a:r>
            <a:r>
              <a:rPr lang="en-US" sz="2000" dirty="0" smtClean="0"/>
              <a:t>;</a:t>
            </a:r>
          </a:p>
          <a:p>
            <a:r>
              <a:rPr lang="uk-UA" sz="2000" dirty="0" smtClean="0"/>
              <a:t>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язкість</a:t>
            </a:r>
            <a:r>
              <a:rPr lang="en-US" sz="2000" dirty="0" smtClean="0"/>
              <a:t>;</a:t>
            </a:r>
            <a:endParaRPr lang="uk-UA" sz="2000" dirty="0"/>
          </a:p>
          <a:p>
            <a:r>
              <a:rPr lang="uk-UA" sz="2000" dirty="0" smtClean="0"/>
              <a:t>Вологовміст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r>
              <a:rPr lang="ru-RU" sz="2000" dirty="0" err="1"/>
              <a:t>Густина</a:t>
            </a:r>
            <a:r>
              <a:rPr lang="ru-RU" sz="2000" dirty="0"/>
              <a:t>: ρ = 0,7 </a:t>
            </a:r>
            <a:r>
              <a:rPr lang="ru-RU" sz="2000" dirty="0" smtClean="0"/>
              <a:t>кг/м³</a:t>
            </a:r>
            <a:r>
              <a:rPr lang="en-US" sz="2000" dirty="0" smtClean="0"/>
              <a:t>;</a:t>
            </a:r>
            <a:endParaRPr lang="ru-RU" sz="2000" dirty="0"/>
          </a:p>
          <a:p>
            <a:r>
              <a:rPr lang="ru-RU" sz="2000" dirty="0"/>
              <a:t>Температура </a:t>
            </a:r>
            <a:r>
              <a:rPr lang="ru-RU" sz="2000" dirty="0" err="1"/>
              <a:t>займання</a:t>
            </a:r>
            <a:r>
              <a:rPr lang="ru-RU" sz="2000" dirty="0"/>
              <a:t>: t = 650 °</a:t>
            </a:r>
            <a:r>
              <a:rPr lang="ru-RU" sz="2000" dirty="0" smtClean="0"/>
              <a:t>C</a:t>
            </a:r>
            <a:r>
              <a:rPr lang="en-US" sz="2000" dirty="0" smtClean="0"/>
              <a:t>;</a:t>
            </a:r>
            <a:endParaRPr lang="ru-RU" sz="2000" dirty="0"/>
          </a:p>
          <a:p>
            <a:r>
              <a:rPr lang="ru-RU" sz="2000" dirty="0"/>
              <a:t>Теплота </a:t>
            </a:r>
            <a:r>
              <a:rPr lang="ru-RU" sz="2000" dirty="0" err="1"/>
              <a:t>згоряння</a:t>
            </a:r>
            <a:r>
              <a:rPr lang="ru-RU" sz="2000" dirty="0"/>
              <a:t>: 16 </a:t>
            </a:r>
            <a:r>
              <a:rPr lang="ru-RU" sz="2000" dirty="0" smtClean="0"/>
              <a:t>- 34 МДж/м³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60" y="0"/>
            <a:ext cx="4536504" cy="3593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630189"/>
            <a:ext cx="47934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Отруйні властивості природного газу: </a:t>
            </a:r>
            <a:endParaRPr lang="uk-UA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Природний газ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створює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удушаючу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Отруєння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природного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газу може викликати параліч органів дихання та серця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ви почули запах газу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дзвоніть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08" y="3182711"/>
            <a:ext cx="4093448" cy="35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40" y="404663"/>
            <a:ext cx="8748464" cy="61555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just"/>
            <a:r>
              <a:rPr lang="uk-UA" sz="5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Переробка та продукти: </a:t>
            </a:r>
          </a:p>
          <a:p>
            <a:pPr algn="just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Штучні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заводські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нафтові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гази,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тобто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гази,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отримані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деструктивній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термічній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термокаталітичній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переробці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нафти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відрізняються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своїм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складом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природних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газів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як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попутних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так і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скупченнях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газових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родовищах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).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розходження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полягає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тому,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штучні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нафтові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гази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містять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значну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ненасичених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олефінових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вуглеводнів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дуже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цінною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сировиною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для ряду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реакцій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органічного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синтезу. 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  <a:p>
            <a:pPr algn="just"/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 Зараз спеціалізуються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такі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підприємства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переробці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природного газу: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-  КОЛЕКТИВНЕ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ПIДПРИЄМСТВО ХАРКIВСЬКОГО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МIСЬКОГО  ФОНДУ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СПРИЯННЯ ТА РОЗВИТКУ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«КЛУБ-500».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- МАЛЕ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ДОЧІРНЄ ПІДПРИЄМСТВО ГАЗОЗАПРАВОЧНЕ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«КОНОТОПАВТОГАЗ-1«»ЗАТ «ГАЗПРОМ«.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- ВІДОСОБЛЕНИЙ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ПІДРОЗДІЛ НАУКОВО-ВИРОБНИЧЕ УПРАВЛІННЯ З ДЕГАЗАЦІЇ ДЕРЖАВНОГО ПІДПРИЄМСТВА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«ДОНЕЦЬКВУГІЛЛЯ« та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ін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252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9233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uk-UA" sz="5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</a:rPr>
              <a:t>Застосування:</a:t>
            </a:r>
            <a:endParaRPr lang="ru-RU" sz="5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293" y="1255986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Природний газ широко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використовується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хімічній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промисловості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вихідна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сировина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використовується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пальне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для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опалення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житлових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будинків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паливо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машин,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електростанцій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Сьогодні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понад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50 млн тонн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водню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виробляється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світі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половина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отримується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шляхом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конверсії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водяної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пари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природним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газом.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Використання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водню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палива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є основою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водневої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енергетики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60" y="4581128"/>
            <a:ext cx="3233043" cy="2424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66" y="1242516"/>
            <a:ext cx="1898618" cy="189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64310"/>
            <a:ext cx="4896543" cy="32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4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492" y="584211"/>
            <a:ext cx="8424972" cy="48936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sz="60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25000"/>
                  </a:schemeClr>
                </a:solidFill>
              </a:rPr>
              <a:t>Охорона довкілля:</a:t>
            </a: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Природний газ 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не­безпідставно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вважають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екологічно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чистим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паливом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Однак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видобутком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цієї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корисної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копалини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її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використанням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джерела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енергії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сировини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органічному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синтезі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пов’язана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низка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екологічних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проблем. І метан 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і продукт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повного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окиснення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вугле­кислий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газ 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зумовлюють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виникнення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парникового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ефекту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. </a:t>
            </a:r>
            <a:endParaRPr lang="uk-UA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Тож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природний газ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потребує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попереднього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очищення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домішок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підвищує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споживчі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якості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безпечність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довкілля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10000"/>
                  </a:schemeClr>
                </a:solidFill>
              </a:rPr>
              <a:t>Наприклад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, для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видалення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з природного газу 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карбон 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оксиду і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сірководню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використову­ють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розчини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натрій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гідроксиду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карбонатів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лужних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елементів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10000"/>
                  </a:schemeClr>
                </a:solidFill>
              </a:rPr>
              <a:t>Ще</a:t>
            </a:r>
            <a:r>
              <a:rPr lang="ru-RU" b="1" dirty="0">
                <a:solidFill>
                  <a:schemeClr val="accent6">
                    <a:lumMod val="10000"/>
                  </a:schemeClr>
                </a:solidFill>
              </a:rPr>
              <a:t> одним способом </a:t>
            </a:r>
            <a:r>
              <a:rPr lang="ru-RU" b="1" dirty="0" err="1">
                <a:solidFill>
                  <a:schemeClr val="accent6">
                    <a:lumMod val="10000"/>
                  </a:schemeClr>
                </a:solidFill>
              </a:rPr>
              <a:t>очищення</a:t>
            </a:r>
            <a:r>
              <a:rPr lang="ru-RU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природного газу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незначного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вмісту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сір­ководню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технологія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, заснована на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хімічному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перетворейні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мало­розчинний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воді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цинк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сульфід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ZnS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Новітні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підходи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очищення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вуглевод­невої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сировини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карбон 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оксиду і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сірководню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передбачають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лише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мембранних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технологій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, а й плазмохімічний1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спосіб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розкла­дання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сірководню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одночасним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отриманням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сірки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екологічно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чистого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енергоносія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водню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9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634</TotalTime>
  <Words>874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Природний газ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Природний газ</dc:title>
  <dc:creator>Администратор</dc:creator>
  <cp:lastModifiedBy>Администратор</cp:lastModifiedBy>
  <cp:revision>31</cp:revision>
  <dcterms:created xsi:type="dcterms:W3CDTF">2013-11-30T19:21:16Z</dcterms:created>
  <dcterms:modified xsi:type="dcterms:W3CDTF">2013-12-05T15:56:50Z</dcterms:modified>
</cp:coreProperties>
</file>