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 varScale="1">
        <p:scale>
          <a:sx n="74" d="100"/>
          <a:sy n="74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a1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3586163"/>
            <a:ext cx="2228850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1D78-5694-4A54-A5DA-C2F3A1D1FD72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E7C3-A5CA-4417-A412-032CB27DC7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7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4A20-82AC-4621-860C-4133DC4EA34D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D6A0-1F33-49BF-9C34-A368533DA9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EB23-972D-44AF-9DE8-8554309FAF9C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70A0-9439-425B-B236-6C454A58D3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458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EA3D-B722-44E9-AF8D-D48E7569E4F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F1685-1CA3-4A6F-BF65-8784AB549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865F-72A8-42EA-95F4-4FA7616AEAF9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0AD0D-1F3A-45CE-977E-4B315F0C13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1C44-08F7-4BB7-B699-3C7E436B6D87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7D8E0-D25B-4B15-8E77-F302C80703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DBAE-7561-469D-A498-F7E810C4B322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8CDE-8226-472A-96BE-30F9BA5843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8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B184-C8F4-49D1-B120-3C6A0E1E2570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BB9C-CFD6-45B6-B2FF-1F76A8B72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3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34B9-1480-47A5-AF69-75BA69578139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E229F-E474-4F01-85B8-FDE9D344FC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1a133d94bd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2438" y="5540375"/>
            <a:ext cx="950912" cy="11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v10031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6576"/>
            <a:ext cx="928662" cy="676656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C09C7-3454-4CE2-9A21-D0CC041B2B31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DF4139-55AE-4424-8B54-C81A1B1CE4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546422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546422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546422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546422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546422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55768" cy="41044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</a:rPr>
              <a:t>Фізичне забруднення навколишнього середовища</a:t>
            </a:r>
            <a:endParaRPr lang="ru-RU" dirty="0" smtClean="0">
              <a:ln w="1143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243408"/>
            <a:ext cx="7686675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Шумове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478" y="692696"/>
            <a:ext cx="8032230" cy="5226571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Шум – одна з форм </a:t>
            </a:r>
            <a:r>
              <a:rPr lang="ru-RU" sz="2400" b="0" dirty="0" err="1" smtClean="0"/>
              <a:t>фізичного</a:t>
            </a:r>
            <a:r>
              <a:rPr lang="ru-RU" sz="2400" b="0" dirty="0" smtClean="0"/>
              <a:t> (</a:t>
            </a:r>
            <a:r>
              <a:rPr lang="ru-RU" sz="2400" b="0" dirty="0" err="1" smtClean="0"/>
              <a:t>хвильового</a:t>
            </a:r>
            <a:r>
              <a:rPr lang="ru-RU" sz="2400" b="0" dirty="0" smtClean="0"/>
              <a:t>)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навколишнього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середовища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Під</a:t>
            </a:r>
            <a:r>
              <a:rPr lang="ru-RU" sz="2400" b="0" dirty="0" smtClean="0"/>
              <a:t> шумом </a:t>
            </a:r>
            <a:r>
              <a:rPr lang="ru-RU" sz="2400" b="0" dirty="0" err="1" smtClean="0"/>
              <a:t>розуміють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усі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неприємні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небажані</a:t>
            </a:r>
            <a:r>
              <a:rPr lang="ru-RU" sz="2400" b="0" dirty="0" smtClean="0"/>
              <a:t> звуки </a:t>
            </a:r>
            <a:r>
              <a:rPr lang="ru-RU" sz="2400" b="0" dirty="0" err="1" smtClean="0"/>
              <a:t>чи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їхню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сукупність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які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заважають</a:t>
            </a:r>
            <a:r>
              <a:rPr lang="ru-RU" sz="2400" b="0" dirty="0" smtClean="0"/>
              <a:t> нормально </a:t>
            </a:r>
            <a:r>
              <a:rPr lang="ru-RU" sz="2400" b="0" dirty="0" err="1" smtClean="0"/>
              <a:t>працювати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сприймати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інформаційні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звукові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сигнали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відпочивати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Він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виникає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наслідок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стиснення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розрідження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повітряних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мас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тобто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коливних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змін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тиску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повітря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Розрізняють</a:t>
            </a:r>
            <a:r>
              <a:rPr lang="ru-RU" sz="2400" b="0" dirty="0" smtClean="0"/>
              <a:t> шум </a:t>
            </a:r>
            <a:r>
              <a:rPr lang="ru-RU" sz="2400" b="0" dirty="0" err="1" smtClean="0"/>
              <a:t>постійний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непостійний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коливний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переривчастий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імпульсний</a:t>
            </a:r>
            <a:r>
              <a:rPr lang="ru-RU" sz="2400" b="0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15171"/>
            <a:ext cx="3856766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4022791"/>
            <a:ext cx="4373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Джерелами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шумів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є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всі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види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транспорту,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промислові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об’єкти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гучномовні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пристрої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ліфти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телевізори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радіоприймачі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музичні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інструменти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юрби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людей і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окремі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особи.</a:t>
            </a:r>
          </a:p>
        </p:txBody>
      </p:sp>
    </p:spTree>
    <p:extLst>
      <p:ext uri="{BB962C8B-B14F-4D97-AF65-F5344CB8AC3E}">
        <p14:creationId xmlns:p14="http://schemas.microsoft.com/office/powerpoint/2010/main" val="35724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-243408"/>
            <a:ext cx="7686675" cy="4525963"/>
          </a:xfrm>
        </p:spPr>
        <p:txBody>
          <a:bodyPr/>
          <a:lstStyle/>
          <a:p>
            <a:pPr marL="0" indent="0">
              <a:buNone/>
            </a:pPr>
            <a:endParaRPr lang="ru-RU" sz="2400" b="0" dirty="0" smtClean="0"/>
          </a:p>
          <a:p>
            <a:pPr marL="0" indent="0" algn="ctr">
              <a:buNone/>
            </a:pPr>
            <a:r>
              <a:rPr lang="ru-RU" sz="2400" b="0" dirty="0" smtClean="0"/>
              <a:t>При будь-</a:t>
            </a:r>
            <a:r>
              <a:rPr lang="ru-RU" sz="2400" b="0" dirty="0" err="1" smtClean="0"/>
              <a:t>якому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випадку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об'єктом</a:t>
            </a:r>
            <a:r>
              <a:rPr lang="ru-RU" sz="2400" b="0" dirty="0" smtClean="0"/>
              <a:t> будь-</a:t>
            </a:r>
            <a:r>
              <a:rPr lang="ru-RU" sz="2400" b="0" dirty="0" err="1" smtClean="0"/>
              <a:t>якого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є </a:t>
            </a:r>
            <a:r>
              <a:rPr lang="ru-RU" sz="2400" b="0" dirty="0" err="1" smtClean="0"/>
              <a:t>біогеоценоз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Надлишок</a:t>
            </a:r>
            <a:r>
              <a:rPr lang="ru-RU" sz="2400" b="0" dirty="0" smtClean="0"/>
              <a:t> одних </a:t>
            </a:r>
            <a:r>
              <a:rPr lang="ru-RU" sz="2400" b="0" dirty="0" err="1" smtClean="0"/>
              <a:t>речовин</a:t>
            </a:r>
            <a:r>
              <a:rPr lang="ru-RU" sz="2400" b="0" dirty="0" smtClean="0"/>
              <a:t> у природному </a:t>
            </a:r>
            <a:r>
              <a:rPr lang="ru-RU" sz="2400" b="0" dirty="0" err="1" smtClean="0"/>
              <a:t>середовищі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наявність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інших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призводить</a:t>
            </a:r>
            <a:r>
              <a:rPr lang="ru-RU" sz="2400" b="0" dirty="0" smtClean="0"/>
              <a:t> до </a:t>
            </a:r>
            <a:r>
              <a:rPr lang="ru-RU" sz="2400" b="0" dirty="0" err="1" smtClean="0"/>
              <a:t>зміни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екологічних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факторів</a:t>
            </a:r>
            <a:r>
              <a:rPr lang="ru-RU" sz="2400" b="0" dirty="0" smtClean="0"/>
              <a:t> (</a:t>
            </a:r>
            <a:r>
              <a:rPr lang="ru-RU" sz="2400" b="0" dirty="0" err="1" smtClean="0"/>
              <a:t>змінюються</a:t>
            </a:r>
            <a:r>
              <a:rPr lang="ru-RU" sz="2400" b="0" dirty="0" smtClean="0"/>
              <a:t> склад </a:t>
            </a:r>
            <a:r>
              <a:rPr lang="ru-RU" sz="2400" b="0" dirty="0" err="1" smtClean="0"/>
              <a:t>атмосфери</a:t>
            </a:r>
            <a:r>
              <a:rPr lang="ru-RU" sz="2400" b="0" dirty="0" smtClean="0"/>
              <a:t>, води, </a:t>
            </a:r>
            <a:r>
              <a:rPr lang="ru-RU" sz="2400" b="0" dirty="0" err="1" smtClean="0"/>
              <a:t>ґрунту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тощо</a:t>
            </a:r>
            <a:r>
              <a:rPr lang="ru-RU" sz="2400" b="0" dirty="0" smtClean="0"/>
              <a:t>). При </a:t>
            </a:r>
            <a:r>
              <a:rPr lang="ru-RU" sz="2400" b="0" dirty="0" err="1" smtClean="0"/>
              <a:t>цьому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порушуються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процеси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обміну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речовин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знижується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інтенсивність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аси­міляції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продуцентів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біопродуктивність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біогеоценозу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загалом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Завдається</a:t>
            </a:r>
            <a:r>
              <a:rPr lang="ru-RU" sz="2400" b="0" dirty="0" smtClean="0"/>
              <a:t> велика шкода </a:t>
            </a:r>
            <a:r>
              <a:rPr lang="ru-RU" sz="2400" b="0" dirty="0" err="1" smtClean="0"/>
              <a:t>всім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процесам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життєдіяльності</a:t>
            </a:r>
            <a:r>
              <a:rPr lang="ru-RU" sz="2400" b="0" dirty="0" smtClean="0"/>
              <a:t>, яка в </a:t>
            </a:r>
            <a:r>
              <a:rPr lang="ru-RU" sz="2400" b="0" dirty="0" err="1" smtClean="0"/>
              <a:t>кінцевому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підсумку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призводить</a:t>
            </a:r>
            <a:r>
              <a:rPr lang="ru-RU" sz="2400" b="0" dirty="0" smtClean="0"/>
              <a:t> до </a:t>
            </a:r>
            <a:r>
              <a:rPr lang="ru-RU" sz="2400" b="0" dirty="0" err="1" smtClean="0"/>
              <a:t>екологічної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кризи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екологічної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катастрофи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512" b="25169"/>
          <a:stretch/>
        </p:blipFill>
        <p:spPr>
          <a:xfrm>
            <a:off x="2530648" y="4365104"/>
            <a:ext cx="5000625" cy="237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3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4" y="-171400"/>
            <a:ext cx="7686675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4" y="824821"/>
            <a:ext cx="7686675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Забруднення — </a:t>
            </a:r>
            <a:r>
              <a:rPr lang="ru-RU" sz="2400" b="0" dirty="0" err="1" smtClean="0"/>
              <a:t>це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внесення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навколишнє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середовище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виникнення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ньому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нових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зазвичай</a:t>
            </a:r>
            <a:r>
              <a:rPr lang="ru-RU" sz="2400" b="0" dirty="0" smtClean="0"/>
              <a:t> не </a:t>
            </a:r>
            <a:r>
              <a:rPr lang="ru-RU" sz="2400" b="0" dirty="0" err="1" smtClean="0"/>
              <a:t>характерних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хімічних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біологічних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речовин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агентів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внесення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надлишковій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кількості</a:t>
            </a:r>
            <a:r>
              <a:rPr lang="ru-RU" sz="2400" b="0" dirty="0" smtClean="0"/>
              <a:t> будь-</a:t>
            </a:r>
            <a:r>
              <a:rPr lang="ru-RU" sz="2400" b="0" dirty="0" err="1" smtClean="0"/>
              <a:t>яких</a:t>
            </a:r>
            <a:r>
              <a:rPr lang="ru-RU" sz="2400" b="0" dirty="0" smtClean="0"/>
              <a:t> уже </a:t>
            </a:r>
            <a:r>
              <a:rPr lang="ru-RU" sz="2400" b="0" dirty="0" err="1" smtClean="0"/>
              <a:t>відомих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речовин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які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чинять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шкідливий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вплив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природні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екосистеми</a:t>
            </a:r>
            <a:r>
              <a:rPr lang="ru-RU" sz="2400" b="0" dirty="0" smtClean="0"/>
              <a:t> й </a:t>
            </a:r>
            <a:r>
              <a:rPr lang="ru-RU" sz="2400" b="0" dirty="0" err="1" smtClean="0"/>
              <a:t>людину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яких</a:t>
            </a:r>
            <a:r>
              <a:rPr lang="ru-RU" sz="2400" b="0" dirty="0" smtClean="0"/>
              <a:t> природа не </a:t>
            </a:r>
            <a:r>
              <a:rPr lang="ru-RU" sz="2400" b="0" dirty="0" err="1" smtClean="0"/>
              <a:t>здатна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позбутися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самоочищенням</a:t>
            </a:r>
            <a:r>
              <a:rPr lang="ru-RU" sz="2400" b="0" dirty="0" smtClean="0"/>
              <a:t>.</a:t>
            </a:r>
          </a:p>
          <a:p>
            <a:pPr marL="0" indent="0">
              <a:buNone/>
            </a:pPr>
            <a:endParaRPr lang="ru-RU" sz="400" b="0" dirty="0" smtClean="0"/>
          </a:p>
          <a:p>
            <a:pPr marL="0" indent="0">
              <a:buNone/>
            </a:pPr>
            <a:r>
              <a:rPr lang="ru-RU" sz="2400" b="0" dirty="0" smtClean="0"/>
              <a:t>Забруднення </a:t>
            </a:r>
            <a:r>
              <a:rPr lang="ru-RU" sz="2400" b="0" dirty="0" err="1" smtClean="0"/>
              <a:t>поділяють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природні</a:t>
            </a:r>
            <a:r>
              <a:rPr lang="ru-RU" sz="2400" b="0" dirty="0" smtClean="0"/>
              <a:t> (</a:t>
            </a:r>
            <a:r>
              <a:rPr lang="ru-RU" sz="2400" b="0" dirty="0" err="1" smtClean="0"/>
              <a:t>повені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виверження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вулканів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селевий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потік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тощо</a:t>
            </a:r>
            <a:r>
              <a:rPr lang="ru-RU" sz="2400" b="0" dirty="0" smtClean="0"/>
              <a:t>), і </a:t>
            </a:r>
            <a:r>
              <a:rPr lang="ru-RU" sz="2400" b="0" dirty="0" err="1" smtClean="0"/>
              <a:t>антропогенні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виникають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внаслідок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діяльності</a:t>
            </a:r>
            <a:r>
              <a:rPr lang="ru-RU" sz="2400" b="0" dirty="0" smtClean="0"/>
              <a:t> людей. </a:t>
            </a:r>
            <a:r>
              <a:rPr lang="ru-RU" sz="2400" b="0" dirty="0" err="1" smtClean="0"/>
              <a:t>Антропогенні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за типом </a:t>
            </a:r>
            <a:r>
              <a:rPr lang="ru-RU" sz="2400" b="0" dirty="0" err="1" smtClean="0"/>
              <a:t>походження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поділяють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механічні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хімічні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фізичні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біологічні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42776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4" y="-243408"/>
            <a:ext cx="7686675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Фізичне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653" y="899592"/>
            <a:ext cx="768667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Фізичне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- </a:t>
            </a:r>
            <a:r>
              <a:rPr lang="ru-RU" sz="2400" b="0" dirty="0" err="1" smtClean="0"/>
              <a:t>це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пов'язане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зміною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фізичних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параметрів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навколишнього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середовища</a:t>
            </a:r>
            <a:r>
              <a:rPr lang="ru-RU" sz="2400" b="0" dirty="0" smtClean="0"/>
              <a:t>.</a:t>
            </a:r>
          </a:p>
          <a:p>
            <a:pPr marL="0" indent="0">
              <a:buNone/>
            </a:pPr>
            <a:endParaRPr lang="ru-RU" sz="2400" b="0" dirty="0" smtClean="0"/>
          </a:p>
          <a:p>
            <a:pPr marL="0" indent="0">
              <a:buNone/>
            </a:pPr>
            <a:r>
              <a:rPr lang="ru-RU" sz="2400" b="0" dirty="0" err="1" smtClean="0"/>
              <a:t>Фізичні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поділяються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підвиди</a:t>
            </a:r>
            <a:r>
              <a:rPr lang="ru-RU" sz="2400" b="0" dirty="0" smtClean="0"/>
              <a:t>:</a:t>
            </a:r>
          </a:p>
          <a:p>
            <a:r>
              <a:rPr lang="uk-UA" sz="2400" b="0" dirty="0" smtClean="0"/>
              <a:t>теплове забруднення;</a:t>
            </a:r>
          </a:p>
          <a:p>
            <a:r>
              <a:rPr lang="uk-UA" sz="2400" b="0" dirty="0" smtClean="0"/>
              <a:t>світлове;</a:t>
            </a:r>
          </a:p>
          <a:p>
            <a:r>
              <a:rPr lang="uk-UA" sz="2400" b="0" dirty="0" smtClean="0"/>
              <a:t>електромагнітне;</a:t>
            </a:r>
          </a:p>
          <a:p>
            <a:r>
              <a:rPr lang="uk-UA" sz="2400" b="0" dirty="0" smtClean="0"/>
              <a:t>радіоактивне;</a:t>
            </a:r>
          </a:p>
          <a:p>
            <a:r>
              <a:rPr lang="uk-UA" sz="2400" b="0" dirty="0" smtClean="0"/>
              <a:t>шумове.</a:t>
            </a:r>
            <a:endParaRPr lang="ru-RU" sz="24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356992"/>
            <a:ext cx="34315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905" y="-315416"/>
            <a:ext cx="7686675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Теплове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406" y="620688"/>
            <a:ext cx="7945082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b="0" dirty="0" smtClean="0"/>
              <a:t>Теплове забруднення - </a:t>
            </a:r>
            <a:r>
              <a:rPr lang="ru-RU" sz="2400" b="0" dirty="0" smtClean="0"/>
              <a:t>форма </a:t>
            </a:r>
            <a:r>
              <a:rPr lang="ru-RU" sz="2400" b="0" dirty="0" err="1" smtClean="0"/>
              <a:t>фізичного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відбувається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результаті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підвищення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температури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середовища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головним</a:t>
            </a:r>
            <a:r>
              <a:rPr lang="ru-RU" sz="2400" b="0" dirty="0" smtClean="0"/>
              <a:t> чином у </a:t>
            </a:r>
            <a:r>
              <a:rPr lang="ru-RU" sz="2400" b="0" dirty="0" err="1" smtClean="0"/>
              <a:t>зв'язку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промисловими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викидами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нагрітого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повітря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газів</a:t>
            </a:r>
            <a:r>
              <a:rPr lang="ru-RU" sz="2400" b="0" dirty="0" smtClean="0"/>
              <a:t>, води.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78" y="2276872"/>
            <a:ext cx="4428297" cy="331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9406" y="2132856"/>
            <a:ext cx="32820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Теплове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забруднення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поверхні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водойм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прибережних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морських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акваторій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виникає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результаті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скиду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нагрітих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стічних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вод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електростанціями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деякими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промисловими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виробництвами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24944"/>
            <a:ext cx="7560840" cy="4545217"/>
          </a:xfrm>
        </p:spPr>
        <p:txBody>
          <a:bodyPr/>
          <a:lstStyle/>
          <a:p>
            <a:pPr marL="0" indent="0">
              <a:buNone/>
            </a:pPr>
            <a:r>
              <a:rPr lang="ru-RU" sz="2200" b="0" dirty="0" smtClean="0"/>
              <a:t>Скиди </a:t>
            </a:r>
            <a:r>
              <a:rPr lang="ru-RU" sz="2200" b="0" dirty="0" err="1" smtClean="0"/>
              <a:t>нагрітих</a:t>
            </a:r>
            <a:r>
              <a:rPr lang="ru-RU" sz="2200" b="0" dirty="0" smtClean="0"/>
              <a:t> вод в </a:t>
            </a:r>
            <a:r>
              <a:rPr lang="ru-RU" sz="2200" b="0" dirty="0" err="1" smtClean="0"/>
              <a:t>багатьох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випадках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зумовлюють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підвищення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температури</a:t>
            </a:r>
            <a:r>
              <a:rPr lang="ru-RU" sz="2200" b="0" dirty="0" smtClean="0"/>
              <a:t> води у </a:t>
            </a:r>
            <a:r>
              <a:rPr lang="ru-RU" sz="2200" b="0" dirty="0" err="1" smtClean="0"/>
              <a:t>водоймах</a:t>
            </a:r>
            <a:r>
              <a:rPr lang="ru-RU" sz="2200" b="0" dirty="0" smtClean="0"/>
              <a:t> на 6-8 °С. </a:t>
            </a:r>
            <a:r>
              <a:rPr lang="ru-RU" sz="2200" b="0" dirty="0" err="1" smtClean="0"/>
              <a:t>Площа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плям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нагрітих</a:t>
            </a:r>
            <a:r>
              <a:rPr lang="ru-RU" sz="2200" b="0" dirty="0" smtClean="0"/>
              <a:t> вод в </a:t>
            </a:r>
            <a:r>
              <a:rPr lang="ru-RU" sz="2200" b="0" dirty="0" err="1" smtClean="0"/>
              <a:t>прибережних</a:t>
            </a:r>
            <a:r>
              <a:rPr lang="ru-RU" sz="2200" b="0" dirty="0" smtClean="0"/>
              <a:t> водах </a:t>
            </a:r>
            <a:r>
              <a:rPr lang="ru-RU" sz="2200" b="0" dirty="0" err="1" smtClean="0"/>
              <a:t>може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досягати</a:t>
            </a:r>
            <a:r>
              <a:rPr lang="ru-RU" sz="2200" b="0" dirty="0" smtClean="0"/>
              <a:t> 30 км2. </a:t>
            </a:r>
            <a:r>
              <a:rPr lang="ru-RU" sz="2200" b="0" dirty="0" err="1" smtClean="0"/>
              <a:t>Більш</a:t>
            </a:r>
            <a:r>
              <a:rPr lang="ru-RU" sz="2200" b="0" dirty="0" smtClean="0"/>
              <a:t> стала </a:t>
            </a:r>
            <a:r>
              <a:rPr lang="ru-RU" sz="2200" b="0" dirty="0" err="1" smtClean="0"/>
              <a:t>температурна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стратифікація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перешкоджає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водообміну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поміж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поверхневими</a:t>
            </a:r>
            <a:r>
              <a:rPr lang="ru-RU" sz="2200" b="0" dirty="0" smtClean="0"/>
              <a:t> та </a:t>
            </a:r>
            <a:r>
              <a:rPr lang="ru-RU" sz="2200" b="0" dirty="0" err="1" smtClean="0"/>
              <a:t>придонними</a:t>
            </a:r>
            <a:r>
              <a:rPr lang="ru-RU" sz="2200" b="0" dirty="0" smtClean="0"/>
              <a:t> шарами води. </a:t>
            </a:r>
            <a:r>
              <a:rPr lang="ru-RU" sz="2200" b="0" dirty="0" err="1" smtClean="0"/>
              <a:t>Розчинність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кисню</a:t>
            </a:r>
            <a:r>
              <a:rPr lang="ru-RU" sz="2200" b="0" dirty="0" smtClean="0"/>
              <a:t> у водах </a:t>
            </a:r>
            <a:r>
              <a:rPr lang="ru-RU" sz="2200" b="0" dirty="0" err="1" smtClean="0"/>
              <a:t>зменшується</a:t>
            </a:r>
            <a:r>
              <a:rPr lang="ru-RU" sz="2200" b="0" dirty="0" smtClean="0"/>
              <a:t>, а </a:t>
            </a:r>
            <a:r>
              <a:rPr lang="ru-RU" sz="2200" b="0" dirty="0" err="1" smtClean="0"/>
              <a:t>споживання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його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зростає</a:t>
            </a:r>
            <a:r>
              <a:rPr lang="ru-RU" sz="2200" b="0" dirty="0" smtClean="0"/>
              <a:t>, </a:t>
            </a:r>
            <a:r>
              <a:rPr lang="ru-RU" sz="2200" b="0" dirty="0" err="1" smtClean="0"/>
              <a:t>оскільки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із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збільшенням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температури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підсилюється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активність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аеробних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бактерій</a:t>
            </a:r>
            <a:r>
              <a:rPr lang="ru-RU" sz="2200" b="0" dirty="0" smtClean="0"/>
              <a:t>, </a:t>
            </a:r>
            <a:r>
              <a:rPr lang="ru-RU" sz="2200" b="0" dirty="0" err="1" smtClean="0"/>
              <a:t>які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розкладають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органічні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речовини</a:t>
            </a:r>
            <a:r>
              <a:rPr lang="ru-RU" sz="2200" b="0" dirty="0" smtClean="0"/>
              <a:t>, </a:t>
            </a:r>
            <a:r>
              <a:rPr lang="ru-RU" sz="2200" b="0" dirty="0" err="1" smtClean="0"/>
              <a:t>підсилюється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видове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різноманіття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фітопланктону</a:t>
            </a:r>
            <a:r>
              <a:rPr lang="ru-RU" sz="2200" b="0" dirty="0" smtClean="0"/>
              <a:t> і </a:t>
            </a:r>
            <a:r>
              <a:rPr lang="ru-RU" sz="2200" b="0" dirty="0" err="1" smtClean="0"/>
              <a:t>всієї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флори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водоростей</a:t>
            </a:r>
            <a:r>
              <a:rPr lang="ru-RU" sz="2200" b="0" dirty="0" smtClean="0"/>
              <a:t> в </a:t>
            </a:r>
            <a:r>
              <a:rPr lang="ru-RU" sz="2200" b="0" dirty="0" err="1" smtClean="0"/>
              <a:t>цілому</a:t>
            </a:r>
            <a:endParaRPr lang="ru-RU" sz="22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313" b="-2644"/>
          <a:stretch/>
        </p:blipFill>
        <p:spPr>
          <a:xfrm>
            <a:off x="1907704" y="116632"/>
            <a:ext cx="631789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8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768" y="-243408"/>
            <a:ext cx="7686675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Світлове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768" y="3717032"/>
            <a:ext cx="790110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Результатом </a:t>
            </a:r>
            <a:r>
              <a:rPr lang="ru-RU" sz="2400" b="0" dirty="0" err="1" smtClean="0"/>
              <a:t>світлового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є феномен „</a:t>
            </a:r>
            <a:r>
              <a:rPr lang="ru-RU" sz="2400" b="0" dirty="0" err="1" smtClean="0"/>
              <a:t>світіння</a:t>
            </a:r>
            <a:r>
              <a:rPr lang="ru-RU" sz="2400" b="0" dirty="0" smtClean="0"/>
              <a:t>“ неба: </a:t>
            </a:r>
            <a:r>
              <a:rPr lang="ru-RU" sz="2400" b="0" dirty="0" err="1" smtClean="0"/>
              <a:t>штучне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світло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спрямоване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нагору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розсіюється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часточками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атмосфери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виробляє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світіння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Світіння</a:t>
            </a:r>
            <a:r>
              <a:rPr lang="ru-RU" sz="2400" b="0" dirty="0" smtClean="0"/>
              <a:t> неба,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є </a:t>
            </a:r>
            <a:r>
              <a:rPr lang="ru-RU" sz="2400" b="0" dirty="0" err="1" smtClean="0"/>
              <a:t>присутнім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</a:t>
            </a:r>
            <a:r>
              <a:rPr lang="ru-RU" sz="2400" b="0" dirty="0" smtClean="0"/>
              <a:t> час </a:t>
            </a:r>
            <a:r>
              <a:rPr lang="ru-RU" sz="2400" b="0" dirty="0" err="1" smtClean="0"/>
              <a:t>спостережень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астрономічних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обсерваторій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відіграє</a:t>
            </a:r>
            <a:r>
              <a:rPr lang="ru-RU" sz="2400" b="0" dirty="0" smtClean="0"/>
              <a:t> роль </a:t>
            </a:r>
            <a:r>
              <a:rPr lang="ru-RU" sz="2400" b="0" dirty="0" err="1" smtClean="0"/>
              <a:t>світлової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вуалі</a:t>
            </a:r>
            <a:r>
              <a:rPr lang="ru-RU" sz="2400" b="0" dirty="0" smtClean="0"/>
              <a:t>, яка </a:t>
            </a:r>
            <a:r>
              <a:rPr lang="ru-RU" sz="2400" b="0" dirty="0" err="1" smtClean="0"/>
              <a:t>знижує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видимість</a:t>
            </a:r>
            <a:r>
              <a:rPr lang="ru-RU" sz="2400" b="0" dirty="0" smtClean="0"/>
              <a:t> неба і </a:t>
            </a:r>
            <a:r>
              <a:rPr lang="ru-RU" sz="2400" b="0" dirty="0" err="1" smtClean="0"/>
              <a:t>створює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труднощі</a:t>
            </a:r>
            <a:r>
              <a:rPr lang="ru-RU" sz="2400" b="0" dirty="0" smtClean="0"/>
              <a:t> при </a:t>
            </a:r>
            <a:r>
              <a:rPr lang="ru-RU" sz="2400" b="0" dirty="0" err="1" smtClean="0"/>
              <a:t>спостереженні</a:t>
            </a:r>
            <a:r>
              <a:rPr lang="ru-RU" sz="2400" b="0" dirty="0" smtClean="0"/>
              <a:t> за </a:t>
            </a:r>
            <a:r>
              <a:rPr lang="ru-RU" sz="2400" b="0" dirty="0" err="1" smtClean="0"/>
              <a:t>зірками</a:t>
            </a:r>
            <a:r>
              <a:rPr lang="ru-RU" sz="2400" b="0" dirty="0" smtClean="0"/>
              <a:t>. </a:t>
            </a:r>
            <a:endParaRPr lang="ru-RU" sz="24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4" y="1052736"/>
            <a:ext cx="3688698" cy="245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764704"/>
            <a:ext cx="5436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Світлове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забруднення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-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це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вид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фізичного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забруднення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пов’язаний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з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порушенням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природної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освітленості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результаті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дії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штучних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джерел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світла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(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яскравий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спалах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світла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включені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на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близькій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відстані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вогні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далекого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світла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у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зустрічного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автомобіля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16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243408"/>
            <a:ext cx="8036371" cy="11430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Електромагнітне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883" y="3284984"/>
            <a:ext cx="5792306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err="1" smtClean="0"/>
              <a:t>Головними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їхніми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джерелами</a:t>
            </a:r>
            <a:r>
              <a:rPr lang="ru-RU" sz="2400" b="0" dirty="0" smtClean="0"/>
              <a:t> є </a:t>
            </a:r>
            <a:r>
              <a:rPr lang="ru-RU" sz="2400" b="0" dirty="0" err="1" smtClean="0"/>
              <a:t>радіо</a:t>
            </a:r>
            <a:r>
              <a:rPr lang="ru-RU" sz="2400" b="0" dirty="0" smtClean="0"/>
              <a:t>-, </a:t>
            </a:r>
            <a:r>
              <a:rPr lang="ru-RU" sz="2400" b="0" dirty="0" err="1" smtClean="0"/>
              <a:t>телевізійні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радіолокаційні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станції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високовольтні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лінії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електропередач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електротранспорт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Поблизу</a:t>
            </a:r>
            <a:r>
              <a:rPr lang="ru-RU" sz="2400" b="0" dirty="0" smtClean="0"/>
              <a:t> кожного </a:t>
            </a:r>
            <a:r>
              <a:rPr lang="ru-RU" sz="2400" b="0" dirty="0" err="1" smtClean="0"/>
              <a:t>обласного</a:t>
            </a:r>
            <a:r>
              <a:rPr lang="ru-RU" sz="2400" b="0" dirty="0" smtClean="0"/>
              <a:t> центру, </a:t>
            </a:r>
            <a:r>
              <a:rPr lang="ru-RU" sz="2400" b="0" dirty="0" err="1" smtClean="0"/>
              <a:t>багатьох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районних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центрів</a:t>
            </a:r>
            <a:r>
              <a:rPr lang="ru-RU" sz="2400" b="0" dirty="0" smtClean="0"/>
              <a:t>, великих </a:t>
            </a:r>
            <a:r>
              <a:rPr lang="ru-RU" sz="2400" b="0" dirty="0" err="1" smtClean="0"/>
              <a:t>міст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розташовані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телевізійні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центри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ретранслятори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радіоцентри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засоби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радіозв'язку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різного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призначення</a:t>
            </a:r>
            <a:r>
              <a:rPr lang="ru-RU" sz="2400" b="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250" y="3966592"/>
            <a:ext cx="2539750" cy="289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592"/>
            <a:ext cx="3687042" cy="234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9912" y="938685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Електромагнітне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забруднення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-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зміна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електромагнітних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властивостей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середовища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викликана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забрудненням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природного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середовища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електромагнітними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546422"/>
                </a:solidFill>
                <a:latin typeface="Constantia" pitchFamily="18" charset="0"/>
              </a:rPr>
              <a:t>випромінюваннями</a:t>
            </a:r>
            <a:r>
              <a:rPr lang="ru-RU" sz="2400" dirty="0">
                <a:solidFill>
                  <a:srgbClr val="546422"/>
                </a:solidFill>
                <a:latin typeface="Constantia" pitchFamily="18" charset="0"/>
              </a:rPr>
              <a:t> (полями). </a:t>
            </a:r>
          </a:p>
        </p:txBody>
      </p:sp>
    </p:spTree>
    <p:extLst>
      <p:ext uri="{BB962C8B-B14F-4D97-AF65-F5344CB8AC3E}">
        <p14:creationId xmlns:p14="http://schemas.microsoft.com/office/powerpoint/2010/main" val="139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8667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Мірою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електромагнітними</a:t>
            </a:r>
            <a:r>
              <a:rPr lang="ru-RU" sz="2400" b="0" dirty="0" smtClean="0"/>
              <a:t> полями є </a:t>
            </a:r>
            <a:r>
              <a:rPr lang="ru-RU" sz="2400" b="0" dirty="0" err="1" smtClean="0"/>
              <a:t>напруженість</a:t>
            </a:r>
            <a:r>
              <a:rPr lang="ru-RU" sz="2400" b="0" dirty="0" smtClean="0"/>
              <a:t> поля. </a:t>
            </a:r>
            <a:r>
              <a:rPr lang="ru-RU" sz="2400" b="0" dirty="0" err="1" smtClean="0"/>
              <a:t>Ці</a:t>
            </a:r>
            <a:r>
              <a:rPr lang="ru-RU" sz="2400" b="0" dirty="0" smtClean="0"/>
              <a:t> поля </a:t>
            </a:r>
            <a:r>
              <a:rPr lang="ru-RU" sz="2400" b="0" dirty="0" err="1" smtClean="0"/>
              <a:t>завдають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шкоди</a:t>
            </a:r>
            <a:r>
              <a:rPr lang="ru-RU" sz="2400" b="0" dirty="0" smtClean="0"/>
              <a:t> перш за все </a:t>
            </a:r>
            <a:r>
              <a:rPr lang="ru-RU" sz="2400" b="0" dirty="0" err="1" smtClean="0"/>
              <a:t>нервовій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системі</a:t>
            </a:r>
            <a:r>
              <a:rPr lang="ru-RU" sz="2400" b="0" dirty="0" smtClean="0"/>
              <a:t>. Так, </a:t>
            </a:r>
            <a:r>
              <a:rPr lang="ru-RU" sz="2400" b="0" dirty="0" err="1" smtClean="0"/>
              <a:t>напруженість</a:t>
            </a:r>
            <a:r>
              <a:rPr lang="ru-RU" sz="2400" b="0" dirty="0" smtClean="0"/>
              <a:t> поля 1000 В/м </a:t>
            </a:r>
            <a:r>
              <a:rPr lang="ru-RU" sz="2400" b="0" dirty="0" err="1" smtClean="0"/>
              <a:t>спричинює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головний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біль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сильну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втому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більші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значення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зумовлюють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розвиток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неврозів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безсоння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важкі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захворювання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25" y="2749391"/>
            <a:ext cx="4637440" cy="41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2230" y="4869160"/>
            <a:ext cx="248471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243408"/>
            <a:ext cx="7686675" cy="121014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Радіоактивне забруднення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686675" cy="5414590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/>
              <a:t>Радіоактивне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- </a:t>
            </a:r>
            <a:r>
              <a:rPr lang="ru-RU" sz="2400" b="0" dirty="0" err="1" smtClean="0"/>
              <a:t>це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пов’язане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перевищенням</a:t>
            </a:r>
            <a:r>
              <a:rPr lang="ru-RU" sz="2400" b="0" dirty="0" smtClean="0"/>
              <a:t> природного </a:t>
            </a:r>
            <a:r>
              <a:rPr lang="ru-RU" sz="2400" b="0" dirty="0" err="1" smtClean="0"/>
              <a:t>рівня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радіації</a:t>
            </a:r>
            <a:r>
              <a:rPr lang="ru-RU" sz="2400" b="0" dirty="0" smtClean="0"/>
              <a:t> над </a:t>
            </a:r>
            <a:r>
              <a:rPr lang="ru-RU" sz="2400" b="0" dirty="0" err="1" smtClean="0"/>
              <a:t>природним</a:t>
            </a:r>
            <a:r>
              <a:rPr lang="ru-RU" sz="2400" b="0" dirty="0" smtClean="0"/>
              <a:t> фоном. </a:t>
            </a:r>
          </a:p>
          <a:p>
            <a:pPr marL="0" indent="0">
              <a:buNone/>
            </a:pPr>
            <a:r>
              <a:rPr lang="ru-RU" sz="2400" b="0" dirty="0" smtClean="0"/>
              <a:t>Джерелами </a:t>
            </a:r>
            <a:r>
              <a:rPr lang="ru-RU" sz="2400" b="0" dirty="0" err="1" smtClean="0"/>
              <a:t>радіоактивного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забруднення</a:t>
            </a:r>
            <a:r>
              <a:rPr lang="ru-RU" sz="2400" b="0" dirty="0" smtClean="0"/>
              <a:t> є як </a:t>
            </a:r>
            <a:r>
              <a:rPr lang="ru-RU" sz="2400" b="0" dirty="0" err="1" smtClean="0"/>
              <a:t>природні</a:t>
            </a:r>
            <a:r>
              <a:rPr lang="ru-RU" sz="2400" b="0" dirty="0" smtClean="0"/>
              <a:t>, так і штучно </a:t>
            </a:r>
            <a:r>
              <a:rPr lang="ru-RU" sz="2400" b="0" dirty="0" err="1" smtClean="0"/>
              <a:t>створенні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об'єкти</a:t>
            </a:r>
            <a:r>
              <a:rPr lang="ru-RU" sz="2400" b="0" dirty="0" smtClean="0"/>
              <a:t>. До </a:t>
            </a:r>
            <a:r>
              <a:rPr lang="ru-RU" sz="2400" b="0" dirty="0" err="1" smtClean="0"/>
              <a:t>основних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джерел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потенційної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ядерної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радіаційної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небезпеки</a:t>
            </a:r>
            <a:r>
              <a:rPr lang="ru-RU" sz="2400" b="0" dirty="0" smtClean="0"/>
              <a:t> належать </a:t>
            </a:r>
            <a:r>
              <a:rPr lang="ru-RU" sz="2400" b="0" dirty="0" err="1" smtClean="0"/>
              <a:t>атомні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електростанції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дослідницькі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реактори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підприємства</a:t>
            </a:r>
            <a:r>
              <a:rPr lang="ru-RU" sz="2400" b="0" dirty="0" smtClean="0"/>
              <a:t> по </a:t>
            </a:r>
            <a:r>
              <a:rPr lang="ru-RU" sz="2400" b="0" dirty="0" err="1" smtClean="0"/>
              <a:t>вибудовуванню</a:t>
            </a:r>
            <a:r>
              <a:rPr lang="ru-RU" sz="2400" b="0" dirty="0" smtClean="0"/>
              <a:t> по </a:t>
            </a:r>
            <a:r>
              <a:rPr lang="ru-RU" sz="2400" b="0" dirty="0" err="1" smtClean="0"/>
              <a:t>переробці</a:t>
            </a:r>
            <a:r>
              <a:rPr lang="ru-RU" sz="2400" b="0" dirty="0" smtClean="0"/>
              <a:t> урану, </a:t>
            </a:r>
            <a:r>
              <a:rPr lang="ru-RU" sz="2400" b="0" dirty="0" err="1" smtClean="0"/>
              <a:t>підприємства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які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використовують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радіаційно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небезпечні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технології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8536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salatnai</Template>
  <TotalTime>213</TotalTime>
  <Words>668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Constantia</vt:lpstr>
      <vt:lpstr>Тема Office</vt:lpstr>
      <vt:lpstr>Фізичне забруднення навколишнього середовища</vt:lpstr>
      <vt:lpstr>Забруднення</vt:lpstr>
      <vt:lpstr>Фізичне забруднення</vt:lpstr>
      <vt:lpstr>Теплове забруднення</vt:lpstr>
      <vt:lpstr>Презентация PowerPoint</vt:lpstr>
      <vt:lpstr>Світлове забруднення</vt:lpstr>
      <vt:lpstr>Електромагнітне забруднення</vt:lpstr>
      <vt:lpstr>Презентация PowerPoint</vt:lpstr>
      <vt:lpstr>Радіоактивне забруднення</vt:lpstr>
      <vt:lpstr>Шумове забруднення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Фізичне забруднення навколишнього середовища</dc:title>
  <dc:creator>ПК</dc:creator>
  <cp:lastModifiedBy>ПК</cp:lastModifiedBy>
  <cp:revision>21</cp:revision>
  <dcterms:created xsi:type="dcterms:W3CDTF">2015-02-02T18:28:21Z</dcterms:created>
  <dcterms:modified xsi:type="dcterms:W3CDTF">2015-02-02T22:02:01Z</dcterms:modified>
</cp:coreProperties>
</file>