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0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3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3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1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0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0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2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8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8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70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E645E86-0959-4325-B7C5-748125A6CBC7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6609C2B-22A2-42EC-8E41-D35751773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16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school.xvatit.com/index.php?title=%D0%91%D1%96%D0%BB%D0%BE%D1%80%D1%83%D1%81%D1%8C._%D0%A5%D0%B0%D1%80%D0%B0%D0%BA%D1%82%D0%B5%D1%80%D0%B8%D1%81%D1%82%D0%B8%D0%BA%D0%B0_%D0%BF%D0%BE%D0%BB%D0%BE%D0%B6%D0%B5%D0%BD%D0%BD%D1%8F_%D1%82%D0%B0_%D0%B3%D0%BE%D1%81%D0%BF%D0%BE%D0%B4%D0%B0%D1%80%D1%81%D1%82%D0%B2%D0%B0_%D0%BA%D1%80%D0%B0%D1%97%D0%BD%D0%B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znaimo.com.ua/%D0%A4%D1%80%D0%B0%D0%BD%D1%86%D1%96%D1%8F" TargetMode="External"/><Relationship Id="rId13" Type="http://schemas.openxmlformats.org/officeDocument/2006/relationships/hyperlink" Target="http://znaimo.com.ua/1830-%D1%96_%D1%80%D0%BE%D0%BA%D0%B8" TargetMode="External"/><Relationship Id="rId3" Type="http://schemas.openxmlformats.org/officeDocument/2006/relationships/hyperlink" Target="http://znaimo.com.ua/1964" TargetMode="External"/><Relationship Id="rId7" Type="http://schemas.openxmlformats.org/officeDocument/2006/relationships/hyperlink" Target="http://znaimo.com.ua/%D0%91%D1%80%D0%B8%D1%82%D0%B0%D0%BD%D1%96%D1%8F" TargetMode="External"/><Relationship Id="rId12" Type="http://schemas.openxmlformats.org/officeDocument/2006/relationships/hyperlink" Target="http://znaimo.com.ua/%D0%9F%D1%80%D0%B8%D0%BD%D1%86_%D0%A3%D0%B5%D0%BB%D1%8C%D1%81%D1%8C%D0%BA%D0%B8%D0%B9" TargetMode="External"/><Relationship Id="rId2" Type="http://schemas.openxmlformats.org/officeDocument/2006/relationships/hyperlink" Target="http://znaimo.com.ua/15_%D0%B3%D1%80%D1%83%D0%B4%D0%BD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naimo.com.ua/%D0%93%D0%B5%D0%BE%D1%80%D0%B3%D1%96%D0%B9_%D0%9F%D0%BE%D0%B1%D1%96%D0%B4%D0%BE%D0%BD%D0%BE%D1%81%D0%B5%D1%86%D1%8C" TargetMode="External"/><Relationship Id="rId11" Type="http://schemas.openxmlformats.org/officeDocument/2006/relationships/hyperlink" Target="http://znaimo.com.ua/1860" TargetMode="External"/><Relationship Id="rId5" Type="http://schemas.openxmlformats.org/officeDocument/2006/relationships/hyperlink" Target="http://znaimo.com.ua/%D0%90%D1%82%D0%BB%D0%B0%D0%BD%D1%82%D0%B8%D1%87%D0%BD%D0%B8%D0%B9_%D0%BE%D0%BA%D0%B5%D0%B0%D0%BD" TargetMode="External"/><Relationship Id="rId15" Type="http://schemas.openxmlformats.org/officeDocument/2006/relationships/hyperlink" Target="http://znaimo.com.ua/%D0%9A%D0%B2%D0%B5%D0%B1%D0%B5%D0%BA" TargetMode="External"/><Relationship Id="rId10" Type="http://schemas.openxmlformats.org/officeDocument/2006/relationships/hyperlink" Target="http://znaimo.com.ua/%D0%9A%D0%BB%D0%B5%D0%BD%D0%BE%D0%B2%D0%B8%D0%B9_%D1%81%D0%B8%D1%80%D0%BE%D0%BF" TargetMode="External"/><Relationship Id="rId4" Type="http://schemas.openxmlformats.org/officeDocument/2006/relationships/hyperlink" Target="http://znaimo.com.ua/%D0%A2%D0%B8%D1%85%D0%B8%D0%B9_%D0%BE%D0%BA%D0%B5%D0%B0%D0%BD" TargetMode="External"/><Relationship Id="rId9" Type="http://schemas.openxmlformats.org/officeDocument/2006/relationships/hyperlink" Target="http://znaimo.com.ua/%D0%A6%D1%83%D0%BA%D1%80%D0%BE%D0%B2%D0%B8%D0%B9_%D0%BA%D0%BB%D0%B5%D0%BD" TargetMode="External"/><Relationship Id="rId14" Type="http://schemas.openxmlformats.org/officeDocument/2006/relationships/hyperlink" Target="http://znaimo.com.ua/%D0%A1%D0%B2%D1%8F%D1%82%D0%B8%D0%B9_%D0%86%D0%BE%D0%B0%D0%BD%D0%B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6421" y="2253916"/>
            <a:ext cx="6489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КАНАДА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055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8927" y="148208"/>
            <a:ext cx="6425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Bookman Old Style" panose="02050604050505020204" pitchFamily="18" charset="0"/>
              </a:rPr>
              <a:t>Природні умови та ресурси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5" descr="D:\mygeography\Презентации\Канада\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держимое 7" descr="-Niagra_Falls_at_nigh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549" y="3789363"/>
            <a:ext cx="386412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5" descr="HorseshoefromSkyl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3848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9" descr="800px-Maid_of_the_mist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573" y="765174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77427" y="3483385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/>
            <a:r>
              <a:rPr lang="uk-UA" sz="2000" b="1" i="1" dirty="0">
                <a:latin typeface="Bookman Old Style" panose="02050604050505020204" pitchFamily="18" charset="0"/>
              </a:rPr>
              <a:t>Ніагарський водоспад</a:t>
            </a:r>
            <a:endParaRPr lang="uk-UA" sz="20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8001" y="148208"/>
            <a:ext cx="6425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Bookman Old Style" panose="02050604050505020204" pitchFamily="18" charset="0"/>
              </a:rPr>
              <a:t>Природні умови та ресурси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6" descr="http://geo.historic.ru/geographic-atlas/pic/map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058" r="8176" b="40800"/>
          <a:stretch>
            <a:fillRect/>
          </a:stretch>
        </p:blipFill>
        <p:spPr bwMode="auto">
          <a:xfrm>
            <a:off x="6250579" y="855830"/>
            <a:ext cx="5461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4694" y="1882882"/>
            <a:ext cx="6096000" cy="32624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Bookman Old Style" pitchFamily="18" charset="0"/>
              </a:rPr>
              <a:t>Корисні копалини: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>
                <a:latin typeface="Bookman Old Style" pitchFamily="18" charset="0"/>
              </a:rPr>
              <a:t>Паливні: </a:t>
            </a:r>
            <a:r>
              <a:rPr lang="uk-UA" dirty="0">
                <a:latin typeface="Bookman Old Style" pitchFamily="18" charset="0"/>
              </a:rPr>
              <a:t>нафта, газ – </a:t>
            </a:r>
            <a:r>
              <a:rPr lang="uk-UA" dirty="0" err="1">
                <a:latin typeface="Bookman Old Style" pitchFamily="18" charset="0"/>
              </a:rPr>
              <a:t>Зх</a:t>
            </a:r>
            <a:r>
              <a:rPr lang="uk-UA" dirty="0">
                <a:latin typeface="Bookman Old Style" pitchFamily="18" charset="0"/>
              </a:rPr>
              <a:t>.-Канадський басейн; кам'яне вугілля (90% - </a:t>
            </a:r>
            <a:r>
              <a:rPr lang="uk-UA" dirty="0" err="1">
                <a:latin typeface="Bookman Old Style" pitchFamily="18" charset="0"/>
              </a:rPr>
              <a:t>зх</a:t>
            </a:r>
            <a:r>
              <a:rPr lang="uk-UA" dirty="0">
                <a:latin typeface="Bookman Old Style" pitchFamily="18" charset="0"/>
              </a:rPr>
              <a:t>, 10% - </a:t>
            </a:r>
            <a:r>
              <a:rPr lang="uk-UA" dirty="0" err="1">
                <a:latin typeface="Bookman Old Style" pitchFamily="18" charset="0"/>
              </a:rPr>
              <a:t>сх</a:t>
            </a:r>
            <a:r>
              <a:rPr lang="uk-UA" dirty="0">
                <a:latin typeface="Bookman Old Style" pitchFamily="18" charset="0"/>
              </a:rPr>
              <a:t>.).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dirty="0"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>
                <a:latin typeface="Bookman Old Style" pitchFamily="18" charset="0"/>
              </a:rPr>
              <a:t>Рудні</a:t>
            </a:r>
            <a:r>
              <a:rPr lang="uk-UA" dirty="0">
                <a:latin typeface="Bookman Old Style" pitchFamily="18" charset="0"/>
              </a:rPr>
              <a:t>:  залізна руда – Лабрадор; поліметалеві руди – Центральні провінції, Британська Колумбія; нікелеві руди – </a:t>
            </a:r>
            <a:r>
              <a:rPr lang="uk-UA" dirty="0" err="1">
                <a:latin typeface="Bookman Old Style" pitchFamily="18" charset="0"/>
              </a:rPr>
              <a:t>Садбері</a:t>
            </a:r>
            <a:r>
              <a:rPr lang="uk-UA" dirty="0">
                <a:latin typeface="Bookman Old Style" pitchFamily="18" charset="0"/>
              </a:rPr>
              <a:t>, </a:t>
            </a:r>
            <a:r>
              <a:rPr lang="uk-UA" dirty="0" err="1">
                <a:latin typeface="Bookman Old Style" pitchFamily="18" charset="0"/>
              </a:rPr>
              <a:t>Томпсон</a:t>
            </a:r>
            <a:r>
              <a:rPr lang="uk-UA" dirty="0">
                <a:latin typeface="Bookman Old Style" pitchFamily="18" charset="0"/>
              </a:rPr>
              <a:t>; золото та алюмінієві руди – </a:t>
            </a:r>
            <a:r>
              <a:rPr lang="uk-UA" dirty="0" err="1">
                <a:latin typeface="Bookman Old Style" pitchFamily="18" charset="0"/>
              </a:rPr>
              <a:t>Приозер</a:t>
            </a:r>
            <a:r>
              <a:rPr lang="en-US" dirty="0">
                <a:latin typeface="Bookman Old Style" pitchFamily="18" charset="0"/>
              </a:rPr>
              <a:t>’</a:t>
            </a:r>
            <a:r>
              <a:rPr lang="uk-UA" dirty="0">
                <a:latin typeface="Bookman Old Style" pitchFamily="18" charset="0"/>
              </a:rPr>
              <a:t>я; срібні руди – Юкон.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dirty="0"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>
                <a:latin typeface="Bookman Old Style" pitchFamily="18" charset="0"/>
              </a:rPr>
              <a:t>Нерудні</a:t>
            </a:r>
            <a:r>
              <a:rPr lang="uk-UA" dirty="0">
                <a:latin typeface="Bookman Old Style" pitchFamily="18" charset="0"/>
              </a:rPr>
              <a:t>: калійні солі – Саскачеван, </a:t>
            </a:r>
            <a:r>
              <a:rPr lang="uk-UA" dirty="0" err="1">
                <a:latin typeface="Bookman Old Style" pitchFamily="18" charset="0"/>
              </a:rPr>
              <a:t>Квебек</a:t>
            </a:r>
            <a:r>
              <a:rPr lang="uk-UA" dirty="0"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34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6861" y="172271"/>
            <a:ext cx="2550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uk-UA" sz="3200" b="1" dirty="0">
                <a:latin typeface="Bookman Old Style" panose="02050604050505020204" pitchFamily="18" charset="0"/>
              </a:rPr>
              <a:t>Населення</a:t>
            </a:r>
            <a:endParaRPr lang="uk-UA" sz="3200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1559" y="973502"/>
            <a:ext cx="6096000" cy="54168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І тип відтворення;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Додатне </a:t>
            </a: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сальдо міграції: з Європи – 40%; з Азії – 30%; з Латинською Америки – 10%;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 err="1">
                <a:latin typeface="Bookman Old Style" panose="02050604050505020204" pitchFamily="18" charset="0"/>
                <a:cs typeface="Arial" panose="020B0604020202020204" pitchFamily="34" charset="0"/>
              </a:rPr>
              <a:t>Двонаціональна</a:t>
            </a: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 країна: англоканадці – 45%; </a:t>
            </a:r>
            <a:r>
              <a:rPr lang="uk-UA" dirty="0" err="1">
                <a:latin typeface="Bookman Old Style" panose="02050604050505020204" pitchFamily="18" charset="0"/>
                <a:cs typeface="Arial" panose="020B0604020202020204" pitchFamily="34" charset="0"/>
              </a:rPr>
              <a:t>франкоканадці</a:t>
            </a: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 – 30%.;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Релігія – християнство (католики – 47%; протестанти – 41%);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Середня густота населення – 3,1 </a:t>
            </a:r>
            <a:r>
              <a:rPr lang="uk-UA" dirty="0" err="1">
                <a:latin typeface="Bookman Old Style" panose="02050604050505020204" pitchFamily="18" charset="0"/>
                <a:cs typeface="Arial" panose="020B0604020202020204" pitchFamily="34" charset="0"/>
              </a:rPr>
              <a:t>чол</a:t>
            </a: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. на км., 90% вздовж межі з США;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Рівень урбанізації – 77%;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Міста-мільйонери – Торонто, Монреаль, Ванкувер; найбільші міста – Оттава, </a:t>
            </a:r>
            <a:r>
              <a:rPr lang="uk-UA" dirty="0" err="1">
                <a:latin typeface="Bookman Old Style" panose="02050604050505020204" pitchFamily="18" charset="0"/>
                <a:cs typeface="Arial" panose="020B0604020202020204" pitchFamily="34" charset="0"/>
              </a:rPr>
              <a:t>Квебек</a:t>
            </a: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, Вінніпег, Едмонтон, Калгарі, Гамільтон.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dirty="0">
                <a:latin typeface="Bookman Old Style" panose="02050604050505020204" pitchFamily="18" charset="0"/>
                <a:cs typeface="Arial" panose="020B0604020202020204" pitchFamily="34" charset="0"/>
              </a:rPr>
              <a:t>Офіційні мови – англійська та </a:t>
            </a:r>
            <a:r>
              <a:rPr lang="uk-UA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французька;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— </a:t>
            </a:r>
            <a:r>
              <a:rPr lang="ru-RU" dirty="0" err="1"/>
              <a:t>понад</a:t>
            </a:r>
            <a:r>
              <a:rPr lang="ru-RU" dirty="0"/>
              <a:t> 77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Понад</a:t>
            </a:r>
            <a:r>
              <a:rPr lang="ru-RU" dirty="0"/>
              <a:t> 10% </a:t>
            </a:r>
            <a:r>
              <a:rPr lang="ru-RU" dirty="0" err="1"/>
              <a:t>населення</a:t>
            </a:r>
            <a:r>
              <a:rPr lang="ru-RU" dirty="0"/>
              <a:t> старше 65 </a:t>
            </a:r>
            <a:r>
              <a:rPr lang="ru-RU" dirty="0" err="1"/>
              <a:t>років</a:t>
            </a:r>
            <a:r>
              <a:rPr lang="ru-RU" dirty="0"/>
              <a:t>, і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питома</a:t>
            </a:r>
            <a:r>
              <a:rPr lang="ru-RU" dirty="0"/>
              <a:t> вага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зростати</a:t>
            </a:r>
            <a:r>
              <a:rPr lang="ru-RU" dirty="0"/>
              <a:t>.</a:t>
            </a:r>
            <a:endParaRPr lang="uk-UA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23" y="368970"/>
            <a:ext cx="4540817" cy="3015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0" y="3384886"/>
            <a:ext cx="237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Монреаль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23" y="3695551"/>
            <a:ext cx="4540817" cy="27774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96400" y="6488668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Оттава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0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51555" y="180292"/>
            <a:ext cx="2550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uk-UA" sz="3200" b="1" dirty="0">
                <a:latin typeface="Bookman Old Style" panose="02050604050505020204" pitchFamily="18" charset="0"/>
              </a:rPr>
              <a:t>Населення</a:t>
            </a:r>
            <a:endParaRPr lang="uk-UA" sz="32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043329"/>
              </p:ext>
            </p:extLst>
          </p:nvPr>
        </p:nvGraphicFramePr>
        <p:xfrm>
          <a:off x="1527160" y="1322136"/>
          <a:ext cx="8599487" cy="537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8596105" imgH="5371041" progId="Excel.Chart.8">
                  <p:embed/>
                </p:oleObj>
              </mc:Choice>
              <mc:Fallback>
                <p:oleObj r:id="rId3" imgW="8596105" imgH="53710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60" y="1322136"/>
                        <a:ext cx="8599487" cy="537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39341" y="765067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eaLnBrk="0" hangingPunct="0">
              <a:buFont typeface="Wingdings" panose="05000000000000000000" pitchFamily="2" charset="2"/>
              <a:buChar char="Ø"/>
            </a:pPr>
            <a:r>
              <a:rPr lang="uk-UA" sz="2400" b="1" dirty="0">
                <a:latin typeface="Bookman Old Style" panose="02050604050505020204" pitchFamily="18" charset="0"/>
              </a:rPr>
              <a:t>Трудові ресурси.</a:t>
            </a:r>
            <a:endParaRPr lang="uk-UA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OleChart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4390" y="236439"/>
            <a:ext cx="3300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Bookman Old Style" panose="02050604050505020204" pitchFamily="18" charset="0"/>
              </a:rPr>
              <a:t>Господарство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6010" y="998148"/>
            <a:ext cx="97776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Bookman Old Style" pitchFamily="18" charset="0"/>
              </a:rPr>
              <a:t>Індустріально-аграрна країна;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Bookman Old Style" pitchFamily="18" charset="0"/>
              </a:rPr>
              <a:t>Подвійний характер економіки:</a:t>
            </a: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400" dirty="0">
                <a:latin typeface="Bookman Old Style" pitchFamily="18" charset="0"/>
              </a:rPr>
              <a:t>Високі прибутки;</a:t>
            </a: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400" dirty="0">
                <a:latin typeface="Bookman Old Style" pitchFamily="18" charset="0"/>
              </a:rPr>
              <a:t>Сировинна спеціалізація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Bookman Old Style" pitchFamily="18" charset="0"/>
              </a:rPr>
              <a:t>3. Швидкий економічний злет у ХХ ст..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Bookman Old Style" pitchFamily="18" charset="0"/>
              </a:rPr>
              <a:t>4. Економічно високорозвинена держава, країна «Великої вісімки».</a:t>
            </a:r>
            <a:endParaRPr lang="uk-UA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55269" y="188313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uk-UA" sz="3200" b="1" dirty="0">
                <a:latin typeface="Bookman Old Style" panose="02050604050505020204" pitchFamily="18" charset="0"/>
              </a:rPr>
              <a:t>Промисловість</a:t>
            </a:r>
            <a:endParaRPr lang="uk-UA" sz="3200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221" y="969003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</a:rPr>
              <a:t>Паливно-енергетичний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 комплекс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базується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власних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ресурсах </a:t>
            </a:r>
            <a:r>
              <a:rPr lang="ru-RU" dirty="0" err="1" smtClean="0">
                <a:latin typeface="Arial" panose="020B0604020202020204" pitchFamily="34" charset="0"/>
              </a:rPr>
              <a:t>нафти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газу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кам'яного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вугілля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За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виробництвом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електроенергії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на душу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населення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країна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посідає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2-ге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місце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світі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ГЕС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виробляють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65 %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електроенергії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вони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розташовані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в основному каскадами на великих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річках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за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енергопотенціалом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яких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Канада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посідає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1-ше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місце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світі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ТЕС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побудовано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біля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великих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міст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вони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виробляють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близько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20 %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електроенергії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Частка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АЕС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виробленні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електроенергії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останнім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часом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збільшилася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і становить 15 %.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5221" y="430423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</a:rPr>
              <a:t>Чорна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</a:rPr>
              <a:t>металургія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представлена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підприємствами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повного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циклу,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працюють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власній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сировині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Продукція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цієї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галузі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повністю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забезпечує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власні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потреби </a:t>
            </a:r>
            <a:r>
              <a:rPr lang="ru-RU" dirty="0" err="1">
                <a:solidFill>
                  <a:srgbClr val="5A3696"/>
                </a:solidFill>
                <a:latin typeface="Arial" panose="020B0604020202020204" pitchFamily="34" charset="0"/>
                <a:hlinkClick r:id="rId2" tooltip="Білорусь. Характеристика положення та господарства країни"/>
              </a:rPr>
              <a:t>господарства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Основними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її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центрами є </a:t>
            </a: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Гамільтон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, Су-</a:t>
            </a: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Сент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Марі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Сідні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37" y="3698181"/>
            <a:ext cx="4019550" cy="26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841" y="224691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галузей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кольорової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металургії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переважно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сировину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дешеву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енергію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розвинуто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виробництво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міді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свинцю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нікелю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титану, кобальту,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платини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золота,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срібла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Садбері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Трейл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Томпсон, Монреаль,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Норанда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Підприємства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виробництва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алюмінію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працюють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довізних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бокситах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виплавкою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апюмінію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країна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займає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2-ге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світі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8911" y="188313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uk-UA" sz="3200" b="1" dirty="0">
                <a:latin typeface="Bookman Old Style" panose="02050604050505020204" pitchFamily="18" charset="0"/>
              </a:rPr>
              <a:t>Промисловість</a:t>
            </a:r>
            <a:endParaRPr lang="uk-UA" sz="3200" b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11" y="1948117"/>
            <a:ext cx="4550597" cy="318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4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9017" y="180292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uk-UA" sz="3200" b="1" dirty="0">
                <a:latin typeface="Bookman Old Style" panose="02050604050505020204" pitchFamily="18" charset="0"/>
              </a:rPr>
              <a:t>Промисловість</a:t>
            </a:r>
            <a:endParaRPr lang="uk-UA" sz="32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285" y="765067"/>
            <a:ext cx="1145406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Машинобудування</a:t>
            </a:r>
            <a:r>
              <a:rPr lang="ru-RU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Авіабудування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Суднобудування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Залізничне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Точне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Важке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Автомобілебудування</a:t>
            </a:r>
          </a:p>
          <a:p>
            <a:r>
              <a:rPr lang="ru-RU" sz="2000" dirty="0" err="1" smtClean="0"/>
              <a:t>Найбільші</a:t>
            </a:r>
            <a:r>
              <a:rPr lang="ru-RU" sz="2000" dirty="0" smtClean="0"/>
              <a:t> </a:t>
            </a:r>
            <a:r>
              <a:rPr lang="ru-RU" sz="2000" dirty="0" err="1"/>
              <a:t>центри</a:t>
            </a:r>
            <a:r>
              <a:rPr lang="ru-RU" sz="2000" dirty="0"/>
              <a:t> </a:t>
            </a:r>
            <a:r>
              <a:rPr lang="ru-RU" sz="2000" dirty="0" err="1"/>
              <a:t>машинобудування</a:t>
            </a:r>
            <a:r>
              <a:rPr lang="ru-RU" sz="2000" dirty="0"/>
              <a:t> — Монреаль, Торонто, </a:t>
            </a:r>
            <a:r>
              <a:rPr lang="ru-RU" sz="2000" dirty="0" err="1"/>
              <a:t>Гамільтон</a:t>
            </a:r>
            <a:r>
              <a:rPr lang="ru-RU" sz="2000" dirty="0"/>
              <a:t>, </a:t>
            </a:r>
            <a:r>
              <a:rPr lang="ru-RU" sz="2000" dirty="0" err="1"/>
              <a:t>Вінніпег</a:t>
            </a:r>
            <a:r>
              <a:rPr lang="ru-RU" sz="2000" dirty="0"/>
              <a:t>, Ванкувер.</a:t>
            </a:r>
          </a:p>
          <a:p>
            <a:r>
              <a:rPr lang="ru-RU" sz="2000" b="1" dirty="0" err="1" smtClean="0"/>
              <a:t>Хімічна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Канада </a:t>
            </a:r>
            <a:r>
              <a:rPr lang="ru-RU" sz="2000" dirty="0"/>
              <a:t>є великим </a:t>
            </a:r>
            <a:r>
              <a:rPr lang="ru-RU" sz="2000" dirty="0" err="1"/>
              <a:t>виробником</a:t>
            </a:r>
            <a:r>
              <a:rPr lang="ru-RU" sz="2000" dirty="0"/>
              <a:t> </a:t>
            </a:r>
            <a:r>
              <a:rPr lang="ru-RU" sz="2000" dirty="0" err="1"/>
              <a:t>калійних</a:t>
            </a:r>
            <a:r>
              <a:rPr lang="ru-RU" sz="2000" dirty="0"/>
              <a:t> добрив (2-ге </a:t>
            </a:r>
            <a:r>
              <a:rPr lang="ru-RU" sz="2000" dirty="0" err="1"/>
              <a:t>місце</a:t>
            </a:r>
            <a:r>
              <a:rPr lang="ru-RU" sz="2000" dirty="0"/>
              <a:t> у </a:t>
            </a:r>
            <a:r>
              <a:rPr lang="ru-RU" sz="2000" dirty="0" err="1"/>
              <a:t>світі</a:t>
            </a:r>
            <a:r>
              <a:rPr lang="ru-RU" sz="2000" dirty="0"/>
              <a:t>), </a:t>
            </a:r>
            <a:r>
              <a:rPr lang="ru-RU" sz="2000" dirty="0" err="1"/>
              <a:t>електромістких</a:t>
            </a:r>
            <a:r>
              <a:rPr lang="ru-RU" sz="2000" dirty="0"/>
              <a:t> </a:t>
            </a:r>
            <a:r>
              <a:rPr lang="ru-RU" sz="2000" dirty="0" err="1"/>
              <a:t>хімічних</a:t>
            </a:r>
            <a:r>
              <a:rPr lang="ru-RU" sz="2000" dirty="0"/>
              <a:t>, </a:t>
            </a:r>
            <a:r>
              <a:rPr lang="ru-RU" sz="2000" dirty="0" err="1"/>
              <a:t>продуктів</a:t>
            </a:r>
            <a:r>
              <a:rPr lang="ru-RU" sz="2000" dirty="0"/>
              <a:t>, </a:t>
            </a:r>
            <a:r>
              <a:rPr lang="ru-RU" sz="2000" dirty="0" err="1"/>
              <a:t>вибухових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, </a:t>
            </a:r>
            <a:r>
              <a:rPr lang="ru-RU" sz="2000" dirty="0" err="1"/>
              <a:t>фармацевтичних</a:t>
            </a:r>
            <a:r>
              <a:rPr lang="ru-RU" sz="2000" dirty="0"/>
              <a:t> </a:t>
            </a:r>
            <a:r>
              <a:rPr lang="ru-RU" sz="2000" dirty="0" err="1"/>
              <a:t>препаратів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синтетичних</a:t>
            </a:r>
            <a:r>
              <a:rPr lang="ru-RU" sz="2000" dirty="0"/>
              <a:t> і </a:t>
            </a:r>
            <a:r>
              <a:rPr lang="ru-RU" sz="2000" dirty="0" err="1"/>
              <a:t>полімерних</a:t>
            </a:r>
            <a:r>
              <a:rPr lang="ru-RU" sz="2000" dirty="0"/>
              <a:t> </a:t>
            </a:r>
            <a:r>
              <a:rPr lang="ru-RU" sz="2000" dirty="0" err="1"/>
              <a:t>матеріалів</a:t>
            </a:r>
            <a:r>
              <a:rPr lang="ru-RU" sz="2000" dirty="0"/>
              <a:t>, </a:t>
            </a:r>
            <a:r>
              <a:rPr lang="ru-RU" sz="2000" dirty="0" err="1"/>
              <a:t>органічних</a:t>
            </a:r>
            <a:r>
              <a:rPr lang="ru-RU" sz="2000" dirty="0"/>
              <a:t> </a:t>
            </a:r>
            <a:r>
              <a:rPr lang="ru-RU" sz="2000" dirty="0" err="1"/>
              <a:t>хімікатів</a:t>
            </a:r>
            <a:r>
              <a:rPr lang="ru-RU" sz="2000" dirty="0"/>
              <a:t> на </a:t>
            </a:r>
            <a:r>
              <a:rPr lang="ru-RU" sz="2000" dirty="0" err="1"/>
              <a:t>нафтохімічній</a:t>
            </a:r>
            <a:r>
              <a:rPr lang="ru-RU" sz="2000" dirty="0"/>
              <a:t> </a:t>
            </a:r>
            <a:r>
              <a:rPr lang="ru-RU" sz="2000" dirty="0" err="1"/>
              <a:t>основі</a:t>
            </a:r>
            <a:r>
              <a:rPr lang="ru-RU" sz="2000" dirty="0"/>
              <a:t>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 smtClean="0"/>
              <a:t>Майже</a:t>
            </a:r>
            <a:r>
              <a:rPr lang="ru-RU" sz="2000" dirty="0" smtClean="0"/>
              <a:t> </a:t>
            </a:r>
            <a:r>
              <a:rPr lang="ru-RU" sz="2000" dirty="0"/>
              <a:t>93 % </a:t>
            </a:r>
            <a:r>
              <a:rPr lang="ru-RU" sz="2000" dirty="0" err="1"/>
              <a:t>хімічних</a:t>
            </a:r>
            <a:r>
              <a:rPr lang="ru-RU" sz="2000" dirty="0"/>
              <a:t> </a:t>
            </a:r>
            <a:r>
              <a:rPr lang="ru-RU" sz="2000" dirty="0" err="1"/>
              <a:t>підприємств</a:t>
            </a:r>
            <a:r>
              <a:rPr lang="ru-RU" sz="2000" dirty="0"/>
              <a:t> </a:t>
            </a:r>
            <a:r>
              <a:rPr lang="ru-RU" sz="2000" dirty="0" err="1"/>
              <a:t>держави</a:t>
            </a:r>
            <a:r>
              <a:rPr lang="ru-RU" sz="2000" dirty="0"/>
              <a:t> </a:t>
            </a:r>
            <a:r>
              <a:rPr lang="ru-RU" sz="2000" dirty="0" err="1"/>
              <a:t>зосереджено</a:t>
            </a:r>
            <a:r>
              <a:rPr lang="ru-RU" sz="2000" dirty="0"/>
              <a:t> в </a:t>
            </a:r>
            <a:r>
              <a:rPr lang="ru-RU" sz="2000" dirty="0" err="1"/>
              <a:t>провінціях</a:t>
            </a:r>
            <a:r>
              <a:rPr lang="ru-RU" sz="2000" dirty="0"/>
              <a:t> </a:t>
            </a:r>
            <a:r>
              <a:rPr lang="ru-RU" sz="2000" dirty="0" err="1"/>
              <a:t>Онтаріо</a:t>
            </a:r>
            <a:r>
              <a:rPr lang="ru-RU" sz="2000" dirty="0"/>
              <a:t>, Квебек, Альберта</a:t>
            </a:r>
            <a:r>
              <a:rPr lang="ru-RU" sz="2000" dirty="0" smtClean="0"/>
              <a:t>.</a:t>
            </a:r>
          </a:p>
          <a:p>
            <a:r>
              <a:rPr lang="ru-RU" sz="2000" b="1" dirty="0" err="1" smtClean="0"/>
              <a:t>Лісова</a:t>
            </a:r>
            <a:r>
              <a:rPr lang="ru-RU" sz="2000" dirty="0" smtClean="0"/>
              <a:t>:</a:t>
            </a:r>
          </a:p>
          <a:p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п'ятих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вкриті</a:t>
            </a:r>
            <a:r>
              <a:rPr lang="ru-RU" dirty="0"/>
              <a:t> </a:t>
            </a:r>
            <a:r>
              <a:rPr lang="ru-RU" dirty="0" err="1"/>
              <a:t>лісом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надійною</a:t>
            </a:r>
            <a:r>
              <a:rPr lang="ru-RU" dirty="0"/>
              <a:t> базою для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ділової</a:t>
            </a:r>
            <a:r>
              <a:rPr lang="ru-RU" dirty="0"/>
              <a:t> </a:t>
            </a:r>
            <a:r>
              <a:rPr lang="ru-RU" dirty="0" err="1"/>
              <a:t>деревини</a:t>
            </a:r>
            <a:r>
              <a:rPr lang="ru-RU" dirty="0"/>
              <a:t> і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лісопаперової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. За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пиломатеріалів</a:t>
            </a:r>
            <a:r>
              <a:rPr lang="ru-RU" dirty="0"/>
              <a:t> і </a:t>
            </a:r>
            <a:r>
              <a:rPr lang="ru-RU" dirty="0" err="1"/>
              <a:t>фанери</a:t>
            </a:r>
            <a:r>
              <a:rPr lang="ru-RU" dirty="0"/>
              <a:t> Канада </a:t>
            </a:r>
            <a:r>
              <a:rPr lang="ru-RU" dirty="0" err="1"/>
              <a:t>займає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 США), а за </a:t>
            </a:r>
            <a:r>
              <a:rPr lang="ru-RU" dirty="0" err="1"/>
              <a:t>виробництвом</a:t>
            </a:r>
            <a:r>
              <a:rPr lang="ru-RU" dirty="0"/>
              <a:t> </a:t>
            </a:r>
            <a:r>
              <a:rPr lang="ru-RU" dirty="0" err="1"/>
              <a:t>паперу</a:t>
            </a:r>
            <a:r>
              <a:rPr lang="ru-RU" dirty="0"/>
              <a:t> і картону - </a:t>
            </a:r>
            <a:r>
              <a:rPr lang="ru-RU" dirty="0" err="1"/>
              <a:t>третє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США і </a:t>
            </a:r>
            <a:r>
              <a:rPr lang="ru-RU" dirty="0" err="1"/>
              <a:t>Японії</a:t>
            </a:r>
            <a:r>
              <a:rPr lang="ru-RU" dirty="0"/>
              <a:t>, а за </a:t>
            </a:r>
            <a:r>
              <a:rPr lang="ru-RU" dirty="0" err="1"/>
              <a:t>виробництвом</a:t>
            </a:r>
            <a:r>
              <a:rPr lang="ru-RU" dirty="0"/>
              <a:t> газетного </a:t>
            </a:r>
            <a:r>
              <a:rPr lang="ru-RU" dirty="0" err="1"/>
              <a:t>паперу</a:t>
            </a:r>
            <a:r>
              <a:rPr lang="ru-RU" dirty="0"/>
              <a:t> </a:t>
            </a:r>
            <a:r>
              <a:rPr lang="ru-RU" dirty="0" err="1"/>
              <a:t>займає</a:t>
            </a:r>
            <a:r>
              <a:rPr lang="ru-RU" dirty="0"/>
              <a:t> перше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третіх</a:t>
            </a:r>
            <a:r>
              <a:rPr lang="ru-RU" dirty="0"/>
              <a:t> </a:t>
            </a:r>
            <a:r>
              <a:rPr lang="ru-RU" dirty="0" err="1"/>
              <a:t>потужностей</a:t>
            </a:r>
            <a:r>
              <a:rPr lang="ru-RU" dirty="0"/>
              <a:t> </a:t>
            </a:r>
            <a:r>
              <a:rPr lang="ru-RU" dirty="0" err="1"/>
              <a:t>целюлозно-паперової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розміщуються</a:t>
            </a:r>
            <a:r>
              <a:rPr lang="ru-RU" dirty="0"/>
              <a:t> 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, у районах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дешевої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 і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0086" y="188313"/>
            <a:ext cx="5338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Bookman Old Style" panose="02050604050505020204" pitchFamily="18" charset="0"/>
              </a:rPr>
              <a:t>Сільське господарство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578" y="773089"/>
            <a:ext cx="1116530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AutoNum type="arabicPeriod"/>
            </a:pPr>
            <a:r>
              <a:rPr lang="uk-UA" sz="2000" b="1" dirty="0">
                <a:latin typeface="Bookman Old Style" panose="02050604050505020204" pitchFamily="18" charset="0"/>
              </a:rPr>
              <a:t>Рослинництво</a:t>
            </a:r>
            <a:r>
              <a:rPr lang="uk-UA" sz="2000" dirty="0">
                <a:latin typeface="Bookman Old Style" panose="02050604050505020204" pitchFamily="18" charset="0"/>
              </a:rPr>
              <a:t>: </a:t>
            </a:r>
            <a:r>
              <a:rPr lang="uk-UA" dirty="0">
                <a:latin typeface="Bookman Old Style" panose="02050604050505020204" pitchFamily="18" charset="0"/>
              </a:rPr>
              <a:t>пшениця (Степові провінції), зернові культури (Південь Центральних провінцій), картопля (острів Принці Едуарда), садівництво (район Монреаль, Нова Шотландія</a:t>
            </a:r>
            <a:r>
              <a:rPr lang="uk-UA" dirty="0" smtClean="0">
                <a:latin typeface="Bookman Old Style" panose="02050604050505020204" pitchFamily="18" charset="0"/>
              </a:rPr>
              <a:t>).</a:t>
            </a:r>
            <a:r>
              <a:rPr lang="ru-RU" dirty="0"/>
              <a:t> </a:t>
            </a:r>
            <a:r>
              <a:rPr lang="ru-RU" dirty="0" err="1" smtClean="0"/>
              <a:t>Вирощування</a:t>
            </a:r>
            <a:r>
              <a:rPr lang="ru-RU" dirty="0" smtClean="0"/>
              <a:t> </a:t>
            </a:r>
            <a:r>
              <a:rPr lang="ru-RU" dirty="0" err="1"/>
              <a:t>зернових</a:t>
            </a:r>
            <a:r>
              <a:rPr lang="ru-RU" dirty="0"/>
              <a:t> є </a:t>
            </a:r>
            <a:r>
              <a:rPr lang="ru-RU" dirty="0" err="1"/>
              <a:t>провідною</a:t>
            </a:r>
            <a:r>
              <a:rPr lang="ru-RU" dirty="0"/>
              <a:t> </a:t>
            </a:r>
            <a:r>
              <a:rPr lang="ru-RU" dirty="0" err="1"/>
              <a:t>галуззю</a:t>
            </a:r>
            <a:r>
              <a:rPr lang="ru-RU" dirty="0"/>
              <a:t> </a:t>
            </a:r>
            <a:r>
              <a:rPr lang="ru-RU" dirty="0" err="1"/>
              <a:t>рослинництва</a:t>
            </a:r>
            <a:r>
              <a:rPr lang="ru-RU" dirty="0"/>
              <a:t>. За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показником</a:t>
            </a:r>
            <a:r>
              <a:rPr lang="ru-RU" dirty="0"/>
              <a:t> Канада входить у </a:t>
            </a:r>
            <a:r>
              <a:rPr lang="ru-RU" dirty="0" err="1"/>
              <a:t>шістку</a:t>
            </a:r>
            <a:r>
              <a:rPr lang="ru-RU" dirty="0"/>
              <a:t>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продуцентів</a:t>
            </a:r>
            <a:r>
              <a:rPr lang="ru-RU" dirty="0"/>
              <a:t> та держав-</a:t>
            </a:r>
            <a:r>
              <a:rPr lang="ru-RU" dirty="0" err="1"/>
              <a:t>експортерів</a:t>
            </a:r>
            <a:r>
              <a:rPr lang="ru-RU" dirty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/>
              <a:t>технічних</a:t>
            </a:r>
            <a:r>
              <a:rPr lang="ru-RU" dirty="0"/>
              <a:t> культур </a:t>
            </a:r>
            <a:r>
              <a:rPr lang="ru-RU" dirty="0" err="1"/>
              <a:t>найважливіше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dirty="0" err="1"/>
              <a:t>соєбобові</a:t>
            </a:r>
            <a:r>
              <a:rPr lang="ru-RU" dirty="0"/>
              <a:t>, </a:t>
            </a:r>
            <a:r>
              <a:rPr lang="ru-RU" dirty="0" err="1"/>
              <a:t>ріпак</a:t>
            </a:r>
            <a:r>
              <a:rPr lang="ru-RU" dirty="0"/>
              <a:t> (друге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Китаю). </a:t>
            </a:r>
            <a:endParaRPr lang="uk-UA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http://images04.olx.com.ua/ui/2/53/90/3831539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/>
          <a:stretch>
            <a:fillRect/>
          </a:stretch>
        </p:blipFill>
        <p:spPr bwMode="auto">
          <a:xfrm>
            <a:off x="476167" y="2509921"/>
            <a:ext cx="50101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odvestnik.com.ua/~images/numbers/402/2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73" y="2085474"/>
            <a:ext cx="3251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0927" y="204355"/>
            <a:ext cx="5338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Bookman Old Style" panose="02050604050505020204" pitchFamily="18" charset="0"/>
              </a:rPr>
              <a:t>Сільське господарство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926" y="789130"/>
            <a:ext cx="11478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Bookman Old Style" panose="02050604050505020204" pitchFamily="18" charset="0"/>
              </a:rPr>
              <a:t>2. Тваринництво</a:t>
            </a:r>
            <a:r>
              <a:rPr lang="uk-UA" sz="2000" dirty="0">
                <a:latin typeface="Bookman Old Style" panose="02050604050505020204" pitchFamily="18" charset="0"/>
              </a:rPr>
              <a:t>: </a:t>
            </a:r>
            <a:r>
              <a:rPr lang="uk-UA" dirty="0">
                <a:latin typeface="Bookman Old Style" panose="02050604050505020204" pitchFamily="18" charset="0"/>
              </a:rPr>
              <a:t>м’ясо-вовняне скотарство (Степові провінції), молочне скотарство, </a:t>
            </a:r>
            <a:r>
              <a:rPr lang="uk-UA" dirty="0" smtClean="0">
                <a:latin typeface="Bookman Old Style" panose="02050604050505020204" pitchFamily="18" charset="0"/>
              </a:rPr>
              <a:t>свинарство.</a:t>
            </a:r>
            <a:r>
              <a:rPr lang="ru-RU" dirty="0" err="1" smtClean="0"/>
              <a:t>Розвивається</a:t>
            </a:r>
            <a:r>
              <a:rPr lang="ru-RU" dirty="0" smtClean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інтенсивне</a:t>
            </a:r>
            <a:r>
              <a:rPr lang="ru-RU" dirty="0"/>
              <a:t> </a:t>
            </a:r>
            <a:r>
              <a:rPr lang="ru-RU" dirty="0" err="1"/>
              <a:t>птахівництво</a:t>
            </a:r>
            <a:r>
              <a:rPr lang="ru-RU" dirty="0"/>
              <a:t> </a:t>
            </a:r>
            <a:r>
              <a:rPr lang="ru-RU" dirty="0" err="1"/>
              <a:t>м'ясного</a:t>
            </a:r>
            <a:r>
              <a:rPr lang="ru-RU" dirty="0"/>
              <a:t> і </a:t>
            </a:r>
            <a:r>
              <a:rPr lang="ru-RU" dirty="0" err="1"/>
              <a:t>яєчного</a:t>
            </a:r>
            <a:r>
              <a:rPr lang="ru-RU" dirty="0"/>
              <a:t> </a:t>
            </a:r>
            <a:r>
              <a:rPr lang="ru-RU" dirty="0" err="1" smtClean="0"/>
              <a:t>напрямків</a:t>
            </a:r>
            <a:r>
              <a:rPr lang="ru-RU" dirty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Центральних</a:t>
            </a:r>
            <a:r>
              <a:rPr lang="ru-RU" dirty="0" smtClean="0"/>
              <a:t> </a:t>
            </a:r>
            <a:r>
              <a:rPr lang="ru-RU" dirty="0" err="1" smtClean="0"/>
              <a:t>Провінцій</a:t>
            </a:r>
            <a:r>
              <a:rPr lang="ru-RU" dirty="0" smtClean="0"/>
              <a:t>.</a:t>
            </a:r>
            <a:endParaRPr lang="uk-UA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http://www.agri-news.spb.ru/userfiles/images/Siniz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" y="2095667"/>
            <a:ext cx="28797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basketfood.ru/bpic/bigs/9344_4007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8839" r="-2631" b="-12042"/>
          <a:stretch>
            <a:fillRect/>
          </a:stretch>
        </p:blipFill>
        <p:spPr bwMode="auto">
          <a:xfrm>
            <a:off x="7385712" y="2095667"/>
            <a:ext cx="3620092" cy="2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uaprom-image.s3.amazonaws.com/1223394_w640_h640_image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2"/>
          <a:stretch>
            <a:fillRect/>
          </a:stretch>
        </p:blipFill>
        <p:spPr bwMode="auto">
          <a:xfrm>
            <a:off x="3425288" y="4542423"/>
            <a:ext cx="388778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6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" y="1179095"/>
            <a:ext cx="5813659" cy="3633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04" y="320843"/>
            <a:ext cx="4092323" cy="56764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1010" y="5205663"/>
            <a:ext cx="323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прапор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127958" y="5997290"/>
            <a:ext cx="2486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герб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124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4044" y="140187"/>
            <a:ext cx="5338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Bookman Old Style" panose="02050604050505020204" pitchFamily="18" charset="0"/>
              </a:rPr>
              <a:t>Сільське господарство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325" y="844551"/>
            <a:ext cx="1141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Bookman Old Style" panose="02050604050505020204" pitchFamily="18" charset="0"/>
              </a:rPr>
              <a:t>3. Рибальство</a:t>
            </a:r>
            <a:r>
              <a:rPr lang="uk-UA" sz="2000" dirty="0">
                <a:latin typeface="Bookman Old Style" panose="02050604050505020204" pitchFamily="18" charset="0"/>
              </a:rPr>
              <a:t>: </a:t>
            </a:r>
            <a:r>
              <a:rPr lang="uk-UA" dirty="0">
                <a:latin typeface="Bookman Old Style" panose="02050604050505020204" pitchFamily="18" charset="0"/>
              </a:rPr>
              <a:t>морожена риба, консерви (Атлантичні провінції, Британська Колумбія)</a:t>
            </a:r>
            <a:endParaRPr lang="uk-UA" dirty="0">
              <a:latin typeface="Bookman Old Style" panose="02050604050505020204" pitchFamily="18" charset="0"/>
            </a:endParaRPr>
          </a:p>
        </p:txBody>
      </p:sp>
      <p:pic>
        <p:nvPicPr>
          <p:cNvPr id="6" name="Picture 10" descr="http://www.businessoffers.ru/images/photos/DD2E469DCAA24F7F961E4C93177B73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78" y="1707315"/>
            <a:ext cx="259873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ouncils.org/uploadedImages/Career_Gateway/fish-harvesting.jpg?n=1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8" y="1905753"/>
            <a:ext cx="36655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ua.all-biz.info/img/ua/catalog/51843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70" y="4141704"/>
            <a:ext cx="37195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1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1999" y="180292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Bookman Old Style" panose="02050604050505020204" pitchFamily="18" charset="0"/>
              </a:rPr>
              <a:t>Зовнішня торгівля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4966" y="1925104"/>
            <a:ext cx="95081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Канада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відноситься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до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найбільших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країн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експортерів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. За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цим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показником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вона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займає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сьоме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місце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у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світі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(4,4 %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світового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експорту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).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Понад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чверть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товарної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продукції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канадського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виробництва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експортується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Основними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продуктами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вивозу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є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залізні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руди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кольорові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метали,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папір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пшениця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тощо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Імпортуються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переважно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готові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промислові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вироби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автомобілі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вугілля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цитрусові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та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інші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продукти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сільського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господарства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тропічних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країн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.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   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Основним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партнером у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зовнішніх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зв'язках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є США,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Японія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, а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також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Великобританія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. В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останні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роки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зросла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роль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Німеччини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та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деяких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інших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C3C3C"/>
                </a:solidFill>
                <a:latin typeface="Verdana" panose="020B0604030504040204" pitchFamily="34" charset="0"/>
              </a:rPr>
              <a:t>країн</a:t>
            </a:r>
            <a:r>
              <a:rPr lang="ru-RU" dirty="0">
                <a:solidFill>
                  <a:srgbClr val="3C3C3C"/>
                </a:solidFill>
                <a:latin typeface="Verdana" panose="020B0604030504040204" pitchFamily="34" charset="0"/>
              </a:rPr>
              <a:t> ЄС.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0737" y="420924"/>
            <a:ext cx="1166261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Закон про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державний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прапор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прийнятий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палатою громад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канадського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парламенту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 tooltip="15 грудня"/>
              </a:rPr>
              <a:t>15 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 tooltip="15 грудня"/>
              </a:rPr>
              <a:t>грудня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1964"/>
              </a:rPr>
              <a:t>1964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р.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тривалих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дебатів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(коли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представлено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вже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понад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2 600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варіантів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дизайну)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Прапор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символізує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два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океани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омивають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береги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Тихий океан"/>
              </a:rPr>
              <a:t>Тихий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і 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Атлантичний океан"/>
              </a:rPr>
              <a:t>Атлантичний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- і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укладену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ними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країну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Кленовий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лист повинен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підкреслювати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єдність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нації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Червоний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колір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хреста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Георгій Побідоносець"/>
              </a:rPr>
              <a:t>Св. 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Георгій Побідоносець"/>
              </a:rPr>
              <a:t>Георгія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символізує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 tooltip="Британія"/>
              </a:rPr>
              <a:t>Великобританію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Білий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колір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Франція"/>
              </a:rPr>
              <a:t>французької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монархії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Незгоди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викликані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споконвічно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лист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 tooltip="Цукровий клен"/>
              </a:rPr>
              <a:t>клена 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 tooltip="Цукровий клен"/>
              </a:rPr>
              <a:t>цукрового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емблемою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Східної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де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цей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 дерева росте і де з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нього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видобувається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 tooltip="Кленовий сироп"/>
              </a:rPr>
              <a:t>кленовий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 tooltip="Кленовий сироп"/>
              </a:rPr>
              <a:t> сироп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більшій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частині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канадської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території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цей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вид не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зустрічається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Згідно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однією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 легенд,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кленовий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лист став символом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наступних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обставинах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В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1" tooltip="1860"/>
              </a:rPr>
              <a:t>1860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2" tooltip="Принц Уельський"/>
              </a:rPr>
              <a:t>принц 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2" tooltip="Принц Уельський"/>
              </a:rPr>
              <a:t>Уельський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вперше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відвідав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Канаду. У Торонто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планувалася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зустріч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високого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гостя.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готувалося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зустріти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принца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своїми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національними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символами. Так,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англійські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емігранти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принесли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троянди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шотландські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гілки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чортополоху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(символу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Шотландії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Проте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емігрантів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народилися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символу не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знайшлося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тому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єдиним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канадським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символом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бобер.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Втім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наприкінці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3" tooltip="1830-і роки"/>
              </a:rPr>
              <a:t>1830-х 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3" tooltip="1830-і роки"/>
              </a:rPr>
              <a:t>років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баптистське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суспільство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4" tooltip="Святий Іоанн"/>
              </a:rPr>
              <a:t>Св. </a:t>
            </a:r>
            <a:r>
              <a:rPr lang="ru-RU" sz="1600" b="0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4" tooltip="Святий Іоанн"/>
              </a:rPr>
              <a:t>Іоанна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в </a:t>
            </a:r>
            <a:r>
              <a:rPr lang="ru-RU" sz="16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5" tooltip="Квебек"/>
              </a:rPr>
              <a:t>Квебеку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прийняв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якості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символу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свого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суспільства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кленовий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лист.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-то і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запропонували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нести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канадцям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зустрічі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принцом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Уельським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6538" y="189998"/>
            <a:ext cx="27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ПРАПОР</a:t>
            </a:r>
            <a:endParaRPr lang="ru-RU" b="1" dirty="0"/>
          </a:p>
        </p:txBody>
      </p:sp>
      <p:sp>
        <p:nvSpPr>
          <p:cNvPr id="7" name="AutoShape 2" descr="gerb"/>
          <p:cNvSpPr>
            <a:spLocks noChangeAspect="1" noChangeArrowheads="1"/>
          </p:cNvSpPr>
          <p:nvPr/>
        </p:nvSpPr>
        <p:spPr bwMode="auto">
          <a:xfrm>
            <a:off x="5316538" y="-471488"/>
            <a:ext cx="14287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gerb"/>
          <p:cNvSpPr>
            <a:spLocks noChangeAspect="1" noChangeArrowheads="1"/>
          </p:cNvSpPr>
          <p:nvPr/>
        </p:nvSpPr>
        <p:spPr bwMode="auto">
          <a:xfrm>
            <a:off x="2249990" y="2456363"/>
            <a:ext cx="14287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8547" y="4108015"/>
            <a:ext cx="1173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Сучасного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вигляду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герб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Канади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набув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 1994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Найважливішою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частиною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розташований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центрі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щит,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якому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зображені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чотири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емблеми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символізують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чотирьох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засновників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Канади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англійця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шотландця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ірландця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і француза — і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гілка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канадського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клена. Щит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підтримують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з одного боку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золотий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лев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Англії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несе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королівський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прапор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срібному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списі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золотим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вістрям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з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іншого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білий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єдиноріг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Шотландії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золотими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рогом, гривою й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копитами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прапор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королівської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Франції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Щит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покривають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мантія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королівський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шолом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гребені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коронований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золотий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лев з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гілочкою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клена.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3720" y="3764274"/>
            <a:ext cx="233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ГЕРБ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3965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7970" y="244460"/>
            <a:ext cx="6404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AcademyCTT" pitchFamily="2" charset="0"/>
              </a:rPr>
              <a:t>«</a:t>
            </a:r>
            <a:r>
              <a:rPr lang="uk-UA" sz="3600" b="1" dirty="0" smtClean="0">
                <a:latin typeface="Bookman Old Style" panose="02050604050505020204" pitchFamily="18" charset="0"/>
              </a:rPr>
              <a:t>Візитна картка Канади</a:t>
            </a:r>
            <a:r>
              <a:rPr lang="ru-RU" sz="3600" b="1" dirty="0" smtClean="0">
                <a:latin typeface="AcademyCTT" pitchFamily="2" charset="0"/>
              </a:rPr>
              <a:t>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3031" y="890791"/>
            <a:ext cx="115342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Площа </a:t>
            </a:r>
            <a:r>
              <a:rPr lang="uk-UA" sz="2000" dirty="0" smtClean="0">
                <a:latin typeface="Bookman Old Style" panose="02050604050505020204" pitchFamily="18" charset="0"/>
              </a:rPr>
              <a:t>-  9,97 млн. </a:t>
            </a:r>
            <a:r>
              <a:rPr lang="uk-UA" sz="2000" dirty="0" err="1" smtClean="0">
                <a:latin typeface="Bookman Old Style" panose="02050604050505020204" pitchFamily="18" charset="0"/>
              </a:rPr>
              <a:t>кв</a:t>
            </a:r>
            <a:r>
              <a:rPr lang="uk-UA" sz="2000" dirty="0" smtClean="0">
                <a:latin typeface="Bookman Old Style" panose="02050604050505020204" pitchFamily="18" charset="0"/>
              </a:rPr>
              <a:t>. км.  </a:t>
            </a:r>
          </a:p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Населення – </a:t>
            </a:r>
            <a:r>
              <a:rPr lang="uk-UA" sz="2000" dirty="0" smtClean="0">
                <a:latin typeface="Bookman Old Style" panose="02050604050505020204" pitchFamily="18" charset="0"/>
              </a:rPr>
              <a:t>33,5 млн. </a:t>
            </a:r>
            <a:r>
              <a:rPr lang="uk-UA" sz="2000" dirty="0" err="1" smtClean="0">
                <a:latin typeface="Bookman Old Style" panose="02050604050505020204" pitchFamily="18" charset="0"/>
              </a:rPr>
              <a:t>чол</a:t>
            </a:r>
            <a:r>
              <a:rPr lang="uk-UA" sz="2000" dirty="0" smtClean="0">
                <a:latin typeface="Bookman Old Style" panose="02050604050505020204" pitchFamily="18" charset="0"/>
              </a:rPr>
              <a:t>. (2009 р.)</a:t>
            </a:r>
          </a:p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Складається з трьох частин</a:t>
            </a:r>
            <a:r>
              <a:rPr lang="uk-UA" sz="2000" dirty="0" smtClean="0">
                <a:latin typeface="Bookman Old Style" panose="02050604050505020204" pitchFamily="18" charset="0"/>
              </a:rPr>
              <a:t>: Центральна, штат Аляска, штат Гаваї.</a:t>
            </a:r>
          </a:p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Столиця</a:t>
            </a:r>
            <a:r>
              <a:rPr lang="uk-UA" sz="2000" dirty="0" smtClean="0">
                <a:latin typeface="Bookman Old Style" panose="02050604050505020204" pitchFamily="18" charset="0"/>
              </a:rPr>
              <a:t> - Оттава</a:t>
            </a:r>
          </a:p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Державний лад</a:t>
            </a:r>
            <a:r>
              <a:rPr lang="uk-UA" sz="2000" dirty="0" smtClean="0">
                <a:latin typeface="Bookman Old Style" panose="02050604050505020204" pitchFamily="18" charset="0"/>
              </a:rPr>
              <a:t>: країна у складі Співдружності (Британської), федерація</a:t>
            </a:r>
          </a:p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Склад території</a:t>
            </a:r>
            <a:r>
              <a:rPr lang="uk-UA" sz="2000" dirty="0" smtClean="0">
                <a:latin typeface="Bookman Old Style" panose="02050604050505020204" pitchFamily="18" charset="0"/>
              </a:rPr>
              <a:t>: 10 провінцій, 2 території (Юкон, Північно-Західні території)</a:t>
            </a:r>
          </a:p>
          <a:p>
            <a:pPr algn="just" eaLnBrk="0" hangingPunct="0"/>
            <a:r>
              <a:rPr lang="uk-UA" sz="2000" b="1" dirty="0" smtClean="0">
                <a:latin typeface="Bookman Old Style" panose="02050604050505020204" pitchFamily="18" charset="0"/>
              </a:rPr>
              <a:t>Грошова одиниця: </a:t>
            </a:r>
            <a:r>
              <a:rPr lang="uk-UA" sz="2000" dirty="0" smtClean="0">
                <a:latin typeface="Bookman Old Style" panose="02050604050505020204" pitchFamily="18" charset="0"/>
              </a:rPr>
              <a:t>канадський долар = 100 центів</a:t>
            </a:r>
            <a:endParaRPr lang="uk-UA" sz="2000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http://time-clock.biz/img/foto/canadian_dol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57" y="3620462"/>
            <a:ext cx="3941763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fx-currencies.ru/wp-content/uploads/2010/08/%D0%BA%D0%B0%D0%BD%D0%B0%D0%B4%D1%81%D0%BA%D0%B8%D0%B9-%D0%B4%D0%BE%D0%BB%D0%BB%D0%B0%D1%80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68" y="3997283"/>
            <a:ext cx="44910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1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24043" y="156229"/>
            <a:ext cx="4233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Bookman Old Style" panose="02050604050505020204" pitchFamily="18" charset="0"/>
              </a:rPr>
              <a:t>Склад території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6084" r="928" b="4352"/>
          <a:stretch>
            <a:fillRect/>
          </a:stretch>
        </p:blipFill>
        <p:spPr bwMode="auto">
          <a:xfrm>
            <a:off x="2611521" y="802560"/>
            <a:ext cx="69850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8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93958" y="23644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atin typeface="Bookman Old Style" panose="02050604050505020204" pitchFamily="18" charset="0"/>
              </a:rPr>
              <a:t>«ЕГП Канади»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106" r="4796" b="17622"/>
          <a:stretch>
            <a:fillRect/>
          </a:stretch>
        </p:blipFill>
        <p:spPr bwMode="auto">
          <a:xfrm>
            <a:off x="274845" y="737310"/>
            <a:ext cx="482441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58590" y="82121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Омивається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вона водами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трьох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океанів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: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Північного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Льодовитого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півночі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, Тихого на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заході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Атлантичного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сході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має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надзвичайно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довгий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морський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кордон,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становить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майже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120 тис. км.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Найбільше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значення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формування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економічних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зв'язків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має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узбережжя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Атлантичного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океану і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зокрема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естуарію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річки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Святого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Лаврентія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  <a:r>
              <a:rPr lang="ru-RU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Виробничий</a:t>
            </a:r>
            <a:r>
              <a:rPr lang="ru-RU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потенціал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західного</a:t>
            </a:r>
            <a:r>
              <a:rPr lang="ru-RU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району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щороку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зростає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рахунок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зовнішніх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економічних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зв'язків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із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США і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країнами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Східної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Азії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58590" y="362077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Канада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має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сухопутний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кордон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з США.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Безпосереднє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сусідство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цією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країною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вплинуло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на те,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вони є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взаємозалежними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доповнюють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одна одну. США є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основним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торговим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партнером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Канади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робить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ЕГП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Канади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відносно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вигідним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4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09665" y="180292"/>
            <a:ext cx="6425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atin typeface="Bookman Old Style" panose="02050604050505020204" pitchFamily="18" charset="0"/>
              </a:rPr>
              <a:t>Природні умови та ресурси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47" y="823900"/>
            <a:ext cx="5585411" cy="376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5432" y="4723401"/>
            <a:ext cx="10868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Велика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частина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розташована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Канадському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Арктичному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архіпелазі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непридатному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господарського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використання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через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екстремальні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кліматичні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умови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На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заході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країни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простягаються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Кордильєри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багаті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рудні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корисні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копалини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а на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південному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сході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—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відроги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Аппалачів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Решта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—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рівнинна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873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5917" y="204354"/>
            <a:ext cx="6425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atin typeface="Bookman Old Style" panose="02050604050505020204" pitchFamily="18" charset="0"/>
              </a:rPr>
              <a:t>Природні умови та ресурси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/>
          <a:stretch>
            <a:fillRect/>
          </a:stretch>
        </p:blipFill>
        <p:spPr bwMode="auto">
          <a:xfrm>
            <a:off x="4322762" y="789129"/>
            <a:ext cx="3546475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02966" y="6327916"/>
            <a:ext cx="178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/>
            <a:r>
              <a:rPr lang="uk-UA" dirty="0" smtClean="0">
                <a:latin typeface="Bookman Old Style" panose="02050604050505020204" pitchFamily="18" charset="0"/>
              </a:rPr>
              <a:t>Скелясті гори</a:t>
            </a:r>
            <a:endParaRPr lang="uk-UA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41222" y="156229"/>
            <a:ext cx="6425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atin typeface="Bookman Old Style" panose="02050604050505020204" pitchFamily="18" charset="0"/>
              </a:rPr>
              <a:t>Природні умови та ресурси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98356" y="741003"/>
            <a:ext cx="45800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uk-UA" sz="2400" b="1" dirty="0" smtClean="0">
                <a:latin typeface="Bookman Old Style" panose="02050604050505020204" pitchFamily="18" charset="0"/>
              </a:rPr>
              <a:t>Клімат</a:t>
            </a:r>
            <a:r>
              <a:rPr lang="uk-UA" sz="2400" dirty="0" smtClean="0">
                <a:latin typeface="Bookman Old Style" panose="02050604050505020204" pitchFamily="18" charset="0"/>
              </a:rPr>
              <a:t>: арктичний пояс; субарктичний пояс, помірний пояс поділяється на три кліматичних області: морського типу клімату, континентального та мусонного.</a:t>
            </a:r>
          </a:p>
          <a:p>
            <a:pPr eaLnBrk="0" hangingPunct="0"/>
            <a:r>
              <a:rPr lang="uk-UA" sz="2400" dirty="0" smtClean="0">
                <a:latin typeface="Bookman Old Style" panose="02050604050505020204" pitchFamily="18" charset="0"/>
              </a:rPr>
              <a:t> </a:t>
            </a:r>
            <a:r>
              <a:rPr lang="uk-UA" sz="2400" b="1" dirty="0" smtClean="0">
                <a:latin typeface="Bookman Old Style" panose="02050604050505020204" pitchFamily="18" charset="0"/>
              </a:rPr>
              <a:t>Водні: </a:t>
            </a:r>
            <a:r>
              <a:rPr lang="uk-UA" sz="2400" dirty="0" smtClean="0">
                <a:latin typeface="Bookman Old Style" panose="02050604050505020204" pitchFamily="18" charset="0"/>
              </a:rPr>
              <a:t>річки: Маккензі, </a:t>
            </a:r>
            <a:r>
              <a:rPr lang="uk-UA" sz="2400" dirty="0" err="1" smtClean="0">
                <a:latin typeface="Bookman Old Style" panose="02050604050505020204" pitchFamily="18" charset="0"/>
              </a:rPr>
              <a:t>Св</a:t>
            </a:r>
            <a:r>
              <a:rPr lang="uk-UA" sz="2400" dirty="0" smtClean="0">
                <a:latin typeface="Bookman Old Style" panose="02050604050505020204" pitchFamily="18" charset="0"/>
              </a:rPr>
              <a:t>. Лаврентія, Атабаска, Нельсон; річки Лабрадору та Кордильєр (енергія); озера.</a:t>
            </a:r>
          </a:p>
          <a:p>
            <a:pPr eaLnBrk="0" hangingPunct="0"/>
            <a:r>
              <a:rPr lang="uk-UA" sz="2400" b="1" dirty="0" smtClean="0">
                <a:latin typeface="Bookman Old Style" panose="02050604050505020204" pitchFamily="18" charset="0"/>
              </a:rPr>
              <a:t>Ґрунти</a:t>
            </a:r>
            <a:r>
              <a:rPr lang="uk-UA" sz="2400" dirty="0" smtClean="0">
                <a:latin typeface="Bookman Old Style" panose="02050604050505020204" pitchFamily="18" charset="0"/>
              </a:rPr>
              <a:t>:  чорноземи, бурі і сірі лісові.</a:t>
            </a:r>
          </a:p>
          <a:p>
            <a:pPr eaLnBrk="0" hangingPunct="0"/>
            <a:r>
              <a:rPr lang="uk-UA" sz="2400" b="1" dirty="0" smtClean="0">
                <a:latin typeface="Bookman Old Style" panose="02050604050505020204" pitchFamily="18" charset="0"/>
              </a:rPr>
              <a:t>Лісові</a:t>
            </a:r>
            <a:r>
              <a:rPr lang="uk-UA" sz="2400" dirty="0" smtClean="0">
                <a:latin typeface="Bookman Old Style" panose="02050604050505020204" pitchFamily="18" charset="0"/>
              </a:rPr>
              <a:t>: 1/2 площі країни.</a:t>
            </a:r>
            <a:endParaRPr lang="uk-UA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-2467" r="-7259" b="2467"/>
          <a:stretch>
            <a:fillRect/>
          </a:stretch>
        </p:blipFill>
        <p:spPr bwMode="auto">
          <a:xfrm>
            <a:off x="849981" y="811578"/>
            <a:ext cx="6048375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4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184</TotalTime>
  <Words>915</Words>
  <Application>Microsoft Office PowerPoint</Application>
  <PresentationFormat>Широкоэкранный</PresentationFormat>
  <Paragraphs>88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AcademyCTT</vt:lpstr>
      <vt:lpstr>Arial</vt:lpstr>
      <vt:lpstr>Bookman Old Style</vt:lpstr>
      <vt:lpstr>Corbel</vt:lpstr>
      <vt:lpstr>Palatino Linotype</vt:lpstr>
      <vt:lpstr>Times New Roman</vt:lpstr>
      <vt:lpstr>Verdana</vt:lpstr>
      <vt:lpstr>Wingdings</vt:lpstr>
      <vt:lpstr>Базис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20</cp:revision>
  <dcterms:created xsi:type="dcterms:W3CDTF">2014-04-06T17:45:51Z</dcterms:created>
  <dcterms:modified xsi:type="dcterms:W3CDTF">2014-04-07T20:26:37Z</dcterms:modified>
</cp:coreProperties>
</file>