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FF9C21-CC4A-464B-AB3D-1E6C6548024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E298DA-7A81-4E4E-B45C-10F01B40965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6505588"/>
            <a:ext cx="3700466" cy="352412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</a:t>
            </a:r>
            <a:endParaRPr lang="ru-RU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8001056" cy="1684339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Презентац</a:t>
            </a:r>
            <a:r>
              <a:rPr lang="uk-UA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ія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тему:</a:t>
            </a:r>
            <a:b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Ічнянський національний природний парк</a:t>
            </a:r>
            <a:r>
              <a:rPr lang="uk-UA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794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Євдокимов Влас, 11-А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8" y="3071810"/>
            <a:ext cx="2428892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fontAlgn="base"/>
            <a:r>
              <a:rPr lang="ru-RU" b="1" dirty="0" err="1"/>
              <a:t>Контакти</a:t>
            </a:r>
            <a:r>
              <a:rPr lang="ru-RU" b="1" dirty="0"/>
              <a:t>:</a:t>
            </a:r>
          </a:p>
          <a:p>
            <a:pPr algn="r" fontAlgn="base"/>
            <a:r>
              <a:rPr lang="ru-RU" dirty="0"/>
              <a:t>16700 </a:t>
            </a:r>
            <a:r>
              <a:rPr lang="ru-RU" dirty="0" err="1"/>
              <a:t>Україна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Чернігівська</a:t>
            </a:r>
            <a:r>
              <a:rPr lang="ru-RU" dirty="0"/>
              <a:t> обл.</a:t>
            </a:r>
            <a:br>
              <a:rPr lang="ru-RU" dirty="0"/>
            </a:br>
            <a:r>
              <a:rPr lang="ru-RU" dirty="0"/>
              <a:t>м. </a:t>
            </a:r>
            <a:r>
              <a:rPr lang="ru-RU" dirty="0" err="1"/>
              <a:t>Ічня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Лісова</a:t>
            </a:r>
            <a:r>
              <a:rPr lang="ru-RU" dirty="0"/>
              <a:t>, 43</a:t>
            </a:r>
          </a:p>
          <a:p>
            <a:pPr algn="r" fontAlgn="base"/>
            <a:r>
              <a:rPr lang="ru-RU" dirty="0"/>
              <a:t>тел./факс: (04633) 2-51-75</a:t>
            </a:r>
            <a:br>
              <a:rPr lang="ru-RU" dirty="0"/>
            </a:br>
            <a:r>
              <a:rPr lang="ru-RU" dirty="0"/>
              <a:t>тел.: (04633) 2-52-95</a:t>
            </a:r>
          </a:p>
          <a:p>
            <a:pPr algn="r" fontAlgn="base"/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ichn_park@mail.ru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0010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 err="1"/>
              <a:t>Ічнянський</a:t>
            </a:r>
            <a:r>
              <a:rPr lang="ru-RU" sz="1600" dirty="0"/>
              <a:t> </a:t>
            </a:r>
            <a:r>
              <a:rPr lang="ru-RU" sz="1600" dirty="0" err="1"/>
              <a:t>національний</a:t>
            </a:r>
            <a:r>
              <a:rPr lang="ru-RU" sz="1600" dirty="0"/>
              <a:t> </a:t>
            </a:r>
            <a:r>
              <a:rPr lang="ru-RU" sz="1600" dirty="0" err="1"/>
              <a:t>природний</a:t>
            </a:r>
            <a:r>
              <a:rPr lang="ru-RU" sz="1600" dirty="0"/>
              <a:t> парк створено за Указом Президента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 21 </a:t>
            </a:r>
            <a:r>
              <a:rPr lang="ru-RU" sz="1600" dirty="0" err="1" smtClean="0"/>
              <a:t>квітня</a:t>
            </a:r>
            <a:r>
              <a:rPr lang="ru-RU" sz="1600" dirty="0"/>
              <a:t> </a:t>
            </a:r>
            <a:r>
              <a:rPr lang="ru-RU" sz="1600" dirty="0" smtClean="0"/>
              <a:t>2004року  </a:t>
            </a:r>
            <a:r>
              <a:rPr lang="ru-RU" sz="1600" dirty="0" err="1" smtClean="0"/>
              <a:t>Загальна</a:t>
            </a:r>
            <a:r>
              <a:rPr lang="ru-RU" sz="1600" dirty="0" smtClean="0"/>
              <a:t> </a:t>
            </a:r>
            <a:r>
              <a:rPr lang="ru-RU" sz="1600" dirty="0" err="1"/>
              <a:t>площа</a:t>
            </a:r>
            <a:r>
              <a:rPr lang="ru-RU" sz="1600" dirty="0"/>
              <a:t> парку становить 9665,8 га, у тому </a:t>
            </a:r>
            <a:r>
              <a:rPr lang="ru-RU" sz="1600" dirty="0" err="1"/>
              <a:t>числі</a:t>
            </a:r>
            <a:r>
              <a:rPr lang="ru-RU" sz="1600" dirty="0"/>
              <a:t> 4686,1 га земель,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надані</a:t>
            </a:r>
            <a:r>
              <a:rPr lang="ru-RU" sz="1600" dirty="0"/>
              <a:t> парку в </a:t>
            </a:r>
            <a:r>
              <a:rPr lang="ru-RU" sz="1600" dirty="0" err="1"/>
              <a:t>постійне</a:t>
            </a:r>
            <a:r>
              <a:rPr lang="ru-RU" sz="1600" dirty="0"/>
              <a:t> </a:t>
            </a:r>
            <a:r>
              <a:rPr lang="ru-RU" sz="1600" dirty="0" err="1"/>
              <a:t>користування</a:t>
            </a:r>
            <a:r>
              <a:rPr lang="ru-RU" sz="1600" dirty="0"/>
              <a:t>, та 4979,7 га земель, </a:t>
            </a:r>
            <a:r>
              <a:rPr lang="ru-RU" sz="1600" dirty="0" err="1"/>
              <a:t>включених</a:t>
            </a:r>
            <a:r>
              <a:rPr lang="ru-RU" sz="1600" dirty="0"/>
              <a:t> до </a:t>
            </a:r>
            <a:r>
              <a:rPr lang="ru-RU" sz="1600" dirty="0" err="1"/>
              <a:t>його</a:t>
            </a:r>
            <a:r>
              <a:rPr lang="ru-RU" sz="1600" dirty="0"/>
              <a:t> складу без </a:t>
            </a:r>
            <a:r>
              <a:rPr lang="ru-RU" sz="1600" dirty="0" err="1"/>
              <a:t>вилучення</a:t>
            </a:r>
            <a:r>
              <a:rPr lang="ru-RU" sz="1600" dirty="0"/>
              <a:t> у </a:t>
            </a:r>
            <a:r>
              <a:rPr lang="ru-RU" sz="1600" dirty="0" err="1"/>
              <a:t>землекористувачів</a:t>
            </a:r>
            <a:r>
              <a:rPr lang="ru-RU" sz="1600" dirty="0"/>
              <a:t> (</a:t>
            </a:r>
            <a:r>
              <a:rPr lang="ru-RU" sz="1600" dirty="0" err="1"/>
              <a:t>дендрологічний</a:t>
            </a:r>
            <a:r>
              <a:rPr lang="ru-RU" sz="1600" dirty="0"/>
              <a:t> </a:t>
            </a:r>
            <a:r>
              <a:rPr lang="ru-RU" sz="1600" dirty="0" smtClean="0"/>
              <a:t>парк </a:t>
            </a:r>
            <a:r>
              <a:rPr lang="ru-RU" sz="1600" dirty="0" err="1" smtClean="0"/>
              <a:t>загальнодержавного</a:t>
            </a:r>
            <a:r>
              <a:rPr lang="ru-RU" sz="1600" dirty="0" smtClean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 «</a:t>
            </a:r>
            <a:r>
              <a:rPr lang="ru-RU" sz="1600" dirty="0" err="1"/>
              <a:t>Тростянець</a:t>
            </a:r>
            <a:r>
              <a:rPr lang="ru-RU" sz="1600" dirty="0"/>
              <a:t>» </a:t>
            </a:r>
            <a:r>
              <a:rPr lang="ru-RU" sz="1600" dirty="0" smtClean="0"/>
              <a:t>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У парку </a:t>
            </a:r>
            <a:r>
              <a:rPr lang="ru-RU" sz="1600" dirty="0" err="1"/>
              <a:t>працюють</a:t>
            </a:r>
            <a:r>
              <a:rPr lang="ru-RU" sz="1600" dirty="0"/>
              <a:t> 55 </a:t>
            </a:r>
            <a:r>
              <a:rPr lang="ru-RU" sz="1600" dirty="0" err="1"/>
              <a:t>осіб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в </a:t>
            </a:r>
            <a:r>
              <a:rPr lang="ru-RU" sz="1600" dirty="0" err="1"/>
              <a:t>науковому</a:t>
            </a:r>
            <a:r>
              <a:rPr lang="ru-RU" sz="1600" dirty="0"/>
              <a:t> </a:t>
            </a:r>
            <a:r>
              <a:rPr lang="ru-RU" sz="1600" dirty="0" err="1"/>
              <a:t>підрозділі</a:t>
            </a:r>
            <a:r>
              <a:rPr lang="ru-RU" sz="1600" dirty="0"/>
              <a:t> — 1, у </a:t>
            </a:r>
            <a:r>
              <a:rPr lang="ru-RU" sz="1600" dirty="0" err="1"/>
              <a:t>службі</a:t>
            </a:r>
            <a:r>
              <a:rPr lang="ru-RU" sz="1600" dirty="0"/>
              <a:t> </a:t>
            </a:r>
            <a:r>
              <a:rPr lang="ru-RU" sz="1600" dirty="0" err="1"/>
              <a:t>охорони</a:t>
            </a:r>
            <a:r>
              <a:rPr lang="ru-RU" sz="1600" dirty="0"/>
              <a:t> — 5.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ch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071810"/>
            <a:ext cx="4143404" cy="310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5929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</a:t>
            </a:r>
            <a:endParaRPr lang="ru-RU" sz="4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286544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Особливості</a:t>
            </a:r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парку</a:t>
            </a:r>
          </a:p>
          <a:p>
            <a:pPr algn="ctr"/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50006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 </a:t>
            </a:r>
            <a:r>
              <a:rPr lang="ru-RU" sz="1600" dirty="0" err="1"/>
              <a:t>Однією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особливостей</a:t>
            </a:r>
            <a:r>
              <a:rPr lang="ru-RU" sz="1600" dirty="0"/>
              <a:t> парку </a:t>
            </a:r>
            <a:r>
              <a:rPr lang="ru-RU" sz="1600" dirty="0" err="1"/>
              <a:t>є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на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поєднуються</a:t>
            </a:r>
            <a:r>
              <a:rPr lang="ru-RU" sz="1600" dirty="0"/>
              <a:t> </a:t>
            </a:r>
            <a:r>
              <a:rPr lang="ru-RU" sz="1600" dirty="0" err="1"/>
              <a:t>ареали</a:t>
            </a:r>
            <a:r>
              <a:rPr lang="ru-RU" sz="1600" dirty="0"/>
              <a:t> дуба, граба та </a:t>
            </a:r>
            <a:r>
              <a:rPr lang="ru-RU" sz="1600" dirty="0" err="1"/>
              <a:t>липи</a:t>
            </a:r>
            <a:r>
              <a:rPr lang="ru-RU" sz="1600" dirty="0"/>
              <a:t>.  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dirty="0" smtClean="0"/>
              <a:t>На </a:t>
            </a:r>
            <a:r>
              <a:rPr lang="ru-RU" sz="1600" dirty="0" err="1"/>
              <a:t>території</a:t>
            </a:r>
            <a:r>
              <a:rPr lang="ru-RU" sz="1600" dirty="0"/>
              <a:t> парку </a:t>
            </a:r>
            <a:r>
              <a:rPr lang="ru-RU" sz="1600" dirty="0" err="1"/>
              <a:t>ростуть</a:t>
            </a:r>
            <a:r>
              <a:rPr lang="ru-RU" sz="1600" dirty="0"/>
              <a:t> 52 </a:t>
            </a:r>
            <a:r>
              <a:rPr lang="ru-RU" sz="1600" dirty="0" err="1"/>
              <a:t>рідкісних</a:t>
            </a:r>
            <a:r>
              <a:rPr lang="ru-RU" sz="1600" dirty="0"/>
              <a:t> та </a:t>
            </a:r>
            <a:r>
              <a:rPr lang="ru-RU" sz="1600" dirty="0" err="1"/>
              <a:t>малопоширених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флори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них 3 </a:t>
            </a:r>
            <a:r>
              <a:rPr lang="ru-RU" sz="1600" dirty="0" err="1"/>
              <a:t>занесені</a:t>
            </a:r>
            <a:r>
              <a:rPr lang="ru-RU" sz="1600" dirty="0"/>
              <a:t> до </a:t>
            </a:r>
            <a:r>
              <a:rPr lang="ru-RU" sz="1600" dirty="0" err="1"/>
              <a:t>Додатку</a:t>
            </a:r>
            <a:r>
              <a:rPr lang="ru-RU" sz="1600" dirty="0"/>
              <a:t> І </a:t>
            </a:r>
            <a:r>
              <a:rPr lang="ru-RU" sz="1600" dirty="0" err="1"/>
              <a:t>Бернської</a:t>
            </a:r>
            <a:r>
              <a:rPr lang="ru-RU" sz="1600" dirty="0"/>
              <a:t> </a:t>
            </a:r>
            <a:r>
              <a:rPr lang="ru-RU" sz="1600" dirty="0" err="1"/>
              <a:t>конвенції</a:t>
            </a:r>
            <a:r>
              <a:rPr lang="ru-RU" sz="1600" dirty="0"/>
              <a:t> </a:t>
            </a:r>
            <a:r>
              <a:rPr lang="ru-RU" sz="1600" dirty="0" smtClean="0"/>
              <a:t>(маточник </a:t>
            </a:r>
            <a:r>
              <a:rPr lang="ru-RU" sz="1600" dirty="0" err="1" smtClean="0"/>
              <a:t>болотний</a:t>
            </a:r>
            <a:r>
              <a:rPr lang="ru-RU" sz="1600" dirty="0" smtClean="0"/>
              <a:t>, сон </a:t>
            </a:r>
            <a:r>
              <a:rPr lang="ru-RU" sz="1600" dirty="0" err="1" smtClean="0"/>
              <a:t>широколистий</a:t>
            </a:r>
            <a:r>
              <a:rPr lang="ru-RU" sz="1600" dirty="0" smtClean="0"/>
              <a:t>, </a:t>
            </a:r>
            <a:r>
              <a:rPr lang="ru-RU" sz="1600" dirty="0" err="1" smtClean="0"/>
              <a:t>альдрованда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пухирчаста</a:t>
            </a:r>
            <a:r>
              <a:rPr lang="ru-RU" sz="1600" dirty="0" smtClean="0"/>
              <a:t>)</a:t>
            </a:r>
          </a:p>
          <a:p>
            <a:pPr fontAlgn="base"/>
            <a:endParaRPr lang="ru-RU" sz="1600" dirty="0"/>
          </a:p>
          <a:p>
            <a:pPr fontAlgn="base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50070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, </a:t>
            </a:r>
            <a:r>
              <a:rPr lang="ru-RU" sz="1600" dirty="0" err="1" smtClean="0"/>
              <a:t>занесених</a:t>
            </a:r>
            <a:r>
              <a:rPr lang="ru-RU" sz="1600" dirty="0" smtClean="0"/>
              <a:t> до </a:t>
            </a:r>
            <a:r>
              <a:rPr lang="ru-RU" sz="1600" dirty="0" err="1" smtClean="0"/>
              <a:t>Червоної</a:t>
            </a:r>
            <a:r>
              <a:rPr lang="ru-RU" sz="1600" dirty="0" smtClean="0"/>
              <a:t> книги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тут </a:t>
            </a:r>
            <a:r>
              <a:rPr lang="ru-RU" sz="1600" dirty="0" err="1" smtClean="0"/>
              <a:t>водяться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очеретянка</a:t>
            </a:r>
            <a:r>
              <a:rPr lang="ru-RU" sz="1600" dirty="0" smtClean="0"/>
              <a:t> прудка, </a:t>
            </a:r>
            <a:r>
              <a:rPr lang="ru-RU" sz="1600" dirty="0" err="1" smtClean="0"/>
              <a:t>борсук</a:t>
            </a:r>
            <a:r>
              <a:rPr lang="ru-RU" sz="1600" dirty="0" smtClean="0"/>
              <a:t>, </a:t>
            </a:r>
            <a:r>
              <a:rPr lang="ru-RU" sz="1600" dirty="0" err="1" smtClean="0"/>
              <a:t>видра</a:t>
            </a:r>
            <a:r>
              <a:rPr lang="ru-RU" sz="1600" dirty="0" smtClean="0"/>
              <a:t> </a:t>
            </a:r>
            <a:r>
              <a:rPr lang="ru-RU" sz="1600" dirty="0" err="1" smtClean="0"/>
              <a:t>річкова</a:t>
            </a:r>
            <a:r>
              <a:rPr lang="ru-RU" sz="1600" dirty="0" smtClean="0"/>
              <a:t>, жук-олень та </a:t>
            </a:r>
            <a:r>
              <a:rPr lang="ru-RU" sz="1600" dirty="0" err="1" smtClean="0"/>
              <a:t>ін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92867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14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– до </a:t>
            </a:r>
            <a:r>
              <a:rPr lang="ru-RU" sz="1600" dirty="0" err="1" smtClean="0"/>
              <a:t>Червоної</a:t>
            </a:r>
            <a:r>
              <a:rPr lang="ru-RU" sz="1600" dirty="0" smtClean="0"/>
              <a:t> книги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(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, </a:t>
            </a:r>
            <a:r>
              <a:rPr lang="ru-RU" sz="1600" dirty="0" err="1" smtClean="0"/>
              <a:t>любка</a:t>
            </a:r>
            <a:r>
              <a:rPr lang="ru-RU" sz="1600" dirty="0" smtClean="0"/>
              <a:t> </a:t>
            </a:r>
            <a:r>
              <a:rPr lang="ru-RU" sz="1600" dirty="0" err="1" smtClean="0"/>
              <a:t>дволиста</a:t>
            </a:r>
            <a:r>
              <a:rPr lang="ru-RU" sz="1600" dirty="0" smtClean="0"/>
              <a:t>, осока </a:t>
            </a:r>
            <a:r>
              <a:rPr lang="ru-RU" sz="1600" dirty="0" err="1" smtClean="0"/>
              <a:t>богемська</a:t>
            </a:r>
            <a:r>
              <a:rPr lang="ru-RU" sz="1600" dirty="0" smtClean="0"/>
              <a:t>, </a:t>
            </a:r>
            <a:r>
              <a:rPr lang="ru-RU" sz="1600" dirty="0" err="1" smtClean="0"/>
              <a:t>підсніжник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білосніжний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</a:t>
            </a:r>
            <a:r>
              <a:rPr lang="ru-RU" sz="1600" dirty="0" smtClean="0"/>
              <a:t>.)</a:t>
            </a:r>
          </a:p>
          <a:p>
            <a:endParaRPr lang="ru-RU" sz="1600" dirty="0"/>
          </a:p>
        </p:txBody>
      </p:sp>
      <p:pic>
        <p:nvPicPr>
          <p:cNvPr id="7" name="Рисунок 6" descr="5_Snow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214554"/>
            <a:ext cx="2405062" cy="240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77cf55424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214686"/>
            <a:ext cx="2762248" cy="207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2750348" cy="178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Сон широколистий</a:t>
            </a:r>
          </a:p>
          <a:p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286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Жук-олень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464344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підсніжник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білосніжний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239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Грунти</a:t>
            </a:r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4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</a:t>
            </a:r>
            <a:endParaRPr lang="ru-RU" sz="4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214818"/>
            <a:ext cx="29289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1600" dirty="0" smtClean="0"/>
          </a:p>
          <a:p>
            <a:r>
              <a:rPr lang="ru-RU" sz="1600" dirty="0" err="1" smtClean="0"/>
              <a:t>Територія</a:t>
            </a:r>
            <a:r>
              <a:rPr lang="ru-RU" sz="1600" dirty="0" smtClean="0"/>
              <a:t> </a:t>
            </a:r>
            <a:r>
              <a:rPr lang="ru-RU" sz="1600" dirty="0"/>
              <a:t>парку </a:t>
            </a:r>
            <a:r>
              <a:rPr lang="ru-RU" sz="1600" dirty="0" err="1"/>
              <a:t>складена</a:t>
            </a:r>
            <a:r>
              <a:rPr lang="ru-RU" sz="1600" dirty="0"/>
              <a:t> </a:t>
            </a:r>
            <a:r>
              <a:rPr lang="ru-RU" sz="1600" dirty="0" err="1"/>
              <a:t>переважно</a:t>
            </a:r>
            <a:r>
              <a:rPr lang="ru-RU" sz="1600" dirty="0"/>
              <a:t> </a:t>
            </a:r>
            <a:r>
              <a:rPr lang="ru-RU" sz="1600" dirty="0" err="1" smtClean="0"/>
              <a:t>осадовими</a:t>
            </a:r>
            <a:r>
              <a:rPr lang="ru-RU" sz="1600" dirty="0" smtClean="0"/>
              <a:t> </a:t>
            </a:r>
            <a:r>
              <a:rPr lang="ru-RU" sz="1600" dirty="0"/>
              <a:t>породами </a:t>
            </a:r>
            <a:r>
              <a:rPr lang="ru-RU" sz="1600" dirty="0" smtClean="0"/>
              <a:t>неогенового </a:t>
            </a:r>
            <a:r>
              <a:rPr lang="ru-RU" sz="1600" dirty="0" err="1" smtClean="0"/>
              <a:t>віку</a:t>
            </a:r>
            <a:r>
              <a:rPr lang="ru-RU" sz="1600" dirty="0"/>
              <a:t>, </a:t>
            </a:r>
            <a:r>
              <a:rPr lang="ru-RU" sz="1600" dirty="0" err="1"/>
              <a:t>представленими</a:t>
            </a:r>
            <a:r>
              <a:rPr lang="ru-RU" sz="1600" dirty="0"/>
              <a:t> </a:t>
            </a:r>
            <a:r>
              <a:rPr lang="ru-RU" sz="1600" dirty="0" err="1"/>
              <a:t>пісками</a:t>
            </a:r>
            <a:r>
              <a:rPr lang="ru-RU" sz="1600" dirty="0"/>
              <a:t> та глинами. </a:t>
            </a:r>
            <a:r>
              <a:rPr lang="ru-RU" sz="1600" dirty="0" err="1"/>
              <a:t>Трапляються</a:t>
            </a:r>
            <a:r>
              <a:rPr lang="ru-RU" sz="1600" dirty="0"/>
              <a:t> </a:t>
            </a:r>
            <a:r>
              <a:rPr lang="ru-RU" sz="1600" dirty="0" err="1"/>
              <a:t>чорноземні</a:t>
            </a:r>
            <a:r>
              <a:rPr lang="ru-RU" sz="1600" dirty="0"/>
              <a:t> та </a:t>
            </a:r>
            <a:r>
              <a:rPr lang="ru-RU" sz="1600" dirty="0" err="1"/>
              <a:t>підзолисті</a:t>
            </a:r>
            <a:r>
              <a:rPr lang="ru-RU" sz="1600" dirty="0"/>
              <a:t> </a:t>
            </a:r>
            <a:r>
              <a:rPr lang="ru-RU" sz="1600" dirty="0" err="1"/>
              <a:t>ґрунти</a:t>
            </a:r>
            <a:r>
              <a:rPr lang="ru-RU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857232"/>
            <a:ext cx="41434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600" dirty="0" err="1"/>
              <a:t>Клімат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парку, як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решти</a:t>
            </a:r>
            <a:r>
              <a:rPr lang="ru-RU" sz="1600" dirty="0"/>
              <a:t> </a:t>
            </a:r>
            <a:r>
              <a:rPr lang="ru-RU" sz="1600" dirty="0" err="1"/>
              <a:t>Полісся</a:t>
            </a:r>
            <a:r>
              <a:rPr lang="ru-RU" sz="1600" dirty="0"/>
              <a:t>, </a:t>
            </a:r>
            <a:r>
              <a:rPr lang="ru-RU" sz="1600" dirty="0" err="1"/>
              <a:t>помірно</a:t>
            </a:r>
            <a:r>
              <a:rPr lang="ru-RU" sz="1600" dirty="0"/>
              <a:t> </a:t>
            </a:r>
            <a:r>
              <a:rPr lang="ru-RU" sz="1600" dirty="0" err="1"/>
              <a:t>континентальний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м'якою</a:t>
            </a:r>
            <a:r>
              <a:rPr lang="ru-RU" sz="1600" dirty="0"/>
              <a:t> зимою та теплим </a:t>
            </a:r>
            <a:r>
              <a:rPr lang="ru-RU" sz="1600" dirty="0" err="1"/>
              <a:t>літом</a:t>
            </a:r>
            <a:r>
              <a:rPr lang="ru-RU" sz="1600" dirty="0"/>
              <a:t>. </a:t>
            </a:r>
            <a:r>
              <a:rPr lang="ru-RU" sz="1600" dirty="0" err="1"/>
              <a:t>Середньорічна</a:t>
            </a:r>
            <a:r>
              <a:rPr lang="ru-RU" sz="1600" dirty="0"/>
              <a:t> температура </a:t>
            </a:r>
            <a:r>
              <a:rPr lang="ru-RU" sz="1600" dirty="0" err="1"/>
              <a:t>повітря</a:t>
            </a:r>
            <a:r>
              <a:rPr lang="ru-RU" sz="1600" dirty="0"/>
              <a:t> становить +6°С, </a:t>
            </a:r>
            <a:r>
              <a:rPr lang="ru-RU" sz="1600" dirty="0" err="1"/>
              <a:t>середня</a:t>
            </a:r>
            <a:r>
              <a:rPr lang="ru-RU" sz="1600" dirty="0"/>
              <a:t> температура </a:t>
            </a:r>
            <a:r>
              <a:rPr lang="ru-RU" sz="1600" dirty="0" err="1"/>
              <a:t>січня</a:t>
            </a:r>
            <a:r>
              <a:rPr lang="ru-RU" sz="1600" dirty="0"/>
              <a:t> −7°С, </a:t>
            </a:r>
            <a:r>
              <a:rPr lang="ru-RU" sz="1600" dirty="0" err="1"/>
              <a:t>липня</a:t>
            </a:r>
            <a:r>
              <a:rPr lang="ru-RU" sz="1600" dirty="0"/>
              <a:t> +19°С,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температурою </a:t>
            </a:r>
            <a:r>
              <a:rPr lang="ru-RU" sz="1600" dirty="0" err="1"/>
              <a:t>понад</a:t>
            </a:r>
            <a:r>
              <a:rPr lang="ru-RU" sz="1600" dirty="0"/>
              <a:t> +10° — 158, а </a:t>
            </a:r>
            <a:r>
              <a:rPr lang="ru-RU" sz="1600" dirty="0" err="1"/>
              <a:t>з</a:t>
            </a:r>
            <a:r>
              <a:rPr lang="ru-RU" sz="1600" dirty="0"/>
              <a:t> температурою −10°С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нижче</a:t>
            </a:r>
            <a:r>
              <a:rPr lang="ru-RU" sz="1600" dirty="0"/>
              <a:t> — 45. </a:t>
            </a:r>
            <a:r>
              <a:rPr lang="ru-RU" sz="1600" dirty="0" err="1"/>
              <a:t>Територія</a:t>
            </a:r>
            <a:r>
              <a:rPr lang="ru-RU" sz="1600" dirty="0"/>
              <a:t> парку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помірною</a:t>
            </a:r>
            <a:r>
              <a:rPr lang="ru-RU" sz="1600" dirty="0"/>
              <a:t> </a:t>
            </a:r>
            <a:r>
              <a:rPr lang="ru-RU" sz="1600" dirty="0" err="1"/>
              <a:t>зволоженістю</a:t>
            </a:r>
            <a:r>
              <a:rPr lang="ru-RU" sz="1600" dirty="0"/>
              <a:t>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Рисунок 4" descr="dendropark-Trostyan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71942"/>
            <a:ext cx="3000396" cy="216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5df9eb4-b2d5-4f20-bf09-3a7f91c3d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4357686" cy="290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1912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Річки</a:t>
            </a:r>
            <a:endParaRPr lang="ru-RU" sz="4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85762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Іченька</a:t>
            </a:r>
            <a:r>
              <a:rPr lang="ru-RU" sz="1600" dirty="0"/>
              <a:t> – </a:t>
            </a:r>
            <a:r>
              <a:rPr lang="ru-RU" sz="1600" dirty="0" err="1"/>
              <a:t>рівнинна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. </a:t>
            </a:r>
            <a:r>
              <a:rPr lang="ru-RU" sz="1600" dirty="0" err="1"/>
              <a:t>Її</a:t>
            </a:r>
            <a:r>
              <a:rPr lang="ru-RU" sz="1600" dirty="0"/>
              <a:t> виток </a:t>
            </a:r>
            <a:r>
              <a:rPr lang="ru-RU" sz="1600" dirty="0" err="1"/>
              <a:t>знаходиться</a:t>
            </a:r>
            <a:r>
              <a:rPr lang="ru-RU" sz="1600" dirty="0"/>
              <a:t> на </a:t>
            </a:r>
            <a:r>
              <a:rPr lang="ru-RU" sz="1600" dirty="0" err="1"/>
              <a:t>висоті</a:t>
            </a:r>
            <a:r>
              <a:rPr lang="ru-RU" sz="1600" dirty="0"/>
              <a:t> 165 м над </a:t>
            </a:r>
            <a:r>
              <a:rPr lang="ru-RU" sz="1600" dirty="0" err="1"/>
              <a:t>рівнем</a:t>
            </a:r>
            <a:r>
              <a:rPr lang="ru-RU" sz="1600" dirty="0"/>
              <a:t> моря, а гирло на </a:t>
            </a:r>
            <a:r>
              <a:rPr lang="ru-RU" sz="1600" dirty="0" err="1"/>
              <a:t>висоті</a:t>
            </a:r>
            <a:r>
              <a:rPr lang="ru-RU" sz="1600" dirty="0"/>
              <a:t> 132 м. На </a:t>
            </a:r>
            <a:r>
              <a:rPr lang="ru-RU" sz="1600" dirty="0" err="1"/>
              <a:t>своєму</a:t>
            </a:r>
            <a:r>
              <a:rPr lang="ru-RU" sz="1600" dirty="0"/>
              <a:t> шляху вона </a:t>
            </a:r>
            <a:r>
              <a:rPr lang="ru-RU" sz="1600" dirty="0" err="1"/>
              <a:t>утворює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ставків</a:t>
            </a:r>
            <a:r>
              <a:rPr lang="ru-RU" sz="1600" dirty="0"/>
              <a:t>, </a:t>
            </a:r>
            <a:r>
              <a:rPr lang="ru-RU" sz="1600" dirty="0" err="1"/>
              <a:t>боліт</a:t>
            </a:r>
            <a:r>
              <a:rPr lang="ru-RU" sz="1600" dirty="0"/>
              <a:t>.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тихі</a:t>
            </a:r>
            <a:r>
              <a:rPr lang="ru-RU" sz="1600" dirty="0"/>
              <a:t> води </a:t>
            </a:r>
            <a:r>
              <a:rPr lang="ru-RU" sz="1600" dirty="0" err="1"/>
              <a:t>ховаються</a:t>
            </a:r>
            <a:r>
              <a:rPr lang="ru-RU" sz="1600" dirty="0"/>
              <a:t> у </a:t>
            </a:r>
            <a:r>
              <a:rPr lang="ru-RU" sz="1600" dirty="0" err="1"/>
              <a:t>заростях</a:t>
            </a:r>
            <a:r>
              <a:rPr lang="ru-RU" sz="1600" dirty="0"/>
              <a:t> очерету, а </a:t>
            </a:r>
            <a:r>
              <a:rPr lang="ru-RU" sz="1600" dirty="0" err="1"/>
              <a:t>її</a:t>
            </a:r>
            <a:r>
              <a:rPr lang="ru-RU" sz="1600" dirty="0"/>
              <a:t> плесом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милуватися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подекуди</a:t>
            </a:r>
            <a:r>
              <a:rPr lang="ru-RU" sz="1600" dirty="0"/>
              <a:t>. </a:t>
            </a:r>
            <a:r>
              <a:rPr lang="ru-RU" sz="1600" dirty="0" err="1"/>
              <a:t>Іченька</a:t>
            </a:r>
            <a:r>
              <a:rPr lang="ru-RU" sz="1600" dirty="0"/>
              <a:t> </a:t>
            </a:r>
            <a:r>
              <a:rPr lang="ru-RU" sz="1600" dirty="0" err="1"/>
              <a:t>впадає</a:t>
            </a:r>
            <a:r>
              <a:rPr lang="ru-RU" sz="1600" dirty="0"/>
              <a:t> в </a:t>
            </a:r>
            <a:r>
              <a:rPr lang="ru-RU" sz="1600" dirty="0" err="1"/>
              <a:t>Удай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притокою</a:t>
            </a:r>
            <a:r>
              <a:rPr lang="ru-RU" sz="1600" dirty="0"/>
              <a:t> Сули. Разом </a:t>
            </a:r>
            <a:r>
              <a:rPr lang="ru-RU" sz="1600" dirty="0" err="1"/>
              <a:t>з</a:t>
            </a:r>
            <a:r>
              <a:rPr lang="ru-RU" sz="1600" dirty="0"/>
              <a:t> водами </a:t>
            </a:r>
            <a:r>
              <a:rPr lang="ru-RU" sz="1600" dirty="0" err="1"/>
              <a:t>Удаю</a:t>
            </a:r>
            <a:r>
              <a:rPr lang="ru-RU" sz="1600" dirty="0"/>
              <a:t> та Сули </a:t>
            </a:r>
            <a:r>
              <a:rPr lang="ru-RU" sz="1600" dirty="0" err="1"/>
              <a:t>тече</a:t>
            </a:r>
            <a:r>
              <a:rPr lang="ru-RU" sz="1600" dirty="0"/>
              <a:t> вона до </a:t>
            </a:r>
            <a:r>
              <a:rPr lang="ru-RU" sz="1600" dirty="0" err="1"/>
              <a:t>славетного</a:t>
            </a:r>
            <a:r>
              <a:rPr lang="ru-RU" sz="1600" dirty="0"/>
              <a:t> та </a:t>
            </a:r>
            <a:r>
              <a:rPr lang="ru-RU" sz="1600" dirty="0" err="1"/>
              <a:t>могутнього</a:t>
            </a:r>
            <a:r>
              <a:rPr lang="ru-RU" sz="1600" dirty="0"/>
              <a:t> </a:t>
            </a:r>
            <a:r>
              <a:rPr lang="ru-RU" sz="1600" dirty="0" err="1"/>
              <a:t>Дніпра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 descr="fg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3929066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Тиха, </a:t>
            </a:r>
            <a:r>
              <a:rPr lang="ru-RU" sz="1600" dirty="0" err="1"/>
              <a:t>привітна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 </a:t>
            </a:r>
            <a:r>
              <a:rPr lang="ru-RU" sz="1600" dirty="0" err="1"/>
              <a:t>Удай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початок </a:t>
            </a:r>
            <a:r>
              <a:rPr lang="ru-RU" sz="1600" dirty="0" err="1"/>
              <a:t>поблизу</a:t>
            </a:r>
            <a:r>
              <a:rPr lang="ru-RU" sz="1600" dirty="0"/>
              <a:t> села </a:t>
            </a:r>
            <a:r>
              <a:rPr lang="ru-RU" sz="1600" dirty="0" err="1"/>
              <a:t>Рожнівка</a:t>
            </a:r>
            <a:r>
              <a:rPr lang="ru-RU" sz="1600" dirty="0"/>
              <a:t>. </a:t>
            </a:r>
            <a:r>
              <a:rPr lang="ru-RU" sz="1600" dirty="0" err="1"/>
              <a:t>Річка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найбільшою</a:t>
            </a:r>
            <a:r>
              <a:rPr lang="ru-RU" sz="1600" dirty="0"/>
              <a:t> водною </a:t>
            </a:r>
            <a:r>
              <a:rPr lang="ru-RU" sz="1600" dirty="0" err="1"/>
              <a:t>артерією</a:t>
            </a:r>
            <a:r>
              <a:rPr lang="ru-RU" sz="1600" dirty="0"/>
              <a:t> </a:t>
            </a:r>
            <a:r>
              <a:rPr lang="ru-RU" sz="1600" dirty="0" err="1"/>
              <a:t>Ічнянщини</a:t>
            </a:r>
            <a:r>
              <a:rPr lang="ru-RU" sz="1600" dirty="0"/>
              <a:t>, </a:t>
            </a:r>
            <a:r>
              <a:rPr lang="ru-RU" sz="1600" dirty="0" err="1"/>
              <a:t>Прилуччини</a:t>
            </a:r>
            <a:r>
              <a:rPr lang="ru-RU" sz="1600" dirty="0"/>
              <a:t>, </a:t>
            </a:r>
            <a:r>
              <a:rPr lang="ru-RU" sz="1600" dirty="0" err="1"/>
              <a:t>Срібнянщини</a:t>
            </a:r>
            <a:r>
              <a:rPr lang="ru-RU" sz="1600" dirty="0"/>
              <a:t>, </a:t>
            </a:r>
            <a:r>
              <a:rPr lang="ru-RU" sz="1600" dirty="0" err="1"/>
              <a:t>Варвинщини</a:t>
            </a:r>
            <a:r>
              <a:rPr lang="ru-RU" sz="1600" dirty="0"/>
              <a:t>, </a:t>
            </a:r>
            <a:r>
              <a:rPr lang="ru-RU" sz="1600" dirty="0" err="1"/>
              <a:t>Пирятинщини</a:t>
            </a:r>
            <a:r>
              <a:rPr lang="ru-RU" sz="1600" dirty="0"/>
              <a:t>. </a:t>
            </a:r>
            <a:r>
              <a:rPr lang="ru-RU" sz="1600" dirty="0" err="1"/>
              <a:t>Удай</a:t>
            </a:r>
            <a:r>
              <a:rPr lang="ru-RU" sz="1600" dirty="0"/>
              <a:t> </a:t>
            </a:r>
            <a:r>
              <a:rPr lang="ru-RU" sz="1600" dirty="0" err="1"/>
              <a:t>тече</a:t>
            </a:r>
            <a:r>
              <a:rPr lang="ru-RU" sz="1600" dirty="0"/>
              <a:t> </a:t>
            </a:r>
            <a:r>
              <a:rPr lang="ru-RU" sz="1600" dirty="0" err="1"/>
              <a:t>Придніпровською</a:t>
            </a:r>
            <a:r>
              <a:rPr lang="ru-RU" sz="1600" dirty="0"/>
              <a:t> </a:t>
            </a:r>
            <a:r>
              <a:rPr lang="ru-RU" sz="1600" dirty="0" err="1"/>
              <a:t>низовиною</a:t>
            </a:r>
            <a:r>
              <a:rPr lang="ru-RU" sz="1600" dirty="0"/>
              <a:t>. </a:t>
            </a:r>
            <a:r>
              <a:rPr lang="ru-RU" sz="1600" dirty="0" err="1"/>
              <a:t>Площа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басейну</a:t>
            </a:r>
            <a:r>
              <a:rPr lang="ru-RU" sz="1600" dirty="0"/>
              <a:t> – 7030 кв. км.</a:t>
            </a:r>
          </a:p>
        </p:txBody>
      </p:sp>
      <p:pic>
        <p:nvPicPr>
          <p:cNvPr id="6" name="Рисунок 5" descr="P609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3548055" cy="266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350043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р. </a:t>
            </a:r>
            <a:r>
              <a:rPr lang="uk-UA" sz="1600" i="1" dirty="0" err="1" smtClean="0"/>
              <a:t>Іченька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34290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Р. Удай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79159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 охорони </a:t>
            </a:r>
          </a:p>
          <a:p>
            <a:pPr algn="ctr"/>
            <a:r>
              <a:rPr lang="uk-UA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біорізноманіття</a:t>
            </a:r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071942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заповідній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парку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збирають</a:t>
            </a:r>
            <a:r>
              <a:rPr lang="ru-RU" dirty="0"/>
              <a:t> </a:t>
            </a:r>
            <a:r>
              <a:rPr lang="ru-RU" dirty="0" err="1"/>
              <a:t>ягоди</a:t>
            </a:r>
            <a:r>
              <a:rPr lang="ru-RU" dirty="0"/>
              <a:t> та </a:t>
            </a:r>
            <a:r>
              <a:rPr lang="ru-RU" dirty="0" err="1"/>
              <a:t>гриби</a:t>
            </a:r>
            <a:r>
              <a:rPr lang="ru-RU" dirty="0"/>
              <a:t>,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заповідної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не </a:t>
            </a:r>
            <a:r>
              <a:rPr lang="ru-RU" dirty="0" err="1"/>
              <a:t>позначені</a:t>
            </a:r>
            <a:r>
              <a:rPr lang="ru-RU" dirty="0"/>
              <a:t> аншлагами, дороги,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парку, не </a:t>
            </a:r>
            <a:r>
              <a:rPr lang="ru-RU" dirty="0" err="1"/>
              <a:t>перегороджені</a:t>
            </a:r>
            <a:r>
              <a:rPr lang="ru-RU" dirty="0"/>
              <a:t> </a:t>
            </a:r>
            <a:r>
              <a:rPr lang="ru-RU" dirty="0" smtClean="0"/>
              <a:t>шлагбаумами</a:t>
            </a:r>
            <a:r>
              <a:rPr lang="ru-RU" baseline="30000" dirty="0" smtClean="0"/>
              <a:t>.</a:t>
            </a:r>
            <a:r>
              <a:rPr lang="ru-RU" dirty="0" smtClean="0"/>
              <a:t>  </a:t>
            </a:r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Санітарні</a:t>
            </a:r>
            <a:r>
              <a:rPr lang="ru-RU" dirty="0" smtClean="0"/>
              <a:t> </a:t>
            </a:r>
            <a:r>
              <a:rPr lang="ru-RU" dirty="0"/>
              <a:t>рубки,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у парку, </a:t>
            </a:r>
            <a:r>
              <a:rPr lang="ru-RU" dirty="0" err="1"/>
              <a:t>завдають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лісовому</a:t>
            </a:r>
            <a:r>
              <a:rPr lang="ru-RU" dirty="0"/>
              <a:t> </a:t>
            </a:r>
            <a:r>
              <a:rPr lang="ru-RU" dirty="0" err="1"/>
              <a:t>біорізноманіттю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2013 р. парк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ліміт</a:t>
            </a:r>
            <a:r>
              <a:rPr lang="ru-RU" dirty="0"/>
              <a:t> на рубку 15 га</a:t>
            </a:r>
            <a:endParaRPr lang="ru-RU" b="1" dirty="0"/>
          </a:p>
        </p:txBody>
      </p:sp>
      <p:pic>
        <p:nvPicPr>
          <p:cNvPr id="4" name="Рисунок 3" descr="519466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428736"/>
            <a:ext cx="3071834" cy="409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87951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7"/>
            <a:ext cx="407196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</TotalTime>
  <Words>281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Презентація  на тему: Ічнянський національний природний парк 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Ічнянський національний природний парк </dc:title>
  <dc:creator>Customer</dc:creator>
  <cp:lastModifiedBy>Customer</cp:lastModifiedBy>
  <cp:revision>6</cp:revision>
  <dcterms:created xsi:type="dcterms:W3CDTF">2015-04-08T20:38:00Z</dcterms:created>
  <dcterms:modified xsi:type="dcterms:W3CDTF">2015-04-08T21:31:05Z</dcterms:modified>
</cp:coreProperties>
</file>