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7" r:id="rId2"/>
    <p:sldId id="256" r:id="rId3"/>
    <p:sldId id="260" r:id="rId4"/>
    <p:sldId id="261" r:id="rId5"/>
    <p:sldId id="262" r:id="rId6"/>
    <p:sldId id="258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>
        <p:scale>
          <a:sx n="70" d="100"/>
          <a:sy n="70" d="100"/>
        </p:scale>
        <p:origin x="-145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40558-3749-4A62-9E7D-C3836C3835E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6F6A-C9B2-4495-9150-5A4897D63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C6F6A-C9B2-4495-9150-5A4897D6345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3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39CA00-571B-49AF-B438-29004660C344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72D052-543E-4766-90A0-53B825D67A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0"/>
            <a:ext cx="6946032" cy="2736304"/>
          </a:xfrm>
        </p:spPr>
        <p:txBody>
          <a:bodyPr>
            <a:normAutofit/>
          </a:bodyPr>
          <a:lstStyle/>
          <a:p>
            <a:r>
              <a:rPr lang="uk-UA" sz="9600" dirty="0" smtClean="0">
                <a:latin typeface="Comic Sans MS" pitchFamily="66" charset="0"/>
              </a:rPr>
              <a:t>ООН </a:t>
            </a:r>
            <a:endParaRPr lang="ru-RU" sz="9600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20888"/>
            <a:ext cx="4476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РАДА БЕЗПЕКИ ООН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15536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Рада </a:t>
            </a:r>
            <a:r>
              <a:rPr lang="ru-RU" sz="2800" dirty="0" err="1"/>
              <a:t>Безпеки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з 15 </a:t>
            </a:r>
            <a:r>
              <a:rPr lang="ru-RU" sz="2800" dirty="0" err="1"/>
              <a:t>членів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. З них 5 є </a:t>
            </a:r>
            <a:r>
              <a:rPr lang="ru-RU" sz="2800" dirty="0" err="1"/>
              <a:t>постійними</a:t>
            </a:r>
            <a:r>
              <a:rPr lang="ru-RU" sz="2800" dirty="0"/>
              <a:t>, а </a:t>
            </a:r>
            <a:r>
              <a:rPr lang="ru-RU" sz="2800" dirty="0" err="1"/>
              <a:t>саме</a:t>
            </a:r>
            <a:r>
              <a:rPr lang="ru-RU" sz="2800" dirty="0"/>
              <a:t>: </a:t>
            </a:r>
            <a:r>
              <a:rPr lang="ru-RU" sz="2800" dirty="0" err="1"/>
              <a:t>Росія</a:t>
            </a:r>
            <a:r>
              <a:rPr lang="ru-RU" sz="2800" dirty="0"/>
              <a:t>, Китай, </a:t>
            </a:r>
            <a:r>
              <a:rPr lang="ru-RU" sz="2800" dirty="0" err="1"/>
              <a:t>Франція</a:t>
            </a:r>
            <a:r>
              <a:rPr lang="ru-RU" sz="2800" dirty="0"/>
              <a:t>, </a:t>
            </a:r>
            <a:r>
              <a:rPr lang="ru-RU" sz="2800" dirty="0" err="1"/>
              <a:t>Великобританія</a:t>
            </a:r>
            <a:r>
              <a:rPr lang="ru-RU" sz="2800" dirty="0"/>
              <a:t> і </a:t>
            </a:r>
            <a:r>
              <a:rPr lang="ru-RU" sz="2800" dirty="0" err="1"/>
              <a:t>Північна</a:t>
            </a:r>
            <a:r>
              <a:rPr lang="ru-RU" sz="2800" dirty="0"/>
              <a:t> </a:t>
            </a:r>
            <a:r>
              <a:rPr lang="ru-RU" sz="2800" dirty="0" err="1"/>
              <a:t>Ірландія</a:t>
            </a:r>
            <a:r>
              <a:rPr lang="ru-RU" sz="2800" dirty="0"/>
              <a:t>, США.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err="1" smtClean="0"/>
              <a:t>Місця</a:t>
            </a:r>
            <a:r>
              <a:rPr lang="ru-RU" sz="2800" dirty="0" smtClean="0"/>
              <a:t> </a:t>
            </a:r>
            <a:r>
              <a:rPr lang="ru-RU" sz="2800" dirty="0" err="1"/>
              <a:t>непостійних</a:t>
            </a:r>
            <a:r>
              <a:rPr lang="ru-RU" sz="2800" dirty="0"/>
              <a:t> </a:t>
            </a:r>
            <a:r>
              <a:rPr lang="ru-RU" sz="2800" dirty="0" err="1"/>
              <a:t>членів</a:t>
            </a:r>
            <a:r>
              <a:rPr lang="ru-RU" sz="2800" dirty="0"/>
              <a:t> Ради </a:t>
            </a:r>
            <a:r>
              <a:rPr lang="ru-RU" sz="2800" dirty="0" err="1"/>
              <a:t>розподіляються</a:t>
            </a:r>
            <a:r>
              <a:rPr lang="ru-RU" sz="2800" dirty="0"/>
              <a:t> </a:t>
            </a:r>
            <a:r>
              <a:rPr lang="ru-RU" sz="2800" dirty="0" err="1"/>
              <a:t>наступним</a:t>
            </a:r>
            <a:r>
              <a:rPr lang="ru-RU" sz="2800" dirty="0"/>
              <a:t> чином: </a:t>
            </a:r>
            <a:endParaRPr lang="ru-RU" sz="2800" dirty="0" smtClean="0"/>
          </a:p>
          <a:p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/>
              <a:t>Азії</a:t>
            </a:r>
            <a:r>
              <a:rPr lang="ru-RU" sz="2800" dirty="0"/>
              <a:t> й Африки - 5 </a:t>
            </a:r>
            <a:r>
              <a:rPr lang="ru-RU" sz="2800" dirty="0" err="1"/>
              <a:t>членів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Східної</a:t>
            </a:r>
            <a:r>
              <a:rPr lang="ru-RU" sz="2800" dirty="0" smtClean="0"/>
              <a:t> </a:t>
            </a:r>
            <a:r>
              <a:rPr lang="ru-RU" sz="2800" dirty="0" err="1"/>
              <a:t>Європи</a:t>
            </a:r>
            <a:r>
              <a:rPr lang="ru-RU" sz="2800" dirty="0"/>
              <a:t> - 1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 err="1"/>
              <a:t>Латинської</a:t>
            </a:r>
            <a:r>
              <a:rPr lang="ru-RU" sz="2800" dirty="0"/>
              <a:t> Америки і </a:t>
            </a:r>
            <a:r>
              <a:rPr lang="ru-RU" sz="2800" dirty="0" err="1"/>
              <a:t>Карибського</a:t>
            </a:r>
            <a:r>
              <a:rPr lang="ru-RU" sz="2800" dirty="0"/>
              <a:t> моря - 2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 err="1"/>
              <a:t>Західної</a:t>
            </a:r>
            <a:r>
              <a:rPr lang="ru-RU" sz="2800" dirty="0"/>
              <a:t> </a:t>
            </a:r>
            <a:r>
              <a:rPr lang="ru-RU" sz="2800" dirty="0" err="1"/>
              <a:t>Європи</a:t>
            </a:r>
            <a:r>
              <a:rPr lang="ru-RU" sz="2800" dirty="0"/>
              <a:t>, </a:t>
            </a:r>
            <a:r>
              <a:rPr lang="ru-RU" sz="2800" dirty="0" err="1"/>
              <a:t>Канади</a:t>
            </a:r>
            <a:r>
              <a:rPr lang="ru-RU" sz="2800" dirty="0"/>
              <a:t>, </a:t>
            </a:r>
            <a:r>
              <a:rPr lang="ru-RU" sz="2800" dirty="0" err="1"/>
              <a:t>Нової</a:t>
            </a:r>
            <a:r>
              <a:rPr lang="ru-RU" sz="2800" dirty="0"/>
              <a:t> </a:t>
            </a:r>
            <a:r>
              <a:rPr lang="ru-RU" sz="2800" dirty="0" err="1"/>
              <a:t>Зеландії</a:t>
            </a:r>
            <a:r>
              <a:rPr lang="ru-RU" sz="2800" dirty="0"/>
              <a:t> та </a:t>
            </a:r>
            <a:r>
              <a:rPr lang="ru-RU" sz="2800" dirty="0" err="1"/>
              <a:t>Австралії</a:t>
            </a:r>
            <a:r>
              <a:rPr lang="ru-RU" sz="2800" dirty="0"/>
              <a:t> - 2 члени. 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непостійним</a:t>
            </a:r>
            <a:r>
              <a:rPr lang="ru-RU" dirty="0"/>
              <a:t> членом Ради </a:t>
            </a:r>
            <a:r>
              <a:rPr lang="ru-RU" dirty="0" err="1"/>
              <a:t>Безпеки</a:t>
            </a:r>
            <a:r>
              <a:rPr lang="ru-RU" dirty="0"/>
              <a:t> ООН у 1948–1949, 1984–1985, 2000–2001 роках.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44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Функції та повноваження Ради Безпеки зводяться до наступного: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міжнародний</a:t>
            </a:r>
            <a:r>
              <a:rPr lang="ru-RU" dirty="0" smtClean="0"/>
              <a:t> мир і </a:t>
            </a:r>
            <a:r>
              <a:rPr lang="ru-RU" dirty="0" err="1" smtClean="0"/>
              <a:t>безпеку</a:t>
            </a:r>
            <a:r>
              <a:rPr lang="ru-RU" dirty="0" smtClean="0"/>
              <a:t> у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з </a:t>
            </a:r>
            <a:r>
              <a:rPr lang="ru-RU" dirty="0" err="1" smtClean="0"/>
              <a:t>цілями</a:t>
            </a:r>
            <a:r>
              <a:rPr lang="ru-RU" dirty="0" smtClean="0"/>
              <a:t> і принципами ООН; 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розслідувати</a:t>
            </a:r>
            <a:r>
              <a:rPr lang="ru-RU" dirty="0" smtClean="0"/>
              <a:t> будь-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суперечки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тертя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агресора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виробляти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озброєнь</a:t>
            </a:r>
            <a:r>
              <a:rPr lang="ru-RU" dirty="0" smtClean="0"/>
              <a:t>, </a:t>
            </a:r>
            <a:r>
              <a:rPr lang="ru-RU" dirty="0" err="1" smtClean="0"/>
              <a:t>визначати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загрози</a:t>
            </a:r>
            <a:r>
              <a:rPr lang="ru-RU" dirty="0" smtClean="0"/>
              <a:t> миру </a:t>
            </a:r>
            <a:r>
              <a:rPr lang="ru-RU" dirty="0" err="1" smtClean="0"/>
              <a:t>або</a:t>
            </a:r>
            <a:r>
              <a:rPr lang="ru-RU" dirty="0" smtClean="0"/>
              <a:t> акту </a:t>
            </a:r>
            <a:r>
              <a:rPr lang="ru-RU" dirty="0" err="1" smtClean="0"/>
              <a:t>агресії</a:t>
            </a:r>
            <a:r>
              <a:rPr lang="ru-RU" dirty="0" smtClean="0"/>
              <a:t> і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рекомендації</a:t>
            </a:r>
            <a:r>
              <a:rPr lang="ru-RU" dirty="0" smtClean="0"/>
              <a:t> про заходи,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прийняти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61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640960" cy="23762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Роль ООН, і </a:t>
            </a:r>
            <a:r>
              <a:rPr lang="ru-RU" sz="4000" dirty="0" err="1" smtClean="0">
                <a:solidFill>
                  <a:srgbClr val="FF0000"/>
                </a:solidFill>
              </a:rPr>
              <a:t>зокрема</a:t>
            </a:r>
            <a:r>
              <a:rPr lang="ru-RU" sz="4000" dirty="0" smtClean="0">
                <a:solidFill>
                  <a:srgbClr val="FF0000"/>
                </a:solidFill>
              </a:rPr>
              <a:t> Ради </a:t>
            </a:r>
            <a:r>
              <a:rPr lang="ru-RU" sz="4000" dirty="0" err="1" smtClean="0">
                <a:solidFill>
                  <a:srgbClr val="FF0000"/>
                </a:solidFill>
              </a:rPr>
              <a:t>Безпеки</a:t>
            </a:r>
            <a:r>
              <a:rPr lang="ru-RU" sz="4000" dirty="0" smtClean="0">
                <a:solidFill>
                  <a:srgbClr val="FF0000"/>
                </a:solidFill>
              </a:rPr>
              <a:t>, у </a:t>
            </a:r>
            <a:r>
              <a:rPr lang="ru-RU" sz="4000" dirty="0" err="1" smtClean="0">
                <a:solidFill>
                  <a:srgbClr val="FF0000"/>
                </a:solidFill>
              </a:rPr>
              <a:t>підтримці</a:t>
            </a:r>
            <a:r>
              <a:rPr lang="ru-RU" sz="4000" dirty="0" smtClean="0">
                <a:solidFill>
                  <a:srgbClr val="FF0000"/>
                </a:solidFill>
              </a:rPr>
              <a:t> миру і </a:t>
            </a:r>
            <a:r>
              <a:rPr lang="ru-RU" sz="4000" dirty="0" err="1" smtClean="0">
                <a:solidFill>
                  <a:srgbClr val="FF0000"/>
                </a:solidFill>
              </a:rPr>
              <a:t>забезпеченні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міжнародної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безпеки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зводиться</a:t>
            </a:r>
            <a:r>
              <a:rPr lang="ru-RU" sz="4000" dirty="0" smtClean="0">
                <a:solidFill>
                  <a:srgbClr val="FF0000"/>
                </a:solidFill>
              </a:rPr>
              <a:t> до </a:t>
            </a:r>
            <a:r>
              <a:rPr lang="ru-RU" sz="4000" dirty="0" err="1" smtClean="0">
                <a:solidFill>
                  <a:srgbClr val="FF0000"/>
                </a:solidFill>
              </a:rPr>
              <a:t>здійснення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наступних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чотирьох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заходів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4525963"/>
          </a:xfrm>
        </p:spPr>
        <p:txBody>
          <a:bodyPr/>
          <a:lstStyle/>
          <a:p>
            <a:r>
              <a:rPr lang="ru-RU" dirty="0"/>
              <a:t>Превентивна </a:t>
            </a:r>
            <a:r>
              <a:rPr lang="ru-RU" dirty="0" err="1"/>
              <a:t>дипломатія</a:t>
            </a:r>
            <a:r>
              <a:rPr lang="ru-RU" dirty="0"/>
              <a:t> </a:t>
            </a:r>
            <a:endParaRPr lang="ru-RU" dirty="0"/>
          </a:p>
          <a:p>
            <a:r>
              <a:rPr lang="ru-RU" dirty="0" err="1" smtClean="0"/>
              <a:t>Миротворчість</a:t>
            </a:r>
            <a:endParaRPr lang="ru-RU" dirty="0" smtClean="0"/>
          </a:p>
          <a:p>
            <a:r>
              <a:rPr lang="ru-RU" dirty="0" err="1"/>
              <a:t>Підтримання</a:t>
            </a:r>
            <a:r>
              <a:rPr lang="ru-RU" dirty="0"/>
              <a:t> миру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err="1"/>
              <a:t>Миробудівництво</a:t>
            </a:r>
            <a:r>
              <a:rPr lang="ru-RU" dirty="0"/>
              <a:t> в </a:t>
            </a:r>
            <a:r>
              <a:rPr lang="ru-RU" dirty="0" err="1"/>
              <a:t>постконфліктний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36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Економічна і Соціальна Рада (ЕКОСОР) ООН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Економічна і Соціальна Рада (ЕКОСОР) допомагає Генеральній Асамблеї ООН у сприянні міжнародного економічного і соціального співробітництва та розвитку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3995936" cy="27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Функції </a:t>
            </a:r>
            <a:r>
              <a:rPr lang="uk-UA" sz="5400" dirty="0">
                <a:solidFill>
                  <a:srgbClr val="FF0000"/>
                </a:solidFill>
              </a:rPr>
              <a:t>ЕКОСОР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бір інформації</a:t>
            </a:r>
          </a:p>
          <a:p>
            <a:r>
              <a:rPr lang="uk-UA" dirty="0"/>
              <a:t>консультування членів Організації Об'єднаних </a:t>
            </a:r>
            <a:r>
              <a:rPr lang="uk-UA" dirty="0" smtClean="0"/>
              <a:t>Націй</a:t>
            </a:r>
          </a:p>
          <a:p>
            <a:r>
              <a:rPr lang="uk-UA" dirty="0"/>
              <a:t>вироблення </a:t>
            </a:r>
            <a:r>
              <a:rPr lang="uk-UA" dirty="0" smtClean="0"/>
              <a:t>рекомендацій</a:t>
            </a:r>
          </a:p>
          <a:p>
            <a:r>
              <a:rPr lang="ru-RU" dirty="0" err="1"/>
              <a:t>координування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комітетів</a:t>
            </a:r>
            <a:r>
              <a:rPr lang="ru-RU" dirty="0"/>
              <a:t> ООН</a:t>
            </a:r>
          </a:p>
        </p:txBody>
      </p:sp>
    </p:spTree>
    <p:extLst>
      <p:ext uri="{BB962C8B-B14F-4D97-AF65-F5344CB8AC3E}">
        <p14:creationId xmlns:p14="http://schemas.microsoft.com/office/powerpoint/2010/main" val="195204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rgbClr val="FF0000"/>
                </a:solidFill>
              </a:rPr>
              <a:t>Міжнародний Суд юстиції ООН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Міжнародний</a:t>
            </a:r>
            <a:r>
              <a:rPr lang="ru-RU" dirty="0"/>
              <a:t> суд (МС),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Гаазі</a:t>
            </a:r>
            <a:r>
              <a:rPr lang="ru-RU" dirty="0"/>
              <a:t>, </a:t>
            </a:r>
            <a:r>
              <a:rPr lang="ru-RU" dirty="0" err="1"/>
              <a:t>Нідерланди</a:t>
            </a:r>
            <a:r>
              <a:rPr lang="ru-RU" dirty="0"/>
              <a:t>, є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судовим</a:t>
            </a:r>
            <a:r>
              <a:rPr lang="ru-RU" dirty="0"/>
              <a:t> органом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dirty="0"/>
              <a:t>Метою Міжнародного Суду є вирішення суперечок між державами. Суд розглядає справи, пов'язані з військовими злочинами, незаконним втручанням держав і етнічних чисток, зокрема, як і раніше, розглядаються й інші юридичні справи.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28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>
                <a:solidFill>
                  <a:srgbClr val="FF0000"/>
                </a:solidFill>
              </a:rPr>
              <a:t>Секретаріат ООН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Секретаріат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і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органам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засідань</a:t>
            </a:r>
            <a:r>
              <a:rPr lang="ru-RU" dirty="0"/>
              <a:t> та </a:t>
            </a:r>
            <a:r>
              <a:rPr lang="ru-RU" dirty="0" err="1"/>
              <a:t>регламентних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138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79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rgbClr val="FF0000"/>
                </a:solidFill>
              </a:rPr>
              <a:t>Членство в ООН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13298"/>
            <a:ext cx="8229600" cy="4709160"/>
          </a:xfrm>
        </p:spPr>
        <p:txBody>
          <a:bodyPr/>
          <a:lstStyle/>
          <a:p>
            <a:r>
              <a:rPr lang="uk-UA" dirty="0"/>
              <a:t>Членами ООН можуть бути всі миролюбні держави, які беруть на себе зобов'язання дотримуватися статуту і, на думку ООН, можуть і прагнуть ці зобов'язання виконувати. Нових членів приймає Генеральна Асамблея за рекомендацією Ради Безпеки.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4984"/>
            <a:ext cx="449136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0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>
            <a:normAutofit/>
          </a:bodyPr>
          <a:lstStyle/>
          <a:p>
            <a:r>
              <a:rPr lang="uk-UA" dirty="0"/>
              <a:t>На сьогодні Україна є членом Комітету з програми і координації, Спеціального комітету з операцій з підтримання миру, Комітету з внесків, Комітету з використання космічного простору в мирних цілях, Комітету з питань здійснення невід'ємних прав палестинського народу, Консультативного комітету з навчання, вивчення, розповсюдження та ширшого визнання міжнародного права, Комітету з енергетики та природних ресурсів, Комісії з роззброєння, Комісії з народонаселення та розвитку, Комісії по боротьбі з наркотичними засобами, Виконавчої ради Програми розвитку ООН, Фонду ООН з питань народонаселення, Виконавчої ради Дитячого фонду ООН (ЮНІСЕФ), Виконавчої ради Міжнародної організації праці,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82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80920" cy="5616624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latin typeface="Comic Sans MS" pitchFamily="66" charset="0"/>
              </a:rPr>
              <a:t>Організа́ція</a:t>
            </a:r>
            <a:r>
              <a:rPr lang="ru-RU" sz="5400" dirty="0" smtClean="0">
                <a:latin typeface="Comic Sans MS" pitchFamily="66" charset="0"/>
              </a:rPr>
              <a:t> </a:t>
            </a:r>
            <a:r>
              <a:rPr lang="ru-RU" sz="5400" dirty="0" err="1" smtClean="0">
                <a:latin typeface="Comic Sans MS" pitchFamily="66" charset="0"/>
              </a:rPr>
              <a:t>Об'є́днаних</a:t>
            </a:r>
            <a:r>
              <a:rPr lang="ru-RU" sz="5400" dirty="0" smtClean="0">
                <a:latin typeface="Comic Sans MS" pitchFamily="66" charset="0"/>
              </a:rPr>
              <a:t> </a:t>
            </a:r>
            <a:r>
              <a:rPr lang="ru-RU" sz="5400" dirty="0" err="1" smtClean="0">
                <a:latin typeface="Comic Sans MS" pitchFamily="66" charset="0"/>
              </a:rPr>
              <a:t>На́цій</a:t>
            </a:r>
            <a:r>
              <a:rPr lang="ru-RU" sz="5400" dirty="0" smtClean="0">
                <a:latin typeface="Comic Sans MS" pitchFamily="66" charset="0"/>
              </a:rPr>
              <a:t> (ООН) — </a:t>
            </a:r>
            <a:r>
              <a:rPr lang="ru-RU" sz="5400" dirty="0" err="1" smtClean="0">
                <a:latin typeface="Comic Sans MS" pitchFamily="66" charset="0"/>
              </a:rPr>
              <a:t>міжнародна</a:t>
            </a:r>
            <a:r>
              <a:rPr lang="ru-RU" sz="5400" dirty="0" smtClean="0">
                <a:latin typeface="Comic Sans MS" pitchFamily="66" charset="0"/>
              </a:rPr>
              <a:t> </a:t>
            </a:r>
            <a:r>
              <a:rPr lang="ru-RU" sz="5400" dirty="0" err="1" smtClean="0">
                <a:latin typeface="Comic Sans MS" pitchFamily="66" charset="0"/>
              </a:rPr>
              <a:t>організація</a:t>
            </a:r>
            <a:r>
              <a:rPr lang="ru-RU" sz="5400" dirty="0" smtClean="0">
                <a:latin typeface="Comic Sans MS" pitchFamily="66" charset="0"/>
              </a:rPr>
              <a:t>, заснована 24 </a:t>
            </a:r>
            <a:r>
              <a:rPr lang="ru-RU" sz="5400" dirty="0" err="1" smtClean="0">
                <a:latin typeface="Comic Sans MS" pitchFamily="66" charset="0"/>
              </a:rPr>
              <a:t>жовтня</a:t>
            </a:r>
            <a:r>
              <a:rPr lang="ru-RU" sz="5400" dirty="0" smtClean="0">
                <a:latin typeface="Comic Sans MS" pitchFamily="66" charset="0"/>
              </a:rPr>
              <a:t> 1945 на </a:t>
            </a:r>
            <a:r>
              <a:rPr lang="ru-RU" sz="5400" dirty="0" err="1" smtClean="0">
                <a:latin typeface="Comic Sans MS" pitchFamily="66" charset="0"/>
              </a:rPr>
              <a:t>конференції</a:t>
            </a:r>
            <a:r>
              <a:rPr lang="ru-RU" sz="5400" dirty="0" smtClean="0">
                <a:latin typeface="Comic Sans MS" pitchFamily="66" charset="0"/>
              </a:rPr>
              <a:t> у Сан-Франциско </a:t>
            </a:r>
            <a:endParaRPr lang="ru-RU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Ініціатори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Об'єднаних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Націй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Радянський Союз</a:t>
            </a:r>
          </a:p>
          <a:p>
            <a:pPr>
              <a:buFont typeface="Wingdings" pitchFamily="2" charset="2"/>
              <a:buChar char="Ø"/>
            </a:pP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Сполучені Штати Америки</a:t>
            </a:r>
          </a:p>
          <a:p>
            <a:pPr>
              <a:buFont typeface="Wingdings" pitchFamily="2" charset="2"/>
              <a:buChar char="Ø"/>
            </a:pP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Великобританія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63" y="335699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Станом на 1998 </a:t>
            </a:r>
            <a:r>
              <a:rPr lang="ru-RU" dirty="0" err="1"/>
              <a:t>рік</a:t>
            </a:r>
            <a:r>
              <a:rPr lang="ru-RU" dirty="0"/>
              <a:t> ООН </a:t>
            </a:r>
            <a:r>
              <a:rPr lang="ru-RU" dirty="0" err="1"/>
              <a:t>нараховувала</a:t>
            </a:r>
            <a:r>
              <a:rPr lang="ru-RU" dirty="0"/>
              <a:t> 185 держав-</a:t>
            </a:r>
            <a:r>
              <a:rPr lang="ru-RU" dirty="0" err="1"/>
              <a:t>членів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З 14 </a:t>
            </a:r>
            <a:r>
              <a:rPr lang="ru-RU" dirty="0" err="1"/>
              <a:t>липня</a:t>
            </a:r>
            <a:r>
              <a:rPr lang="ru-RU" dirty="0"/>
              <a:t> 2011 року </a:t>
            </a:r>
            <a:r>
              <a:rPr lang="ru-RU" dirty="0" err="1"/>
              <a:t>має</a:t>
            </a:r>
            <a:r>
              <a:rPr lang="ru-RU" dirty="0"/>
              <a:t> 193 </a:t>
            </a:r>
            <a:r>
              <a:rPr lang="ru-RU" dirty="0" err="1"/>
              <a:t>держави</a:t>
            </a:r>
            <a:r>
              <a:rPr lang="ru-RU" dirty="0"/>
              <a:t>-члени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17" y="3068960"/>
            <a:ext cx="6389518" cy="32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Офіційні мови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760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Арабська;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Китайська;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Англійська;</a:t>
            </a:r>
          </a:p>
          <a:p>
            <a:pPr marL="0" indent="0">
              <a:buNone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Російська;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Французька;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Іспанський;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72816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188640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  <a:latin typeface="Comic Sans MS" pitchFamily="66" charset="0"/>
              </a:rPr>
              <a:t>Структура </a:t>
            </a:r>
            <a:r>
              <a:rPr lang="ru-RU" sz="4400" dirty="0" err="1" smtClean="0">
                <a:solidFill>
                  <a:srgbClr val="FF0000"/>
                </a:solidFill>
                <a:latin typeface="Comic Sans MS" pitchFamily="66" charset="0"/>
              </a:rPr>
              <a:t>Організа́ці</a:t>
            </a:r>
            <a:r>
              <a:rPr lang="uk-UA" sz="4400" dirty="0" smtClean="0">
                <a:solidFill>
                  <a:srgbClr val="FF0000"/>
                </a:solidFill>
                <a:latin typeface="Comic Sans MS" pitchFamily="66" charset="0"/>
              </a:rPr>
              <a:t>ї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Comic Sans MS" pitchFamily="66" charset="0"/>
              </a:rPr>
              <a:t>Об'є́днаних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Comic Sans MS" pitchFamily="66" charset="0"/>
              </a:rPr>
              <a:t>На́цій</a:t>
            </a:r>
            <a:r>
              <a:rPr lang="uk-UA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988840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err="1" smtClean="0"/>
              <a:t>Генеральна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Асамблея</a:t>
            </a:r>
            <a:r>
              <a:rPr lang="ru-RU" sz="2000" dirty="0" smtClean="0"/>
              <a:t> ООН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endParaRPr lang="uk-UA" sz="2000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dirty="0" smtClean="0"/>
              <a:t>Рада Безпеки ООН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endParaRPr lang="uk-UA" sz="2000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err="1" smtClean="0"/>
              <a:t>Економічна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Соціальна</a:t>
            </a:r>
            <a:r>
              <a:rPr lang="ru-RU" sz="2000" dirty="0" smtClean="0"/>
              <a:t> Рада </a:t>
            </a:r>
            <a:r>
              <a:rPr lang="ru-RU" sz="2000" dirty="0"/>
              <a:t>(ЕКОСОР) </a:t>
            </a:r>
            <a:r>
              <a:rPr lang="ru-RU" sz="2000" dirty="0" smtClean="0"/>
              <a:t>ООН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endParaRPr lang="uk-UA" sz="2000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err="1" smtClean="0"/>
              <a:t>Секретаріат</a:t>
            </a:r>
            <a:r>
              <a:rPr lang="ru-RU" sz="2000" dirty="0" smtClean="0"/>
              <a:t> </a:t>
            </a:r>
            <a:r>
              <a:rPr lang="ru-RU" sz="2000" dirty="0"/>
              <a:t>ООН </a:t>
            </a:r>
            <a:endParaRPr lang="ru-RU" sz="2000" dirty="0" smtClean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endParaRPr lang="uk-UA" sz="2000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dirty="0" smtClean="0"/>
              <a:t>Міжнародний  Суд юстиції ООН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01" y="3690041"/>
            <a:ext cx="4360967" cy="290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282154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FF0000"/>
                </a:solidFill>
                <a:latin typeface="Comic Sans MS" pitchFamily="66" charset="0"/>
              </a:rPr>
              <a:t>Генеральна Асамблея </a:t>
            </a:r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ООН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45432"/>
            <a:ext cx="8712968" cy="5112568"/>
          </a:xfrm>
        </p:spPr>
        <p:txBody>
          <a:bodyPr>
            <a:normAutofit/>
          </a:bodyPr>
          <a:lstStyle/>
          <a:p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 є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дорадчим</a:t>
            </a:r>
            <a:r>
              <a:rPr lang="ru-RU" dirty="0"/>
              <a:t> органом </a:t>
            </a:r>
            <a:r>
              <a:rPr lang="ru-RU" dirty="0" err="1"/>
              <a:t>Асамблеї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. </a:t>
            </a:r>
            <a:r>
              <a:rPr lang="uk-UA" dirty="0"/>
              <a:t>Вона складається з усіх держав-членів ООН, Асамблея збирається на чергові щорічні сесії з участю президентів чи керівників держав-членів ООН.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4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/>
          <a:lstStyle/>
          <a:p>
            <a:r>
              <a:rPr lang="ru-RU" dirty="0"/>
              <a:t>Перша </a:t>
            </a:r>
            <a:r>
              <a:rPr lang="ru-RU" dirty="0" err="1"/>
              <a:t>сесія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скликана 10 </a:t>
            </a:r>
            <a:r>
              <a:rPr lang="ru-RU" dirty="0" err="1"/>
              <a:t>січня</a:t>
            </a:r>
            <a:r>
              <a:rPr lang="ru-RU" dirty="0"/>
              <a:t> 1946 в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залі</a:t>
            </a:r>
            <a:r>
              <a:rPr lang="ru-RU" dirty="0"/>
              <a:t> </a:t>
            </a:r>
            <a:r>
              <a:rPr lang="ru-RU" dirty="0" err="1"/>
              <a:t>Вестмінстера</a:t>
            </a:r>
            <a:r>
              <a:rPr lang="ru-RU" dirty="0"/>
              <a:t> в </a:t>
            </a:r>
            <a:r>
              <a:rPr lang="ru-RU" dirty="0" err="1"/>
              <a:t>Лондоні</a:t>
            </a:r>
            <a:r>
              <a:rPr lang="ru-RU" dirty="0"/>
              <a:t> та представлена </a:t>
            </a:r>
            <a:r>
              <a:rPr lang="ru-RU" dirty="0" err="1"/>
              <a:t>представниками</a:t>
            </a:r>
            <a:r>
              <a:rPr lang="ru-RU" dirty="0"/>
              <a:t> з 51-ї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245200" cy="46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uk-UA" dirty="0"/>
              <a:t>До числа важливих питань, які розглядають на цій сесії відносяться: </a:t>
            </a:r>
            <a:r>
              <a:rPr lang="uk-UA" sz="4000" dirty="0"/>
              <a:t>рекомендації</a:t>
            </a:r>
            <a:r>
              <a:rPr lang="uk-UA" dirty="0"/>
              <a:t> з питань миру і безпеки, вибори членів органів, а також допуск, призупинення, і виключення з членів; та бюджетні питання. Кожна країна-член має один голос.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3001516" cy="36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283</TotalTime>
  <Words>651</Words>
  <Application>Microsoft Office PowerPoint</Application>
  <PresentationFormat>Экран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ООН </vt:lpstr>
      <vt:lpstr>Організа́ція Об'є́днаних На́цій (ООН) — міжнародна організація, заснована 24 жовтня 1945 на конференції у Сан-Франциско </vt:lpstr>
      <vt:lpstr>Ініціатори Організації Об'єднаних Націй </vt:lpstr>
      <vt:lpstr>Презентация PowerPoint</vt:lpstr>
      <vt:lpstr>Офіційні мови</vt:lpstr>
      <vt:lpstr>Презентация PowerPoint</vt:lpstr>
      <vt:lpstr>Генеральна Асамблея ООН</vt:lpstr>
      <vt:lpstr>Презентация PowerPoint</vt:lpstr>
      <vt:lpstr>Презентация PowerPoint</vt:lpstr>
      <vt:lpstr>РАДА БЕЗПЕКИ ООН</vt:lpstr>
      <vt:lpstr>Функції та повноваження Ради Безпеки зводяться до наступного:</vt:lpstr>
      <vt:lpstr>Роль ООН, і зокрема Ради Безпеки, у підтримці миру і забезпеченні міжнародної безпеки зводиться до здійснення наступних чотирьох заходів.</vt:lpstr>
      <vt:lpstr>Економічна і Соціальна Рада (ЕКОСОР) ООН</vt:lpstr>
      <vt:lpstr>Функції ЕКОСОР</vt:lpstr>
      <vt:lpstr>Міжнародний Суд юстиції ООН</vt:lpstr>
      <vt:lpstr>Секретаріат ООН</vt:lpstr>
      <vt:lpstr>Членство в ООН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ООН Організація Об`єднаних Націй</dc:title>
  <dc:creator>Анастасия^_^</dc:creator>
  <cp:lastModifiedBy>Анастасия^_^</cp:lastModifiedBy>
  <cp:revision>15</cp:revision>
  <dcterms:created xsi:type="dcterms:W3CDTF">2013-09-14T16:41:31Z</dcterms:created>
  <dcterms:modified xsi:type="dcterms:W3CDTF">2013-09-15T17:25:40Z</dcterms:modified>
</cp:coreProperties>
</file>