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424936" cy="63154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4536504"/>
          </a:xfrm>
        </p:spPr>
        <p:txBody>
          <a:bodyPr>
            <a:normAutofit/>
          </a:bodyPr>
          <a:lstStyle/>
          <a:p>
            <a:r>
              <a:rPr lang="ru-RU" sz="4800" dirty="0" err="1" smtClean="0"/>
              <a:t>Презентація</a:t>
            </a:r>
            <a:r>
              <a:rPr lang="ru-RU" sz="4800" dirty="0" smtClean="0"/>
              <a:t> на тему:</a:t>
            </a:r>
            <a:br>
              <a:rPr lang="ru-RU" sz="4800" dirty="0" smtClean="0"/>
            </a:br>
            <a:r>
              <a:rPr lang="ru-RU" sz="4800" dirty="0" smtClean="0"/>
              <a:t>«</a:t>
            </a:r>
            <a:r>
              <a:rPr lang="ru-RU" sz="4800" dirty="0" err="1" smtClean="0"/>
              <a:t>Нігерія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3010346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+mn-lt"/>
              </a:rPr>
              <a:t>Нігерія аграрна країна, з великим промисловим потенціалом. 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Вона посідає 2 місце в Африці за обсягом ВВП і зовнішньої торгівлі.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Сільське господарство є основою галуззю економіки, в якій зайнято 60% </a:t>
            </a:r>
            <a:r>
              <a:rPr lang="uk-UA" sz="2000" dirty="0" err="1" smtClean="0">
                <a:latin typeface="+mn-lt"/>
              </a:rPr>
              <a:t>населення.Переважають</a:t>
            </a:r>
            <a:r>
              <a:rPr lang="uk-UA" sz="2000" dirty="0" smtClean="0">
                <a:latin typeface="+mn-lt"/>
              </a:rPr>
              <a:t> дрібні фермерські господарства, що виробляють 90% усієї </a:t>
            </a:r>
            <a:r>
              <a:rPr lang="uk-UA" sz="2000" smtClean="0">
                <a:latin typeface="+mn-lt"/>
              </a:rPr>
              <a:t>сільськогосппродукції</a:t>
            </a:r>
            <a:r>
              <a:rPr lang="uk-UA" sz="2000" dirty="0" smtClean="0">
                <a:latin typeface="+mn-lt"/>
              </a:rPr>
              <a:t>.</a:t>
            </a:r>
            <a:br>
              <a:rPr lang="uk-UA" sz="2000" dirty="0" smtClean="0">
                <a:latin typeface="+mn-lt"/>
              </a:rPr>
            </a:br>
            <a:r>
              <a:rPr lang="uk-UA" sz="2000" dirty="0" err="1" smtClean="0">
                <a:latin typeface="+mn-lt"/>
              </a:rPr>
              <a:t>Твариництво</a:t>
            </a:r>
            <a:r>
              <a:rPr lang="uk-UA" sz="2000" dirty="0" smtClean="0">
                <a:latin typeface="+mn-lt"/>
              </a:rPr>
              <a:t> розвивається на </a:t>
            </a:r>
            <a:r>
              <a:rPr lang="uk-UA" sz="2000" dirty="0" err="1" smtClean="0">
                <a:latin typeface="+mn-lt"/>
              </a:rPr>
              <a:t>пн</a:t>
            </a:r>
            <a:r>
              <a:rPr lang="uk-UA" sz="2000" dirty="0" smtClean="0">
                <a:latin typeface="+mn-lt"/>
              </a:rPr>
              <a:t>: воно представлене розведенням рогатої худоби.                                 </a:t>
            </a:r>
            <a:endParaRPr lang="ru-RU" sz="2000" dirty="0">
              <a:latin typeface="+mn-lt"/>
            </a:endParaRPr>
          </a:p>
        </p:txBody>
      </p:sp>
      <p:pic>
        <p:nvPicPr>
          <p:cNvPr id="3" name="Рисунок 2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564904"/>
            <a:ext cx="3150055" cy="2669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717032"/>
            <a:ext cx="3024336" cy="2508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2924944"/>
            <a:ext cx="2664296" cy="3816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210146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atin typeface="Monotype Corsiva" pitchFamily="66" charset="0"/>
              </a:rPr>
              <a:t>Фауна  Нігерії</a:t>
            </a:r>
            <a:endParaRPr lang="ru-RU" sz="4800" b="1" dirty="0">
              <a:latin typeface="Monotype Corsiva" pitchFamily="66" charset="0"/>
            </a:endParaRPr>
          </a:p>
        </p:txBody>
      </p:sp>
      <p:pic>
        <p:nvPicPr>
          <p:cNvPr id="4" name="Рисунок 3" descr="i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052736"/>
            <a:ext cx="2569673" cy="2232248"/>
          </a:xfrm>
          <a:prstGeom prst="rect">
            <a:avLst/>
          </a:prstGeom>
        </p:spPr>
      </p:pic>
      <p:pic>
        <p:nvPicPr>
          <p:cNvPr id="5" name="Рисунок 4" descr="i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3933056"/>
            <a:ext cx="3672408" cy="2796902"/>
          </a:xfrm>
          <a:prstGeom prst="rect">
            <a:avLst/>
          </a:prstGeom>
        </p:spPr>
      </p:pic>
      <p:pic>
        <p:nvPicPr>
          <p:cNvPr id="6" name="Рисунок 5" descr="i (1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3573016"/>
            <a:ext cx="2088232" cy="3156942"/>
          </a:xfrm>
          <a:prstGeom prst="rect">
            <a:avLst/>
          </a:prstGeom>
        </p:spPr>
      </p:pic>
      <p:pic>
        <p:nvPicPr>
          <p:cNvPr id="7" name="Рисунок 6" descr="i (1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504" y="0"/>
            <a:ext cx="2664296" cy="4036812"/>
          </a:xfrm>
          <a:prstGeom prst="rect">
            <a:avLst/>
          </a:prstGeom>
        </p:spPr>
      </p:pic>
      <p:pic>
        <p:nvPicPr>
          <p:cNvPr id="8" name="Рисунок 7" descr="i (16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79912" y="4221088"/>
            <a:ext cx="3168352" cy="2376264"/>
          </a:xfrm>
          <a:prstGeom prst="rect">
            <a:avLst/>
          </a:prstGeom>
        </p:spPr>
      </p:pic>
      <p:pic>
        <p:nvPicPr>
          <p:cNvPr id="3" name="Рисунок 2" descr="i (18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1412776"/>
            <a:ext cx="3574563" cy="2652886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06613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atin typeface="Monotype Corsiva" pitchFamily="66" charset="0"/>
              </a:rPr>
              <a:t>Флора</a:t>
            </a:r>
            <a:endParaRPr lang="ru-RU" sz="5400" b="1" dirty="0">
              <a:latin typeface="Monotype Corsiva" pitchFamily="66" charset="0"/>
            </a:endParaRPr>
          </a:p>
        </p:txBody>
      </p:sp>
      <p:pic>
        <p:nvPicPr>
          <p:cNvPr id="3" name="Рисунок 2" descr="i (1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32656"/>
            <a:ext cx="2580287" cy="3096344"/>
          </a:xfrm>
          <a:prstGeom prst="rect">
            <a:avLst/>
          </a:prstGeom>
        </p:spPr>
      </p:pic>
      <p:pic>
        <p:nvPicPr>
          <p:cNvPr id="4" name="Рисунок 3" descr="i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6632"/>
            <a:ext cx="2664296" cy="2408327"/>
          </a:xfrm>
          <a:prstGeom prst="rect">
            <a:avLst/>
          </a:prstGeom>
        </p:spPr>
      </p:pic>
      <p:pic>
        <p:nvPicPr>
          <p:cNvPr id="6" name="Рисунок 5" descr="i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2708920"/>
            <a:ext cx="3038793" cy="3960440"/>
          </a:xfrm>
          <a:prstGeom prst="rect">
            <a:avLst/>
          </a:prstGeom>
        </p:spPr>
      </p:pic>
      <p:pic>
        <p:nvPicPr>
          <p:cNvPr id="7" name="Рисунок 6" descr="0015-027-Flora-Nigeri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47864" y="1628800"/>
            <a:ext cx="2664296" cy="3865186"/>
          </a:xfrm>
          <a:prstGeom prst="rect">
            <a:avLst/>
          </a:prstGeom>
        </p:spPr>
      </p:pic>
      <p:pic>
        <p:nvPicPr>
          <p:cNvPr id="8" name="Рисунок 7" descr="i (2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52120" y="3861048"/>
            <a:ext cx="3273152" cy="279690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Monotype Corsiva" pitchFamily="66" charset="0"/>
              </a:rPr>
              <a:t>Спорт</a:t>
            </a:r>
            <a:br>
              <a:rPr lang="uk-UA" b="1" dirty="0" smtClean="0">
                <a:latin typeface="Monotype Corsiva" pitchFamily="66" charset="0"/>
              </a:rPr>
            </a:br>
            <a:r>
              <a:rPr lang="ru-RU" sz="2200" dirty="0" err="1" smtClean="0"/>
              <a:t>Збірна</a:t>
            </a:r>
            <a:r>
              <a:rPr lang="ru-RU" sz="2200" dirty="0" smtClean="0"/>
              <a:t> </a:t>
            </a:r>
            <a:r>
              <a:rPr lang="ru-RU" sz="2200" dirty="0" err="1" smtClean="0"/>
              <a:t>Нігерії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футболу 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однією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найсильніших</a:t>
            </a:r>
            <a:r>
              <a:rPr lang="ru-RU" sz="2200" dirty="0" smtClean="0"/>
              <a:t> у </a:t>
            </a:r>
            <a:r>
              <a:rPr lang="ru-RU" sz="2200" dirty="0" err="1" smtClean="0"/>
              <a:t>Африці</a:t>
            </a:r>
            <a:r>
              <a:rPr lang="ru-RU" sz="2200" dirty="0" smtClean="0"/>
              <a:t>. </a:t>
            </a:r>
            <a:r>
              <a:rPr lang="ru-RU" sz="2200" dirty="0" err="1" smtClean="0"/>
              <a:t>Багато</a:t>
            </a:r>
            <a:r>
              <a:rPr lang="ru-RU" sz="2200" dirty="0" smtClean="0"/>
              <a:t> </a:t>
            </a:r>
            <a:r>
              <a:rPr lang="ru-RU" sz="2200" dirty="0" err="1" smtClean="0"/>
              <a:t>нігерійських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футболістів</a:t>
            </a:r>
            <a:r>
              <a:rPr lang="ru-RU" sz="2200" dirty="0" smtClean="0"/>
              <a:t> </a:t>
            </a:r>
            <a:r>
              <a:rPr lang="ru-RU" sz="2200" dirty="0" err="1" smtClean="0"/>
              <a:t>виступає</a:t>
            </a:r>
            <a:r>
              <a:rPr lang="ru-RU" sz="2200" dirty="0" smtClean="0"/>
              <a:t> за </a:t>
            </a:r>
            <a:r>
              <a:rPr lang="ru-RU" sz="2200" dirty="0" err="1" smtClean="0"/>
              <a:t>європейські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команди</a:t>
            </a:r>
            <a:r>
              <a:rPr lang="ru-RU" sz="2200" dirty="0" smtClean="0"/>
              <a:t>. </a:t>
            </a:r>
            <a:r>
              <a:rPr lang="ru-RU" sz="2200" dirty="0" err="1" smtClean="0"/>
              <a:t>Наприклад</a:t>
            </a:r>
            <a:r>
              <a:rPr lang="ru-RU" sz="2200" dirty="0" smtClean="0"/>
              <a:t>, </a:t>
            </a:r>
            <a:r>
              <a:rPr lang="ru-RU" sz="2200" dirty="0" err="1" smtClean="0"/>
              <a:t>Ідеє</a:t>
            </a:r>
            <a:r>
              <a:rPr lang="ru-RU" sz="2200" dirty="0" smtClean="0"/>
              <a:t> Браун </a:t>
            </a:r>
            <a:r>
              <a:rPr lang="ru-RU" sz="2200" dirty="0" err="1" smtClean="0"/>
              <a:t>грає</a:t>
            </a:r>
            <a:r>
              <a:rPr lang="ru-RU" sz="2200" dirty="0" smtClean="0"/>
              <a:t> в «Динамо» </a:t>
            </a:r>
            <a:r>
              <a:rPr lang="ru-RU" sz="2200" dirty="0" err="1" smtClean="0"/>
              <a:t>Київ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err="1" smtClean="0"/>
              <a:t>Серед</a:t>
            </a:r>
            <a:r>
              <a:rPr lang="ru-RU" sz="2200" dirty="0" smtClean="0"/>
              <a:t>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відомих</a:t>
            </a:r>
            <a:r>
              <a:rPr lang="ru-RU" sz="2200" dirty="0" smtClean="0"/>
              <a:t> </a:t>
            </a:r>
            <a:r>
              <a:rPr lang="ru-RU" sz="2200" dirty="0" err="1" smtClean="0"/>
              <a:t>спортсменів</a:t>
            </a:r>
            <a:r>
              <a:rPr lang="ru-RU" sz="2200" dirty="0" smtClean="0"/>
              <a:t> боксер </a:t>
            </a:r>
            <a:r>
              <a:rPr lang="ru-RU" sz="2200" dirty="0" err="1" smtClean="0"/>
              <a:t>Семюель</a:t>
            </a:r>
            <a:r>
              <a:rPr lang="ru-RU" sz="2200" dirty="0" smtClean="0"/>
              <a:t> </a:t>
            </a:r>
            <a:r>
              <a:rPr lang="ru-RU" sz="2200" dirty="0" err="1" smtClean="0"/>
              <a:t>Пітер</a:t>
            </a:r>
            <a:r>
              <a:rPr lang="ru-RU" sz="22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latin typeface="Monotype Corsiva" pitchFamily="66" charset="0"/>
            </a:endParaRPr>
          </a:p>
        </p:txBody>
      </p:sp>
      <p:pic>
        <p:nvPicPr>
          <p:cNvPr id="3" name="Рисунок 2" descr="0020-020-Spo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284984"/>
            <a:ext cx="4608512" cy="3089798"/>
          </a:xfrm>
          <a:prstGeom prst="rect">
            <a:avLst/>
          </a:prstGeom>
        </p:spPr>
      </p:pic>
      <p:pic>
        <p:nvPicPr>
          <p:cNvPr id="4" name="Рисунок 3" descr="2013-02-06T163036Z_1124792186_GM1E92701DM01_RTRMADP_3_SOCCER-AFR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780928"/>
            <a:ext cx="3161510" cy="3871704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rmAutofit/>
          </a:bodyPr>
          <a:lstStyle/>
          <a:p>
            <a:r>
              <a:rPr lang="uk-UA" dirty="0" smtClean="0"/>
              <a:t>Прапор                           Герб</a:t>
            </a:r>
            <a:endParaRPr lang="ru-RU" dirty="0"/>
          </a:p>
        </p:txBody>
      </p:sp>
      <p:pic>
        <p:nvPicPr>
          <p:cNvPr id="3" name="Рисунок 2" descr="135px-Flag_of_Nigeri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492896"/>
            <a:ext cx="4050450" cy="3600400"/>
          </a:xfrm>
          <a:prstGeom prst="rect">
            <a:avLst/>
          </a:prstGeom>
        </p:spPr>
      </p:pic>
      <p:pic>
        <p:nvPicPr>
          <p:cNvPr id="4" name="Рисунок 3" descr="100px-Coat_of_Arms_of_Nigeria.svg 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132856"/>
            <a:ext cx="3896904" cy="403244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489654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Monotype Corsiva" pitchFamily="66" charset="0"/>
              </a:rPr>
              <a:t>Офіційна назва </a:t>
            </a:r>
            <a:r>
              <a:rPr lang="uk-UA" sz="2400" dirty="0" smtClean="0">
                <a:latin typeface="+mn-lt"/>
              </a:rPr>
              <a:t>– Федеративна Республіка Нігерія</a:t>
            </a:r>
            <a:br>
              <a:rPr lang="uk-UA" sz="2400" dirty="0" smtClean="0">
                <a:latin typeface="+mn-lt"/>
              </a:rPr>
            </a:br>
            <a:r>
              <a:rPr lang="uk-UA" sz="2400" b="1" dirty="0" smtClean="0">
                <a:latin typeface="Monotype Corsiva" pitchFamily="66" charset="0"/>
              </a:rPr>
              <a:t>Площа – </a:t>
            </a:r>
            <a:r>
              <a:rPr lang="uk-UA" sz="2400" dirty="0" smtClean="0">
                <a:latin typeface="+mn-lt"/>
              </a:rPr>
              <a:t>923,8 тис. км</a:t>
            </a:r>
            <a:r>
              <a:rPr lang="ru-RU" sz="2400" baseline="30000" dirty="0" smtClean="0"/>
              <a:t>2</a:t>
            </a:r>
            <a:r>
              <a:rPr lang="uk-UA" sz="2400" b="1" dirty="0" smtClean="0">
                <a:latin typeface="Monotype Corsiva" pitchFamily="66" charset="0"/>
              </a:rPr>
              <a:t/>
            </a:r>
            <a:br>
              <a:rPr lang="uk-UA" sz="2400" b="1" dirty="0" smtClean="0">
                <a:latin typeface="Monotype Corsiva" pitchFamily="66" charset="0"/>
              </a:rPr>
            </a:br>
            <a:r>
              <a:rPr lang="uk-UA" sz="2400" b="1" dirty="0" smtClean="0">
                <a:latin typeface="Monotype Corsiva" pitchFamily="66" charset="0"/>
              </a:rPr>
              <a:t>Населення </a:t>
            </a:r>
            <a:r>
              <a:rPr lang="uk-UA" sz="2400" dirty="0" smtClean="0">
                <a:latin typeface="+mn-lt"/>
              </a:rPr>
              <a:t>– 133,9 </a:t>
            </a:r>
            <a:r>
              <a:rPr lang="uk-UA" sz="2400" dirty="0" err="1" smtClean="0">
                <a:latin typeface="+mn-lt"/>
              </a:rPr>
              <a:t>млн.чол</a:t>
            </a:r>
            <a:r>
              <a:rPr lang="uk-UA" sz="2400" dirty="0" smtClean="0">
                <a:latin typeface="+mn-lt"/>
              </a:rPr>
              <a:t/>
            </a:r>
            <a:br>
              <a:rPr lang="uk-UA" sz="2400" dirty="0" smtClean="0">
                <a:latin typeface="+mn-lt"/>
              </a:rPr>
            </a:br>
            <a:r>
              <a:rPr lang="uk-UA" sz="2400" b="1" dirty="0" smtClean="0">
                <a:latin typeface="Monotype Corsiva" pitchFamily="66" charset="0"/>
              </a:rPr>
              <a:t>Столиця</a:t>
            </a:r>
            <a:r>
              <a:rPr lang="uk-UA" sz="2400" dirty="0" smtClean="0">
                <a:latin typeface="+mn-lt"/>
              </a:rPr>
              <a:t> – Абуджа</a:t>
            </a:r>
            <a:br>
              <a:rPr lang="uk-UA" sz="2400" dirty="0" smtClean="0">
                <a:latin typeface="+mn-lt"/>
              </a:rPr>
            </a:br>
            <a:r>
              <a:rPr lang="uk-UA" sz="2400" b="1" dirty="0" smtClean="0">
                <a:latin typeface="Monotype Corsiva" pitchFamily="66" charset="0"/>
              </a:rPr>
              <a:t>Тип країни </a:t>
            </a:r>
            <a:r>
              <a:rPr lang="uk-UA" sz="2400" dirty="0" smtClean="0">
                <a:latin typeface="+mn-lt"/>
              </a:rPr>
              <a:t>– Країна, що розвивається. Держава середніх можливостей</a:t>
            </a:r>
            <a:br>
              <a:rPr lang="uk-UA" sz="2400" dirty="0" smtClean="0">
                <a:latin typeface="+mn-lt"/>
              </a:rPr>
            </a:br>
            <a:r>
              <a:rPr lang="uk-UA" sz="2400" b="1" dirty="0" smtClean="0">
                <a:latin typeface="Monotype Corsiva" pitchFamily="66" charset="0"/>
              </a:rPr>
              <a:t>Державний устрій </a:t>
            </a:r>
            <a:r>
              <a:rPr lang="uk-UA" sz="2400" dirty="0" smtClean="0">
                <a:latin typeface="+mn-lt"/>
              </a:rPr>
              <a:t>– республіка, федеративна держава.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00px-Nigeria_on_the_globe_(Africa_centered)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37230" y="2132856"/>
            <a:ext cx="5139226" cy="45199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2218258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Monotype Corsiva" pitchFamily="66" charset="0"/>
              </a:rPr>
              <a:t>Нігерія</a:t>
            </a:r>
            <a:r>
              <a:rPr lang="ru-RU" sz="2000" dirty="0" smtClean="0"/>
              <a:t> </a:t>
            </a:r>
            <a:r>
              <a:rPr lang="ru-RU" sz="2000" dirty="0" smtClean="0"/>
              <a:t> - </a:t>
            </a:r>
            <a:r>
              <a:rPr lang="ru-RU" sz="2000" dirty="0" smtClean="0"/>
              <a:t>держава </a:t>
            </a:r>
            <a:r>
              <a:rPr lang="ru-RU" sz="2000" dirty="0" smtClean="0"/>
              <a:t>в </a:t>
            </a:r>
            <a:r>
              <a:rPr lang="ru-RU" sz="2000" dirty="0" err="1" smtClean="0"/>
              <a:t>Західній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Африці</a:t>
            </a:r>
            <a:r>
              <a:rPr lang="ru-RU" sz="2000" dirty="0" smtClean="0"/>
              <a:t>, на </a:t>
            </a:r>
            <a:r>
              <a:rPr lang="ru-RU" sz="2000" dirty="0" err="1" smtClean="0"/>
              <a:t>узбережі</a:t>
            </a:r>
            <a:r>
              <a:rPr lang="ru-RU" sz="2000" dirty="0" smtClean="0"/>
              <a:t> </a:t>
            </a:r>
            <a:r>
              <a:rPr lang="ru-RU" sz="2000" dirty="0" err="1" smtClean="0"/>
              <a:t>Гвінейської</a:t>
            </a:r>
            <a:r>
              <a:rPr lang="ru-RU" sz="2000" dirty="0" smtClean="0"/>
              <a:t> затоки та в </a:t>
            </a:r>
            <a:r>
              <a:rPr lang="ru-RU" sz="2000" dirty="0" err="1" smtClean="0"/>
              <a:t>басейні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нижньої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течії</a:t>
            </a:r>
            <a:r>
              <a:rPr lang="ru-RU" sz="2000" dirty="0" smtClean="0"/>
              <a:t> р. </a:t>
            </a:r>
            <a:r>
              <a:rPr lang="ru-RU" sz="2000" dirty="0" err="1" smtClean="0"/>
              <a:t>Нігер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Найбільша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населенням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економікою</a:t>
            </a:r>
            <a:r>
              <a:rPr lang="ru-RU" sz="2000" dirty="0" smtClean="0"/>
              <a:t> </a:t>
            </a:r>
            <a:r>
              <a:rPr lang="ru-RU" sz="2000" dirty="0" smtClean="0"/>
              <a:t>держава континенту </a:t>
            </a:r>
            <a:r>
              <a:rPr lang="ru-RU" sz="2000" dirty="0" smtClean="0"/>
              <a:t>та </a:t>
            </a:r>
            <a:r>
              <a:rPr lang="ru-RU" sz="2000" dirty="0" err="1" smtClean="0"/>
              <a:t>сьома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планеті</a:t>
            </a:r>
            <a:r>
              <a:rPr lang="ru-RU" sz="2000" dirty="0" smtClean="0"/>
              <a:t>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 smtClean="0"/>
              <a:t>Державна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мова</a:t>
            </a:r>
            <a:r>
              <a:rPr lang="ru-RU" sz="2000" dirty="0" smtClean="0"/>
              <a:t> —</a:t>
            </a:r>
            <a:r>
              <a:rPr lang="ru-RU" sz="2000" dirty="0" err="1" smtClean="0"/>
              <a:t>англійська</a:t>
            </a:r>
            <a:r>
              <a:rPr lang="ru-RU" sz="2000" dirty="0" smtClean="0"/>
              <a:t>, </a:t>
            </a:r>
            <a:r>
              <a:rPr lang="ru-RU" sz="2000" dirty="0" err="1" smtClean="0"/>
              <a:t>офіційні</a:t>
            </a:r>
            <a:r>
              <a:rPr lang="ru-RU" sz="2000" dirty="0" smtClean="0"/>
              <a:t> — хауса, </a:t>
            </a:r>
            <a:r>
              <a:rPr lang="ru-RU" sz="2000" dirty="0" err="1" smtClean="0"/>
              <a:t>іґбо</a:t>
            </a:r>
            <a:r>
              <a:rPr lang="ru-RU" sz="2000" dirty="0" smtClean="0"/>
              <a:t>, йоруба.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2448272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+mn-lt"/>
              </a:rPr>
              <a:t>Нігерія межує переважно з найбіднішими країнами, що розвиваються. Сусідні держави є партнерами Нігерії за Рухом </a:t>
            </a:r>
            <a:r>
              <a:rPr lang="uk-UA" sz="2000" dirty="0" err="1" smtClean="0">
                <a:latin typeface="+mn-lt"/>
              </a:rPr>
              <a:t>неприєднення</a:t>
            </a:r>
            <a:r>
              <a:rPr lang="uk-UA" sz="2000" dirty="0" smtClean="0">
                <a:latin typeface="+mn-lt"/>
              </a:rPr>
              <a:t> та Організацією Африканської Єдності. Сама країна залишається політично нестабільною.</a:t>
            </a:r>
            <a:endParaRPr lang="ru-RU" sz="2000" dirty="0">
              <a:latin typeface="+mn-lt"/>
            </a:endParaRPr>
          </a:p>
        </p:txBody>
      </p:sp>
      <p:pic>
        <p:nvPicPr>
          <p:cNvPr id="3" name="Рисунок 2" descr="rubase_1_1934903388_77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2132856"/>
            <a:ext cx="1917687" cy="1656184"/>
          </a:xfrm>
          <a:prstGeom prst="rect">
            <a:avLst/>
          </a:prstGeom>
        </p:spPr>
      </p:pic>
      <p:pic>
        <p:nvPicPr>
          <p:cNvPr id="4" name="Рисунок 3" descr="rubase_1_1934855861_4009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3" y="2276872"/>
            <a:ext cx="5832648" cy="3960440"/>
          </a:xfrm>
          <a:prstGeom prst="rect">
            <a:avLst/>
          </a:prstGeom>
        </p:spPr>
      </p:pic>
      <p:pic>
        <p:nvPicPr>
          <p:cNvPr id="5" name="Рисунок 4" descr="f333aa8f857180d2838fc68d78b5faf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4143375"/>
            <a:ext cx="3619500" cy="2714625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376264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+mn-lt"/>
              </a:rPr>
              <a:t>Біля берегів Нігерії починаються  важливі морські шляхи сполучення, які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smtClean="0"/>
              <a:t>’</a:t>
            </a:r>
            <a:r>
              <a:rPr lang="ru-RU" sz="2000" dirty="0" err="1" smtClean="0"/>
              <a:t>єднюють</a:t>
            </a:r>
            <a:r>
              <a:rPr lang="ru-RU" sz="2000" dirty="0" smtClean="0"/>
              <a:t> державу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err="1" smtClean="0"/>
              <a:t>Найбільшим</a:t>
            </a:r>
            <a:r>
              <a:rPr lang="ru-RU" sz="2000" dirty="0" smtClean="0"/>
              <a:t> портом та </a:t>
            </a:r>
            <a:r>
              <a:rPr lang="ru-RU" sz="2000" dirty="0" err="1" smtClean="0"/>
              <a:t>економічним</a:t>
            </a:r>
            <a:r>
              <a:rPr lang="ru-RU" sz="2000" dirty="0" smtClean="0"/>
              <a:t> центром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колишня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столиця</a:t>
            </a:r>
            <a:r>
              <a:rPr lang="ru-RU" sz="2000" dirty="0" smtClean="0"/>
              <a:t> – Лагос.</a:t>
            </a:r>
            <a:endParaRPr lang="ru-RU" sz="2000" dirty="0">
              <a:latin typeface="+mn-lt"/>
            </a:endParaRPr>
          </a:p>
        </p:txBody>
      </p:sp>
      <p:pic>
        <p:nvPicPr>
          <p:cNvPr id="3" name="Рисунок 2" descr="300px-Lagos_Is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276872"/>
            <a:ext cx="3240360" cy="2145392"/>
          </a:xfrm>
          <a:prstGeom prst="rect">
            <a:avLst/>
          </a:prstGeom>
        </p:spPr>
      </p:pic>
      <p:pic>
        <p:nvPicPr>
          <p:cNvPr id="4" name="Рисунок 3" descr="100014476-nigeria_gettyp.240x1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4581128"/>
            <a:ext cx="3258108" cy="2172072"/>
          </a:xfrm>
          <a:prstGeom prst="rect">
            <a:avLst/>
          </a:prstGeom>
        </p:spPr>
      </p:pic>
      <p:pic>
        <p:nvPicPr>
          <p:cNvPr id="5" name="Рисунок 4" descr="Lagos-po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76872"/>
            <a:ext cx="5538192" cy="4455579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63272" cy="2304256"/>
          </a:xfrm>
        </p:spPr>
        <p:txBody>
          <a:bodyPr>
            <a:normAutofit fontScale="90000"/>
          </a:bodyPr>
          <a:lstStyle/>
          <a:p>
            <a:pPr algn="l"/>
            <a:r>
              <a:rPr lang="uk-UA" sz="2800" b="1" dirty="0" smtClean="0">
                <a:latin typeface="Monotype Corsiva" pitchFamily="66" charset="0"/>
              </a:rPr>
              <a:t>Природні умови  </a:t>
            </a:r>
            <a:r>
              <a:rPr lang="uk-UA" sz="2800" dirty="0" smtClean="0">
                <a:latin typeface="+mn-lt"/>
              </a:rPr>
              <a:t/>
            </a:r>
            <a:br>
              <a:rPr lang="uk-UA" sz="28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У рельєфі переважають рівнини.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Клімат на </a:t>
            </a:r>
            <a:r>
              <a:rPr lang="uk-UA" sz="2000" dirty="0" err="1" smtClean="0">
                <a:latin typeface="+mn-lt"/>
              </a:rPr>
              <a:t>пд</a:t>
            </a:r>
            <a:r>
              <a:rPr lang="uk-UA" sz="2000" dirty="0" smtClean="0">
                <a:latin typeface="+mn-lt"/>
              </a:rPr>
              <a:t> – екваторіальний, на </a:t>
            </a:r>
            <a:r>
              <a:rPr lang="uk-UA" sz="2000" dirty="0" err="1" smtClean="0">
                <a:latin typeface="+mn-lt"/>
              </a:rPr>
              <a:t>пн</a:t>
            </a:r>
            <a:r>
              <a:rPr lang="uk-UA" sz="2000" dirty="0" smtClean="0">
                <a:latin typeface="+mn-lt"/>
              </a:rPr>
              <a:t> – субекваторіальний.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Країна має великі поклади </a:t>
            </a:r>
            <a:r>
              <a:rPr lang="uk-UA" sz="2400" b="1" dirty="0" smtClean="0">
                <a:latin typeface="Monotype Corsiva" pitchFamily="66" charset="0"/>
              </a:rPr>
              <a:t>мін. сировини</a:t>
            </a:r>
            <a:r>
              <a:rPr lang="uk-UA" sz="2400" dirty="0" smtClean="0">
                <a:latin typeface="+mn-lt"/>
              </a:rPr>
              <a:t>, </a:t>
            </a:r>
            <a:r>
              <a:rPr lang="uk-UA" sz="2000" dirty="0" smtClean="0">
                <a:latin typeface="+mn-lt"/>
              </a:rPr>
              <a:t>частину з яких експортує. 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Серед них відрізняють запаси нафти, родовища олова, </a:t>
            </a:r>
            <a:r>
              <a:rPr lang="uk-UA" sz="2000" dirty="0" err="1" smtClean="0">
                <a:latin typeface="+mn-lt"/>
              </a:rPr>
              <a:t>боксидів</a:t>
            </a:r>
            <a:r>
              <a:rPr lang="uk-UA" sz="2000" dirty="0" smtClean="0">
                <a:latin typeface="+mn-lt"/>
              </a:rPr>
              <a:t> урану, марганцю. Водні ресурси є завдяки річці Нігер, яка є і судноплавною. Найкращі земельні ресурси знаходяться на </a:t>
            </a:r>
            <a:r>
              <a:rPr lang="uk-UA" sz="2000" dirty="0" err="1" smtClean="0">
                <a:latin typeface="+mn-lt"/>
              </a:rPr>
              <a:t>пн</a:t>
            </a:r>
            <a:r>
              <a:rPr lang="uk-UA" sz="2000" dirty="0" smtClean="0">
                <a:latin typeface="+mn-lt"/>
              </a:rPr>
              <a:t> (червоно-бурі </a:t>
            </a:r>
            <a:r>
              <a:rPr lang="uk-UA" sz="2000" dirty="0" err="1" smtClean="0">
                <a:latin typeface="+mn-lt"/>
              </a:rPr>
              <a:t>грунти</a:t>
            </a:r>
            <a:r>
              <a:rPr lang="uk-UA" sz="2000" dirty="0" smtClean="0">
                <a:latin typeface="+mn-lt"/>
              </a:rPr>
              <a:t>). Лісові масиви зосереджені на пд.</a:t>
            </a:r>
            <a:endParaRPr lang="ru-RU" sz="2000" b="1" dirty="0">
              <a:latin typeface="Monotype Corsiva" pitchFamily="66" charset="0"/>
            </a:endParaRPr>
          </a:p>
        </p:txBody>
      </p:sp>
      <p:pic>
        <p:nvPicPr>
          <p:cNvPr id="4" name="Рисунок 3" descr="578307_270x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636912"/>
            <a:ext cx="4824536" cy="3960440"/>
          </a:xfrm>
          <a:prstGeom prst="rect">
            <a:avLst/>
          </a:prstGeom>
        </p:spPr>
      </p:pic>
      <p:pic>
        <p:nvPicPr>
          <p:cNvPr id="5" name="Рисунок 4" descr="464494_270x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3905672"/>
            <a:ext cx="3816424" cy="2835696"/>
          </a:xfrm>
          <a:prstGeom prst="rect">
            <a:avLst/>
          </a:prstGeom>
        </p:spPr>
      </p:pic>
      <p:pic>
        <p:nvPicPr>
          <p:cNvPr id="3" name="Рисунок 2" descr="578340_270x4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2636912"/>
            <a:ext cx="3816424" cy="1933575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igeria_collage_1sB35_38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6156176" cy="55172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5472608" cy="2722314"/>
          </a:xfrm>
        </p:spPr>
        <p:txBody>
          <a:bodyPr>
            <a:normAutofit/>
          </a:bodyPr>
          <a:lstStyle/>
          <a:p>
            <a:pPr algn="l"/>
            <a:r>
              <a:rPr lang="uk-UA" sz="5400" dirty="0" smtClean="0">
                <a:latin typeface="Monotype Corsiva" pitchFamily="66" charset="0"/>
              </a:rPr>
              <a:t>Населення</a:t>
            </a:r>
            <a:endParaRPr lang="ru-RU" sz="5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45624" cy="4032448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Характерний 2 тип відтворення населення.</a:t>
            </a:r>
            <a:br>
              <a:rPr lang="uk-UA" sz="2400" dirty="0" smtClean="0">
                <a:latin typeface="+mn-lt"/>
              </a:rPr>
            </a:br>
            <a:r>
              <a:rPr lang="uk-UA" sz="2800" b="1" dirty="0" smtClean="0">
                <a:latin typeface="Monotype Corsiva" pitchFamily="66" charset="0"/>
              </a:rPr>
              <a:t>Природній приріст </a:t>
            </a:r>
            <a:r>
              <a:rPr lang="uk-UA" sz="2400" dirty="0" smtClean="0">
                <a:latin typeface="+mn-lt"/>
              </a:rPr>
              <a:t>дуже високий: 26 </a:t>
            </a:r>
            <a:r>
              <a:rPr lang="uk-UA" sz="2400" dirty="0" err="1" smtClean="0">
                <a:latin typeface="+mn-lt"/>
              </a:rPr>
              <a:t>чол</a:t>
            </a:r>
            <a:r>
              <a:rPr lang="uk-UA" sz="2400" dirty="0" smtClean="0">
                <a:latin typeface="+mn-lt"/>
              </a:rPr>
              <a:t>/тис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Нігерія багатонаціональна країна.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 На її </a:t>
            </a:r>
            <a:r>
              <a:rPr lang="uk-UA" sz="2400" dirty="0" err="1" smtClean="0">
                <a:latin typeface="+mn-lt"/>
              </a:rPr>
              <a:t>тереторії</a:t>
            </a:r>
            <a:r>
              <a:rPr lang="uk-UA" sz="2400" dirty="0" smtClean="0">
                <a:latin typeface="+mn-lt"/>
              </a:rPr>
              <a:t> проживає близько 250 народностей.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Серед віруючих половина мусульман і третина християн. </a:t>
            </a:r>
            <a:r>
              <a:rPr lang="uk-UA" sz="2800" b="1" dirty="0" smtClean="0">
                <a:latin typeface="Monotype Corsiva" pitchFamily="66" charset="0"/>
              </a:rPr>
              <a:t>Середня густота </a:t>
            </a:r>
            <a:r>
              <a:rPr lang="uk-UA" sz="2400" dirty="0" smtClean="0">
                <a:latin typeface="+mn-lt"/>
              </a:rPr>
              <a:t>– майже 145 </a:t>
            </a:r>
            <a:r>
              <a:rPr lang="uk-UA" sz="2400" dirty="0" err="1" smtClean="0">
                <a:latin typeface="+mn-lt"/>
              </a:rPr>
              <a:t>чол</a:t>
            </a:r>
            <a:r>
              <a:rPr lang="uk-UA" sz="2400" dirty="0" smtClean="0">
                <a:latin typeface="+mn-lt"/>
              </a:rPr>
              <a:t>/км</a:t>
            </a:r>
            <a:r>
              <a:rPr lang="ru-RU" sz="2400" baseline="30000" dirty="0" smtClean="0"/>
              <a:t>2</a:t>
            </a:r>
            <a:r>
              <a:rPr lang="uk-UA" sz="2400" dirty="0" smtClean="0">
                <a:latin typeface="+mn-lt"/>
              </a:rPr>
              <a:t/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Найбільш заселені приморські країни на пд. </a:t>
            </a:r>
            <a:br>
              <a:rPr lang="uk-UA" sz="2400" dirty="0" smtClean="0">
                <a:latin typeface="+mn-lt"/>
              </a:rPr>
            </a:br>
            <a:r>
              <a:rPr lang="uk-UA" sz="2800" b="1" dirty="0" smtClean="0">
                <a:latin typeface="Monotype Corsiva" pitchFamily="66" charset="0"/>
              </a:rPr>
              <a:t>Рівень урбанізації </a:t>
            </a:r>
            <a:r>
              <a:rPr lang="uk-UA" sz="2400" dirty="0" smtClean="0">
                <a:latin typeface="+mn-lt"/>
              </a:rPr>
              <a:t>– 39%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Найбільшою агломерацією є Лагос (13,4 млн. чол.)</a:t>
            </a:r>
            <a:br>
              <a:rPr lang="uk-UA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pic>
        <p:nvPicPr>
          <p:cNvPr id="3" name="Рисунок 2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077072"/>
            <a:ext cx="3819547" cy="2652886"/>
          </a:xfrm>
          <a:prstGeom prst="rect">
            <a:avLst/>
          </a:prstGeom>
        </p:spPr>
      </p:pic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05064"/>
            <a:ext cx="4032448" cy="2724894"/>
          </a:xfrm>
          <a:prstGeom prst="rect">
            <a:avLst/>
          </a:prstGeom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74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Презентація на тему: «Нігерія»</vt:lpstr>
      <vt:lpstr>Прапор                           Герб</vt:lpstr>
      <vt:lpstr>Офіційна назва – Федеративна Республіка Нігерія Площа – 923,8 тис. км2 Населення – 133,9 млн.чол Столиця – Абуджа Тип країни – Країна, що розвивається. Держава середніх можливостей Державний устрій – республіка, федеративна держава.</vt:lpstr>
      <vt:lpstr>Нігерія  - держава в Західній Африці, на узбережі Гвінейської затоки та в басейні нижньої течії р. Нігер. Найбільша за населенням і за економікою держава континенту та сьома на планеті.   Державна мова —англійська, офіційні — хауса, іґбо, йоруба.</vt:lpstr>
      <vt:lpstr>Нігерія межує переважно з найбіднішими країнами, що розвиваються. Сусідні держави є партнерами Нігерії за Рухом неприєднення та Організацією Африканської Єдності. Сама країна залишається політично нестабільною.</vt:lpstr>
      <vt:lpstr>Біля берегів Нігерії починаються  важливі морські шляхи сполучення, які з ’єднюють державу з іншими регіонами світу. Найбільшим портом та економічним центром є колишня столиця – Лагос.</vt:lpstr>
      <vt:lpstr>Природні умови   У рельєфі переважають рівнини. Клімат на пд – екваторіальний, на пн – субекваторіальний. Країна має великі поклади мін. сировини, частину з яких експортує.  Серед них відрізняють запаси нафти, родовища олова, боксидів урану, марганцю. Водні ресурси є завдяки річці Нігер, яка є і судноплавною. Найкращі земельні ресурси знаходяться на пн (червоно-бурі грунти). Лісові масиви зосереджені на пд.</vt:lpstr>
      <vt:lpstr>Населення</vt:lpstr>
      <vt:lpstr>Характерний 2 тип відтворення населення. Природній приріст дуже високий: 26 чол/тис Нігерія багатонаціональна країна.  На її тереторії проживає близько 250 народностей. Серед віруючих половина мусульман і третина християн. Середня густота – майже 145 чол/км2 Найбільш заселені приморські країни на пд.  Рівень урбанізації – 39% Найбільшою агломерацією є Лагос (13,4 млн. чол.) </vt:lpstr>
      <vt:lpstr>Нігерія аграрна країна, з великим промисловим потенціалом.  Вона посідає 2 місце в Африці за обсягом ВВП і зовнішньої торгівлі. Сільське господарство є основою галуззю економіки, в якій зайнято 60% населення.Переважають дрібні фермерські господарства, що виробляють 90% усієї сільськогосппродукції. Твариництво розвивається на пн: воно представлене розведенням рогатої худоби.                                 </vt:lpstr>
      <vt:lpstr>Фауна  Нігерії</vt:lpstr>
      <vt:lpstr>Флора</vt:lpstr>
      <vt:lpstr>Спорт Збірна Нігерії з футболу є однією з найсильніших у Африці. Багато нігерійських футболістів виступає за європейські команди. Наприклад, Ідеє Браун грає в «Динамо» Київ. Серед інших відомих спортсменів боксер Семюель Пітер.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«Нігерія»</dc:title>
  <dc:creator>Seven</dc:creator>
  <cp:lastModifiedBy>Seven</cp:lastModifiedBy>
  <cp:revision>26</cp:revision>
  <dcterms:created xsi:type="dcterms:W3CDTF">2014-05-04T12:05:43Z</dcterms:created>
  <dcterms:modified xsi:type="dcterms:W3CDTF">2014-05-04T16:18:25Z</dcterms:modified>
</cp:coreProperties>
</file>