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3" r:id="rId30"/>
    <p:sldId id="284" r:id="rId31"/>
    <p:sldId id="285" r:id="rId32"/>
    <p:sldId id="286" r:id="rId33"/>
    <p:sldId id="287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uk.wikipedia.org/wiki/%D0%9F%D1%80%D0%B5%D0%B7%D0%B8%D0%B4%D0%B5%D0%BD%D1%82_%D0%A4%D1%80%D0%B0%D0%BD%D1%86%D1%96%D1%97" TargetMode="External"/><Relationship Id="rId7" Type="http://schemas.openxmlformats.org/officeDocument/2006/relationships/hyperlink" Target="http://uk.wikipedia.org/wiki/2012" TargetMode="External"/><Relationship Id="rId2" Type="http://schemas.openxmlformats.org/officeDocument/2006/relationships/hyperlink" Target="http://uk.wikipedia.org/wiki/%D0%9F%D1%80%D0%B5%D0%B7%D0%B8%D0%B4%D0%B5%D0%BD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6_%D1%82%D1%80%D0%B0%D0%B2%D0%BD%D1%8F" TargetMode="External"/><Relationship Id="rId5" Type="http://schemas.openxmlformats.org/officeDocument/2006/relationships/hyperlink" Target="http://uk.wikipedia.org/wiki/22_%D0%BA%D0%B2%D1%96%D1%82%D0%BD%D1%8F" TargetMode="External"/><Relationship Id="rId4" Type="http://schemas.openxmlformats.org/officeDocument/2006/relationships/hyperlink" Target="http://uk.wikipedia.org/wiki/%D0%A4%D1%80%D0%B0%D0%BD%D1%81%D1%83%D0%B0_%D0%9E%D0%BB%D0%BB%D0%B0%D0%BD%D0%B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0%9E%D0%9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90%D0%A2%D0%9E" TargetMode="External"/><Relationship Id="rId5" Type="http://schemas.openxmlformats.org/officeDocument/2006/relationships/hyperlink" Target="http://uk.wikipedia.org/wiki/%D0%84%D0%A1" TargetMode="External"/><Relationship Id="rId4" Type="http://schemas.openxmlformats.org/officeDocument/2006/relationships/hyperlink" Target="http://uk.wikipedia.org/wiki/%D0%9E%D0%91%D0%A1%D0%8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4%D0%B5%D1%80%D0%B0_%D0%BF%D0%BE%D1%81%D0%BB%D1%83%D0%B3" TargetMode="External"/><Relationship Id="rId2" Type="http://schemas.openxmlformats.org/officeDocument/2006/relationships/hyperlink" Target="http://uk.wikipedia.org/wiki/%D0%AF%D0%BF%D0%BE%D0%BD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0%B9%D1%84%D0%B5%D0%BB%D0%B5%D0%B2%D0%B0_%D0%B2%D0%B5%D0%B6%D0%B0" TargetMode="External"/><Relationship Id="rId2" Type="http://schemas.openxmlformats.org/officeDocument/2006/relationships/hyperlink" Target="http://uk.wikipedia.org/wiki/%D0%9F%D0%B0%D1%80%D0%B8%D0%B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k.wikipedia.org/wiki/%D0%A8%D0%B5%D0%BD%D0%B3%D0%B5%D0%BD%D1%81%D1%8C%D0%BA%D0%B0_%D1%83%D0%B3%D0%BE%D0%B4%D0%B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k.wikipedia.org/wiki/TG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1%80%D0%B0%D0%BD%D1%86%D1%96%D1%8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Air_France" TargetMode="External"/><Relationship Id="rId5" Type="http://schemas.openxmlformats.org/officeDocument/2006/relationships/hyperlink" Target="http://uk.wikipedia.org/wiki/%D0%9F%D0%B0%D1%80%D0%B8%D0%B6" TargetMode="External"/><Relationship Id="rId4" Type="http://schemas.openxmlformats.org/officeDocument/2006/relationships/hyperlink" Target="http://uk.wikipedia.org/wiki/%D0%90%D0%B5%D1%80%D0%BE%D0%BF%D0%BE%D1%80%D1%82_%D0%A8%D0%B0%D1%80%D0%BB%D1%8F_%D0%B4%D0%B5_%D0%93%D0%BE%D0%BB%D0%BB%D1%8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1%96%D0%BC%D0%B5%D1%87%D1%87%D0%B8%D0%BD%D0%B0" TargetMode="External"/><Relationship Id="rId13" Type="http://schemas.openxmlformats.org/officeDocument/2006/relationships/hyperlink" Target="http://uk.wikipedia.org/wiki/%D0%A1%D0%B5%D1%80%D0%B5%D0%B4%D0%B7%D0%B5%D0%BC%D0%BD%D0%B5_%D0%BC%D0%BE%D1%80%D0%B5" TargetMode="External"/><Relationship Id="rId3" Type="http://schemas.openxmlformats.org/officeDocument/2006/relationships/hyperlink" Target="http://uk.wikipedia.org/wiki/%D0%94%D0%B5%D1%80%D0%B6%D0%B0%D0%B2%D0%B0" TargetMode="External"/><Relationship Id="rId7" Type="http://schemas.openxmlformats.org/officeDocument/2006/relationships/hyperlink" Target="http://uk.wikipedia.org/wiki/%D0%9B%D1%8E%D0%BA%D1%81%D0%B5%D0%BC%D0%B1%D1%83%D1%80%D0%B3" TargetMode="External"/><Relationship Id="rId12" Type="http://schemas.openxmlformats.org/officeDocument/2006/relationships/hyperlink" Target="http://uk.wikipedia.org/wiki/%D0%90%D0%BD%D0%B4%D0%BE%D1%80%D1%80%D0%B0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5%D0%BB%D1%8C%D0%B3%D1%96%D1%8F" TargetMode="External"/><Relationship Id="rId11" Type="http://schemas.openxmlformats.org/officeDocument/2006/relationships/hyperlink" Target="http://uk.wikipedia.org/wiki/%D0%86%D1%81%D0%BF%D0%B0%D0%BD%D1%96%D1%8F" TargetMode="External"/><Relationship Id="rId5" Type="http://schemas.openxmlformats.org/officeDocument/2006/relationships/hyperlink" Target="http://uk.wikipedia.org/wiki/%D0%A0%D0%B5%D1%81%D0%BF%D1%83%D0%B1%D0%BB%D1%96%D0%BA%D0%B0" TargetMode="External"/><Relationship Id="rId15" Type="http://schemas.openxmlformats.org/officeDocument/2006/relationships/hyperlink" Target="http://uk.wikipedia.org/wiki/%D0%9F%D0%B0%D1%80%D0%B8%D0%B6" TargetMode="External"/><Relationship Id="rId10" Type="http://schemas.openxmlformats.org/officeDocument/2006/relationships/hyperlink" Target="http://uk.wikipedia.org/wiki/%D0%86%D1%82%D0%B0%D0%BB%D1%96%D1%8F" TargetMode="External"/><Relationship Id="rId4" Type="http://schemas.openxmlformats.org/officeDocument/2006/relationships/hyperlink" Target="http://uk.wikipedia.org/wiki/%D0%84%D0%B2%D1%80%D0%BE%D0%BF%D0%B0" TargetMode="External"/><Relationship Id="rId9" Type="http://schemas.openxmlformats.org/officeDocument/2006/relationships/hyperlink" Target="http://uk.wikipedia.org/wiki/%D0%A8%D0%B2%D0%B5%D0%B9%D1%86%D0%B0%D1%80%D1%96%D1%8F" TargetMode="External"/><Relationship Id="rId14" Type="http://schemas.openxmlformats.org/officeDocument/2006/relationships/hyperlink" Target="http://uk.wikipedia.org/wiki/%D0%90%D1%82%D0%BB%D0%B0%D0%BD%D1%82%D0%B8%D1%87%D0%BD%D0%B8%D0%B9_%D0%BE%D0%BA%D0%B5%D0%B0%D0%BD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1%96%D1%80%D0%BC%D0%B5%D0%BD%D0%B8" TargetMode="External"/><Relationship Id="rId3" Type="http://schemas.openxmlformats.org/officeDocument/2006/relationships/hyperlink" Target="http://uk.wikipedia.org/wiki/2002" TargetMode="External"/><Relationship Id="rId7" Type="http://schemas.openxmlformats.org/officeDocument/2006/relationships/hyperlink" Target="http://uk.wikipedia.org/wiki/%D0%86%D1%81%D0%BF%D0%B0%D0%BD%D1%86%D1%96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86%D1%82%D0%B0%D0%BB%D1%96%D0%B9%D1%86%D1%96" TargetMode="External"/><Relationship Id="rId5" Type="http://schemas.openxmlformats.org/officeDocument/2006/relationships/hyperlink" Target="http://uk.wikipedia.org/wiki/%D0%9F%D0%BE%D1%80%D1%82%D1%83%D0%B3%D0%B0%D0%BB%D1%8C%D1%86%D1%96" TargetMode="External"/><Relationship Id="rId4" Type="http://schemas.openxmlformats.org/officeDocument/2006/relationships/hyperlink" Target="http://uk.wikipedia.org/wiki/%D0%90%D0%BB%D0%B6%D0%B8%D1%8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82%D1%80%D0%B0%D1%81%D0%B1%D1%83%D1%80%D0%B3" TargetMode="External"/><Relationship Id="rId3" Type="http://schemas.openxmlformats.org/officeDocument/2006/relationships/hyperlink" Target="http://uk.wikipedia.org/wiki/%D0%9F%D0%B0%D1%80%D0%B8%D0%B6" TargetMode="External"/><Relationship Id="rId7" Type="http://schemas.openxmlformats.org/officeDocument/2006/relationships/hyperlink" Target="http://uk.wikipedia.org/wiki/%D0%9D%D1%96%D1%86%D1%86%D0%B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1%83%D0%BB%D1%83%D0%B7%D0%B0" TargetMode="External"/><Relationship Id="rId5" Type="http://schemas.openxmlformats.org/officeDocument/2006/relationships/hyperlink" Target="http://uk.wikipedia.org/wiki/%D0%9B%D1%96%D0%BE%D0%BD" TargetMode="External"/><Relationship Id="rId10" Type="http://schemas.openxmlformats.org/officeDocument/2006/relationships/hyperlink" Target="http://uk.wikipedia.org/wiki/%D0%91%D0%BE%D1%80%D0%B4%D0%BE" TargetMode="External"/><Relationship Id="rId4" Type="http://schemas.openxmlformats.org/officeDocument/2006/relationships/hyperlink" Target="http://uk.wikipedia.org/wiki/%D0%9C%D0%B0%D1%80%D1%81%D0%B5%D0%BB%D1%8C" TargetMode="External"/><Relationship Id="rId9" Type="http://schemas.openxmlformats.org/officeDocument/2006/relationships/hyperlink" Target="http://uk.wikipedia.org/wiki/%D0%9D%D0%B0%D0%BD%D1%82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uk.wikipedia.org/wiki/%D0%A4%D1%80%D0%B0%D0%BD%D1%86%D1%83%D0%B7%D1%8C%D0%BA%D0%B0_%D0%BC%D0%BE%D0%B2%D0%B0" TargetMode="External"/><Relationship Id="rId7" Type="http://schemas.openxmlformats.org/officeDocument/2006/relationships/hyperlink" Target="http://uk.wikipedia.org/wiki/%D0%91%D1%80%D0%B5%D1%82%D0%BE%D0%BD%D1%81%D1%8C%D0%BA%D0%B0_%D0%BC%D0%BE%D0%B2%D0%B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80%D0%BE%D0%B2%D0%B0%D0%BD%D1%81%D0%B0%D0%BB%D1%8C%D1%81%D1%8C%D0%BA%D0%B0_%D0%BC%D0%BE%D0%B2%D0%B0" TargetMode="External"/><Relationship Id="rId5" Type="http://schemas.openxmlformats.org/officeDocument/2006/relationships/hyperlink" Target="http://uk.wikipedia.org/wiki/%D0%9A%D0%B0%D1%82%D0%B0%D0%BB%D0%B0%D0%BD%D1%81%D1%8C%D0%BA%D0%B0_%D0%BC%D0%BE%D0%B2%D0%B0" TargetMode="External"/><Relationship Id="rId4" Type="http://schemas.openxmlformats.org/officeDocument/2006/relationships/hyperlink" Target="http://uk.wikipedia.org/wiki/%D0%9D%D0%B0%D1%80%D0%BE%D0%B4%D0%BD%D0%B0_%D0%BB%D0%B0%D1%82%D0%B8%D0%BD%D0%B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0%BD%D0%B3%D0%BB%D1%96%D0%BA%D0%B0%D0%BD%D1%81%D1%82%D0%B2%D0%BE" TargetMode="External"/><Relationship Id="rId3" Type="http://schemas.openxmlformats.org/officeDocument/2006/relationships/hyperlink" Target="http://uk.wikipedia.org/wiki/%D0%86%D1%81%D0%BB%D0%B0%D0%BC" TargetMode="External"/><Relationship Id="rId7" Type="http://schemas.openxmlformats.org/officeDocument/2006/relationships/hyperlink" Target="http://uk.wikipedia.org/wiki/%D0%9F%D1%80%D0%BE%D1%82%D0%B5%D1%81%D1%82%D0%B0%D0%BD%D1%82%D0%B8%D0%B7%D0%BC" TargetMode="External"/><Relationship Id="rId2" Type="http://schemas.openxmlformats.org/officeDocument/2006/relationships/hyperlink" Target="http://uk.wikipedia.org/wiki/%D0%9A%D0%B0%D1%82%D0%BE%D0%BB%D0%B8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80%D0%B0%D0%B2%D0%BE%D1%81%D0%BB%D0%B0%D0%B2%27%D1%8F" TargetMode="External"/><Relationship Id="rId5" Type="http://schemas.openxmlformats.org/officeDocument/2006/relationships/hyperlink" Target="http://uk.wikipedia.org/wiki/%D0%AE%D0%B4%D0%B0%D1%97%D0%B7%D0%BC" TargetMode="External"/><Relationship Id="rId4" Type="http://schemas.openxmlformats.org/officeDocument/2006/relationships/hyperlink" Target="http://uk.wikipedia.org/wiki/%D0%90%D1%84%D1%80%D0%B8%D0%BA%D0%B0" TargetMode="External"/><Relationship Id="rId9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1%80%D0%B0%D0%BD%D1%86%D1%96%D1%8F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uk.wikipedia.org/wiki/%D0%9B%D1%96%D1%86%D0%B5%D0%B9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://uk.wikipedia.org/wiki/18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6%D1%83%D0%BB%D1%8C_%D0%A4%D0%B5%D1%80%D1%80%D1%96" TargetMode="External"/><Relationship Id="rId5" Type="http://schemas.openxmlformats.org/officeDocument/2006/relationships/hyperlink" Target="http://uk.wikipedia.org/wiki/%D0%A4%D1%80%D0%B0%D0%BD%D1%86%D1%96%D1%8F" TargetMode="External"/><Relationship Id="rId4" Type="http://schemas.openxmlformats.org/officeDocument/2006/relationships/hyperlink" Target="http://uk.wikipedia.org/wiki/%D0%A4%D1%80%D0%B0%D0%BD%D1%86%D1%83%D0%B7%D1%8C%D0%BA%D0%B0_%D0%BC%D0%BE%D0%B2%D0%B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CNRS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IN2P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0%B8%D1%85%D0%B8%D0%B9_%D0%BE%D0%BA%D0%B5%D0%B0%D0%BD" TargetMode="External"/><Relationship Id="rId3" Type="http://schemas.openxmlformats.org/officeDocument/2006/relationships/hyperlink" Target="http://uk.wikipedia.org/wiki/%D0%A4%D1%80%D0%B0%D0%BD%D1%86%D1%96%D1%8F" TargetMode="External"/><Relationship Id="rId7" Type="http://schemas.openxmlformats.org/officeDocument/2006/relationships/hyperlink" Target="http://uk.wikipedia.org/wiki/%D0%9A%D0%B0%D1%80%D0%B8%D0%B1%D1%81%D1%8C%D0%BA%D1%96_%D0%BE%D1%81%D1%82%D1%80%D0%BE%D0%B2%D0%B8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1%84%D1%80%D0%B8%D0%BA%D0%B0" TargetMode="External"/><Relationship Id="rId5" Type="http://schemas.openxmlformats.org/officeDocument/2006/relationships/hyperlink" Target="http://uk.wikipedia.org/wiki/%D0%9F%D1%96%D0%B2%D0%B4%D0%B5%D0%BD%D0%BD%D0%BE-%D0%A1%D1%85%D1%96%D0%B4%D0%BD%D0%B0_%D0%90%D0%B7%D1%96%D1%8F" TargetMode="External"/><Relationship Id="rId4" Type="http://schemas.openxmlformats.org/officeDocument/2006/relationships/hyperlink" Target="http://uk.wikipedia.org/wiki/%D0%9F%D1%96%D0%B2%D0%BD%D1%96%D1%87%D0%BD%D0%B0_%D0%90%D0%BC%D0%B5%D1%80%D0%B8%D0%BA%D0%B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6%D0%B0%D0%B1%27%D1%8F%D1%87%D1%96_%D0%BB%D0%B0%D0%BF%D0%BA%D0%B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0%BB%D0%B8%D0%BA%D0%B4%D0%B5%D0%BD%D1%8C" TargetMode="External"/><Relationship Id="rId13" Type="http://schemas.openxmlformats.org/officeDocument/2006/relationships/hyperlink" Target="http://uk.wikipedia.org/wiki/%D0%A7%D0%B5%D1%80%D0%B2%D0%B5%D0%BD%D1%8C" TargetMode="External"/><Relationship Id="rId18" Type="http://schemas.openxmlformats.org/officeDocument/2006/relationships/hyperlink" Target="http://uk.wikipedia.org/wiki/14_%D0%BB%D0%B8%D0%BF%D0%BD%D1%8F" TargetMode="External"/><Relationship Id="rId26" Type="http://schemas.openxmlformats.org/officeDocument/2006/relationships/hyperlink" Target="http://uk.wikipedia.org/wiki/25_%D0%B3%D1%80%D1%83%D0%B4%D0%BD%D1%8F" TargetMode="External"/><Relationship Id="rId3" Type="http://schemas.openxmlformats.org/officeDocument/2006/relationships/image" Target="../media/image44.jpeg"/><Relationship Id="rId21" Type="http://schemas.openxmlformats.org/officeDocument/2006/relationships/hyperlink" Target="http://uk.wikipedia.org/w/index.php?title=%D0%A3%D1%81%D0%BF%D0%B5%D0%BD%D0%BD%D1%8F_%D0%91%D0%BE%D0%B3%D0%BE%D1%80%D0%BE%D0%B4%D0%B8%D1%86%D1%96&amp;action=edit&amp;redlink=1" TargetMode="External"/><Relationship Id="rId7" Type="http://schemas.openxmlformats.org/officeDocument/2006/relationships/hyperlink" Target="http://uk.wikipedia.org/wiki/%D0%A2%D1%80%D0%B0%D0%B2%D0%B5%D0%BD%D1%8C" TargetMode="External"/><Relationship Id="rId12" Type="http://schemas.openxmlformats.org/officeDocument/2006/relationships/hyperlink" Target="http://uk.wikipedia.org/wiki/%D0%94%D0%B5%D0%BD%D1%8C_%D0%9F%D0%B5%D1%80%D0%B5%D0%BC%D0%BE%D0%B3%D0%B8" TargetMode="External"/><Relationship Id="rId17" Type="http://schemas.openxmlformats.org/officeDocument/2006/relationships/hyperlink" Target="http://uk.wikipedia.org/wiki/%D0%A2%D1%80%D1%96%D0%B9%D1%86%D1%8F" TargetMode="External"/><Relationship Id="rId25" Type="http://schemas.openxmlformats.org/officeDocument/2006/relationships/hyperlink" Target="http://uk.wikipedia.org/w/index.php?title=%D0%94%D0%B5%D0%BD%D1%8C_%D0%BF%D0%BE%D0%BC%D0%B8%D0%BD%D0%B0%D0%BD%D0%BD%D1%8F&amp;action=edit&amp;redlink=1" TargetMode="External"/><Relationship Id="rId2" Type="http://schemas.openxmlformats.org/officeDocument/2006/relationships/image" Target="../media/image43.jpeg"/><Relationship Id="rId16" Type="http://schemas.openxmlformats.org/officeDocument/2006/relationships/hyperlink" Target="http://uk.wikipedia.org/w/index.php?title=%D0%94%D0%B5%D0%BD%D1%8C_%D0%94%D1%83%D1%85%D1%96%D0%B2&amp;action=edit&amp;redlink=1" TargetMode="External"/><Relationship Id="rId20" Type="http://schemas.openxmlformats.org/officeDocument/2006/relationships/hyperlink" Target="http://uk.wikipedia.org/wiki/15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2%D1%96%D1%82%D0%B5%D0%BD%D1%8C" TargetMode="External"/><Relationship Id="rId11" Type="http://schemas.openxmlformats.org/officeDocument/2006/relationships/hyperlink" Target="http://uk.wikipedia.org/wiki/8_%D1%82%D1%80%D0%B0%D0%B2%D0%BD%D1%8F" TargetMode="External"/><Relationship Id="rId24" Type="http://schemas.openxmlformats.org/officeDocument/2006/relationships/hyperlink" Target="http://uk.wikipedia.org/wiki/11_%D0%BB%D0%B8%D1%81%D1%82%D0%BE%D0%BF%D0%B0%D0%B4%D0%B0" TargetMode="External"/><Relationship Id="rId5" Type="http://schemas.openxmlformats.org/officeDocument/2006/relationships/hyperlink" Target="http://uk.wikipedia.org/wiki/%D0%9D%D0%BE%D0%B2%D0%B8%D0%B9_%D1%80%D1%96%D0%BA" TargetMode="External"/><Relationship Id="rId15" Type="http://schemas.openxmlformats.org/officeDocument/2006/relationships/hyperlink" Target="http://uk.wikipedia.org/wiki/23_%D1%82%D1%80%D0%B0%D0%B2%D0%BD%D1%8F" TargetMode="External"/><Relationship Id="rId23" Type="http://schemas.openxmlformats.org/officeDocument/2006/relationships/hyperlink" Target="http://uk.wikipedia.org/wiki/%D0%94%D0%B5%D0%BD%D1%8C_%D0%92%D1%81%D1%96%D1%85_%D0%A1%D0%B2%D1%8F%D1%82%D0%B8%D1%85" TargetMode="External"/><Relationship Id="rId10" Type="http://schemas.openxmlformats.org/officeDocument/2006/relationships/hyperlink" Target="http://uk.wikipedia.org/w/index.php?title=%D0%94%D0%B5%D0%BD%D1%8C_%D1%82%D1%80%D1%83%D0%B4%D1%8F%D1%89%D0%B8%D1%85&amp;action=edit&amp;redlink=1" TargetMode="External"/><Relationship Id="rId19" Type="http://schemas.openxmlformats.org/officeDocument/2006/relationships/hyperlink" Target="http://uk.wikipedia.org/wiki/%D0%94%D0%B5%D0%BD%D1%8C_%D0%B2%D0%B7%D1%8F%D1%82%D1%82%D1%8F_%D0%91%D0%B0%D1%81%D1%82%D0%B8%D0%BB%D1%96%D1%97" TargetMode="External"/><Relationship Id="rId4" Type="http://schemas.openxmlformats.org/officeDocument/2006/relationships/hyperlink" Target="http://uk.wikipedia.org/wiki/1_%D1%81%D1%96%D1%87%D0%BD%D1%8F" TargetMode="External"/><Relationship Id="rId9" Type="http://schemas.openxmlformats.org/officeDocument/2006/relationships/hyperlink" Target="http://uk.wikipedia.org/wiki/1_%D1%82%D1%80%D0%B0%D0%B2%D0%BD%D1%8F" TargetMode="External"/><Relationship Id="rId14" Type="http://schemas.openxmlformats.org/officeDocument/2006/relationships/hyperlink" Target="http://uk.wikipedia.org/wiki/%D0%92%D0%BE%D0%B7%D0%BD%D0%B5%D1%81%D1%96%D0%BD%D0%BD%D1%8F_%D0%93%D0%BE%D1%81%D0%BF%D0%BE%D0%B4%D0%BD%D1%94" TargetMode="External"/><Relationship Id="rId22" Type="http://schemas.openxmlformats.org/officeDocument/2006/relationships/hyperlink" Target="http://uk.wikipedia.org/wiki/1_%D0%BB%D0%B8%D1%81%D1%82%D0%BE%D0%BF%D0%B0%D0%B4%D0%B0" TargetMode="External"/><Relationship Id="rId27" Type="http://schemas.openxmlformats.org/officeDocument/2006/relationships/hyperlink" Target="http://uk.wikipedia.org/wiki/%D0%A0%D1%96%D0%B7%D0%B4%D0%B2%D0%B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1%83%D0%B1%D0%BE%D0%BA_%D1%81%D0%B2%D1%96%D1%82%D1%83_%D0%B7_%D1%80%D0%B5%D0%B3%D0%B1%D1%96-15_2007" TargetMode="External"/><Relationship Id="rId5" Type="http://schemas.openxmlformats.org/officeDocument/2006/relationships/hyperlink" Target="http://uk.wikipedia.org/wiki/%D0%A0%D0%B5%D0%B3%D0%B1%D1%96" TargetMode="External"/><Relationship Id="rId4" Type="http://schemas.openxmlformats.org/officeDocument/2006/relationships/hyperlink" Target="http://uk.wikipedia.org/wiki/%D0%A4%D1%83%D1%82%D0%B1%D0%BE%D0%BB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E%D0%BB%D0%BB%D0%B0%D0%BD%D0%B4%D1%81%D1%8C%D0%BA%D0%B0_%D0%BC%D0%BE%D0%B2%D0%B0" TargetMode="External"/><Relationship Id="rId3" Type="http://schemas.openxmlformats.org/officeDocument/2006/relationships/hyperlink" Target="http://uk.wikipedia.org/wiki/%D0%93%D0%B5%D1%80%D0%BC%D0%B0%D0%BD%D1%81%D1%8C%D0%BA%D1%96_%D0%BC%D0%BE%D0%B2%D0%B8" TargetMode="External"/><Relationship Id="rId7" Type="http://schemas.openxmlformats.org/officeDocument/2006/relationships/hyperlink" Target="http://uk.wikipedia.org/wiki/%D0%9D%D1%96%D0%BC%D0%B5%D1%86%D1%8C%D0%BA%D0%B0_%D0%BC%D0%BE%D0%B2%D0%B0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1%80%D0%B0%D0%BD%D1%86%D1%96%D1%8F" TargetMode="External"/><Relationship Id="rId5" Type="http://schemas.openxmlformats.org/officeDocument/2006/relationships/hyperlink" Target="http://uk.wikipedia.org/w/index.php?title=%D0%A4%D1%80%D0%B0%D0%BD%D1%86%D0%B8%D1%81%D0%BA%D0%B0&amp;action=edit&amp;redlink=1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uk.wikipedia.org/wiki/%D0%A1%D0%BF%D0%B8%D1%81" TargetMode="External"/><Relationship Id="rId9" Type="http://schemas.openxmlformats.org/officeDocument/2006/relationships/hyperlink" Target="http://uk.wikipedia.org/wiki/%D0%A1%D0%BA%D0%B0%D0%BD%D0%B4%D0%B8%D0%BD%D0%B0%D0%B2%D1%81%D1%8C%D0%BA%D1%96_%D0%BC%D0%BE%D0%B2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1%80%D0%B8%D0%B7%D1%8C%D0%BA%D0%B0_%D0%BA%D0%BE%D0%BC%D1%83%D0%BD%D0%B0" TargetMode="External"/><Relationship Id="rId2" Type="http://schemas.openxmlformats.org/officeDocument/2006/relationships/hyperlink" Target="http://uk.wikipedia.org/wiki/%D0%9F%D1%80%D0%B0%D0%BF%D0%BE%D1%80_%D0%A4%D1%80%D0%B0%D0%BD%D1%86%D1%96%D1%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uk.wikipedia.org/wiki/%D0%9C%D0%B0%D1%80%D1%96%D0%B0%D0%BD%D0%BD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E%D1%80%D0%BC%D0%B0%D0%BD%D0%B4%D1%96%D1%8F" TargetMode="External"/><Relationship Id="rId7" Type="http://schemas.openxmlformats.org/officeDocument/2006/relationships/hyperlink" Target="http://uk.wikipedia.org/wiki/%D0%A1%D0%B5%D1%80%D0%B5%D0%B4%D0%B7%D0%B5%D0%BC%D0%BD%D0%BE%D0%BC%D0%BE%D1%80%D1%81%D1%8C%D0%BA%D0%B8%D0%B9_%D0%BA%D0%BB%D1%96%D0%BC%D0%B0%D1%8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0%BD%D1%82%D0%B8%D0%BD%D0%B5%D0%BD%D1%82%D0%B0%D0%BB%D1%8C%D0%BD%D0%B8%D0%B9_%D0%BA%D0%BB%D1%96%D0%BC%D0%B0%D1%82" TargetMode="External"/><Relationship Id="rId5" Type="http://schemas.openxmlformats.org/officeDocument/2006/relationships/hyperlink" Target="http://uk.wikipedia.org/wiki/%D0%9C%D0%BE%D1%80%D1%81%D1%8C%D0%BA%D0%B8%D0%B9_%D0%BA%D0%BB%D1%96%D0%BC%D0%B0%D1%82" TargetMode="External"/><Relationship Id="rId4" Type="http://schemas.openxmlformats.org/officeDocument/2006/relationships/hyperlink" Target="http://uk.wikipedia.org/wiki/%D0%91%D1%80%D0%B5%D1%82%D0%B0%D0%BD%D1%8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A%D0%B5%D0%BB%D1%8C%D0%BD%D0%B8%D1%86%D1%8F" TargetMode="External"/><Relationship Id="rId2" Type="http://schemas.openxmlformats.org/officeDocument/2006/relationships/hyperlink" Target="http://uk.wikipedia.org/wiki/%D0%91%D1%83%D1%80%D0%B8%D0%B9_%D0%B2%D0%B5%D0%B4%D0%BC%D1%96%D0%B4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uk.wikipedia.org/w/index.php?title=%D0%9A%D0%B0%D0%BC%27%D1%8F%D0%BD%D0%B0_%D0%BA%D0%BE%D0%B7%D0%B0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k.wikipedia.org/wiki/%D0%91%D0%BE%D0%BA%D0%B0%D0%B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E%D1%80-%D0%9A%D1%80%D0%BE" TargetMode="External"/><Relationship Id="rId3" Type="http://schemas.openxmlformats.org/officeDocument/2006/relationships/hyperlink" Target="http://uk.wikipedia.org/wiki/%D0%A4%D1%80%D0%B0%D0%BD%D1%86%D1%96%D1%8F" TargetMode="External"/><Relationship Id="rId7" Type="http://schemas.openxmlformats.org/officeDocument/2006/relationships/hyperlink" Target="http://uk.wikipedia.org/wiki/%D0%9F%D1%96%D1%80%D0%B5%D0%BD%D0%B5" TargetMode="External"/><Relationship Id="rId2" Type="http://schemas.openxmlformats.org/officeDocument/2006/relationships/hyperlink" Target="http://uk.wikipedia.org/w/index.php?title=%D0%9C%D1%96%D0%BD%D1%96%D1%81%D1%82%D0%B5%D1%80%D1%81%D1%82%D0%B2%D0%BE_%D0%BD%D0%B0%D0%B2%D0%BA%D0%BE%D0%BB%D0%B8%D1%88%D0%BD%D1%8C%D0%BE%D0%B3%D0%BE_%D1%81%D0%B5%D1%80%D0%B5%D0%B4%D0%BE%D0%B2%D0%B8%D1%89%D0%B0_%D0%A4%D1%80%D0%B0%D0%BD%D1%86%D1%96%D1%97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C%D0%B5%D1%80%D0%BA%D0%B0%D0%BD%D1%82%D1%83%D1%80&amp;action=edit&amp;redlink=1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uk.wikipedia.org/w/index.php?title=%D0%95%D0%BA%D1%80%D0%B5%D0%BD&amp;action=edit&amp;redlink=1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uk.wikipedia.org/w/index.php?title=%D0%92%D0%B0%D0%BD%D1%83%D0%B0%D0%B7&amp;action=edit&amp;redlink=1" TargetMode="External"/><Relationship Id="rId9" Type="http://schemas.openxmlformats.org/officeDocument/2006/relationships/hyperlink" Target="http://uk.wikipedia.org/wiki/%D0%A1%D0%B5%D0%B2%D0%B5%D0%BD%D0%BD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f37b624b6c_193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07"/>
            <a:ext cx="9144000" cy="69851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Франц</a:t>
            </a:r>
            <a:r>
              <a:rPr lang="uk-UA" sz="9600" dirty="0" err="1" smtClean="0">
                <a:solidFill>
                  <a:srgbClr val="FFFF00"/>
                </a:solidFill>
              </a:rPr>
              <a:t>ія</a:t>
            </a:r>
            <a:endParaRPr lang="ru-RU" sz="9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dmin\Desktop\Armoiries_république_français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555776" cy="2913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7787208" cy="30277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Глава </a:t>
            </a:r>
            <a:r>
              <a:rPr lang="ru-RU" dirty="0" err="1" smtClean="0"/>
              <a:t>держави</a:t>
            </a:r>
            <a:r>
              <a:rPr lang="ru-RU" dirty="0" smtClean="0"/>
              <a:t> — </a:t>
            </a:r>
            <a:r>
              <a:rPr lang="ru-RU" dirty="0" smtClean="0">
                <a:hlinkClick r:id="rId2" tooltip="Президент"/>
              </a:rPr>
              <a:t>президент</a:t>
            </a:r>
            <a:r>
              <a:rPr lang="ru-RU" dirty="0" smtClean="0"/>
              <a:t>. </a:t>
            </a:r>
            <a:r>
              <a:rPr lang="ru-RU" dirty="0" smtClean="0">
                <a:hlinkClick r:id="rId3" tooltip="Президент Франції"/>
              </a:rPr>
              <a:t>Президент </a:t>
            </a:r>
            <a:r>
              <a:rPr lang="ru-RU" dirty="0" err="1" smtClean="0">
                <a:hlinkClick r:id="rId3" tooltip="Президент Франції"/>
              </a:rPr>
              <a:t>Франції</a:t>
            </a:r>
            <a:r>
              <a:rPr lang="ru-RU" dirty="0" smtClean="0"/>
              <a:t> </a:t>
            </a:r>
            <a:r>
              <a:rPr lang="ru-RU" dirty="0" err="1" smtClean="0"/>
              <a:t>обирається</a:t>
            </a:r>
            <a:r>
              <a:rPr lang="ru-RU" dirty="0" smtClean="0"/>
              <a:t> </a:t>
            </a:r>
            <a:r>
              <a:rPr lang="ru-RU" dirty="0" err="1" smtClean="0"/>
              <a:t>загальним</a:t>
            </a:r>
            <a:r>
              <a:rPr lang="ru-RU" dirty="0" smtClean="0"/>
              <a:t> прямим </a:t>
            </a:r>
            <a:r>
              <a:rPr lang="ru-RU" dirty="0" err="1" smtClean="0"/>
              <a:t>голосуванням</a:t>
            </a:r>
            <a:r>
              <a:rPr lang="ru-RU" dirty="0" smtClean="0"/>
              <a:t> </a:t>
            </a:r>
            <a:r>
              <a:rPr lang="ru-RU" dirty="0" err="1" smtClean="0"/>
              <a:t>строком</a:t>
            </a:r>
            <a:r>
              <a:rPr lang="ru-RU" dirty="0" smtClean="0"/>
              <a:t> на 5 </a:t>
            </a:r>
            <a:r>
              <a:rPr lang="ru-RU" dirty="0" err="1" smtClean="0"/>
              <a:t>років</a:t>
            </a:r>
            <a:r>
              <a:rPr lang="ru-RU" dirty="0" smtClean="0"/>
              <a:t> (до 2002 року — 7 </a:t>
            </a:r>
            <a:r>
              <a:rPr lang="ru-RU" dirty="0" err="1" smtClean="0"/>
              <a:t>років</a:t>
            </a:r>
            <a:r>
              <a:rPr lang="ru-RU" dirty="0" smtClean="0"/>
              <a:t>). Президент </a:t>
            </a:r>
            <a:r>
              <a:rPr lang="ru-RU" dirty="0" err="1" smtClean="0"/>
              <a:t>обирається</a:t>
            </a:r>
            <a:r>
              <a:rPr lang="ru-RU" dirty="0" smtClean="0"/>
              <a:t> абсолютною </a:t>
            </a:r>
            <a:r>
              <a:rPr lang="ru-RU" dirty="0" err="1" smtClean="0"/>
              <a:t>більшістю</a:t>
            </a:r>
            <a:r>
              <a:rPr lang="ru-RU" dirty="0" smtClean="0"/>
              <a:t> </a:t>
            </a:r>
            <a:r>
              <a:rPr lang="ru-RU" dirty="0" err="1" smtClean="0"/>
              <a:t>голосів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не набрано в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турі</a:t>
            </a:r>
            <a:r>
              <a:rPr lang="ru-RU" dirty="0" smtClean="0"/>
              <a:t> </a:t>
            </a:r>
            <a:r>
              <a:rPr lang="ru-RU" dirty="0" err="1" smtClean="0"/>
              <a:t>голосування</a:t>
            </a:r>
            <a:r>
              <a:rPr lang="ru-RU" dirty="0" smtClean="0"/>
              <a:t>, проводиться </a:t>
            </a:r>
            <a:r>
              <a:rPr lang="ru-RU" dirty="0" err="1" smtClean="0"/>
              <a:t>другий</a:t>
            </a:r>
            <a:r>
              <a:rPr lang="ru-RU" dirty="0" smtClean="0"/>
              <a:t> тур. 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Президентом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smtClean="0">
                <a:hlinkClick r:id="rId4" tooltip="Франсуа Олланд"/>
              </a:rPr>
              <a:t>Франсуа </a:t>
            </a:r>
            <a:r>
              <a:rPr lang="ru-RU" dirty="0" err="1" smtClean="0">
                <a:hlinkClick r:id="rId4" tooltip="Франсуа Олланд"/>
              </a:rPr>
              <a:t>Олланд</a:t>
            </a:r>
            <a:r>
              <a:rPr lang="ru-RU" dirty="0" smtClean="0"/>
              <a:t>, </a:t>
            </a:r>
            <a:r>
              <a:rPr lang="ru-RU" dirty="0" err="1" smtClean="0"/>
              <a:t>обраний</a:t>
            </a:r>
            <a:r>
              <a:rPr lang="ru-RU" dirty="0" smtClean="0"/>
              <a:t> </a:t>
            </a:r>
            <a:r>
              <a:rPr lang="ru-RU" dirty="0" smtClean="0">
                <a:hlinkClick r:id="rId5" tooltip="22 квітня"/>
              </a:rPr>
              <a:t>22 </a:t>
            </a:r>
            <a:r>
              <a:rPr lang="ru-RU" dirty="0" err="1" smtClean="0">
                <a:hlinkClick r:id="rId5" tooltip="22 квітня"/>
              </a:rPr>
              <a:t>квітня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6" tooltip="6 травня"/>
              </a:rPr>
              <a:t>6 </a:t>
            </a:r>
            <a:r>
              <a:rPr lang="ru-RU" dirty="0" err="1" smtClean="0">
                <a:hlinkClick r:id="rId6" tooltip="6 травня"/>
              </a:rPr>
              <a:t>травня</a:t>
            </a:r>
            <a:r>
              <a:rPr lang="ru-RU" dirty="0" smtClean="0"/>
              <a:t> </a:t>
            </a:r>
            <a:r>
              <a:rPr lang="ru-RU" dirty="0" smtClean="0">
                <a:hlinkClick r:id="rId7" tooltip="2012"/>
              </a:rPr>
              <a:t>2012</a:t>
            </a:r>
            <a:r>
              <a:rPr lang="ru-RU" dirty="0" smtClean="0"/>
              <a:t> року.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Глава </a:t>
            </a:r>
            <a:r>
              <a:rPr lang="ru-RU" b="1" dirty="0" err="1" smtClean="0"/>
              <a:t>держави</a:t>
            </a:r>
            <a:endParaRPr lang="ru-RU" dirty="0"/>
          </a:p>
        </p:txBody>
      </p:sp>
      <p:pic>
        <p:nvPicPr>
          <p:cNvPr id="9218" name="Picture 2" descr="C:\Users\Admin\Desktop\pictu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211734"/>
            <a:ext cx="4860032" cy="3646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0607_fran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05672"/>
            <a:ext cx="5634626" cy="29523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Членство в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організаціях</a:t>
            </a:r>
            <a:r>
              <a:rPr lang="ru-RU" dirty="0" smtClean="0"/>
              <a:t>: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членом </a:t>
            </a:r>
            <a:r>
              <a:rPr lang="ru-RU" dirty="0" smtClean="0">
                <a:hlinkClick r:id="rId3" tooltip="ООН"/>
              </a:rPr>
              <a:t>ООН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агентств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, </a:t>
            </a:r>
            <a:r>
              <a:rPr lang="ru-RU" dirty="0" smtClean="0">
                <a:hlinkClick r:id="rId4" tooltip="ОБСЄ"/>
              </a:rPr>
              <a:t>ОБСЄ</a:t>
            </a:r>
            <a:r>
              <a:rPr lang="ru-RU" dirty="0" smtClean="0"/>
              <a:t>, </a:t>
            </a:r>
            <a:r>
              <a:rPr lang="ru-RU" dirty="0" smtClean="0">
                <a:hlinkClick r:id="rId5" tooltip="ЄС"/>
              </a:rPr>
              <a:t>ЄС</a:t>
            </a:r>
            <a:r>
              <a:rPr lang="ru-RU" dirty="0" smtClean="0"/>
              <a:t>, </a:t>
            </a:r>
            <a:r>
              <a:rPr lang="ru-RU" dirty="0" smtClean="0">
                <a:hlinkClick r:id="rId6" tooltip="НАТО"/>
              </a:rPr>
              <a:t>НАТО</a:t>
            </a:r>
            <a:r>
              <a:rPr lang="ru-RU" dirty="0" smtClean="0"/>
              <a:t>,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Зовнішні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Франція</a:t>
            </a:r>
            <a:r>
              <a:rPr lang="ru-RU" dirty="0" smtClean="0"/>
              <a:t> —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За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ділить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Італією</a:t>
            </a:r>
            <a:r>
              <a:rPr lang="ru-RU" dirty="0" smtClean="0"/>
              <a:t> 4-е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(</a:t>
            </a:r>
            <a:r>
              <a:rPr lang="ru-RU" dirty="0" err="1" smtClean="0"/>
              <a:t>після</a:t>
            </a:r>
            <a:r>
              <a:rPr lang="ru-RU" dirty="0" smtClean="0"/>
              <a:t> США, </a:t>
            </a:r>
            <a:r>
              <a:rPr lang="ru-RU" dirty="0" err="1" smtClean="0">
                <a:hlinkClick r:id="rId2" tooltip="Японія"/>
              </a:rPr>
              <a:t>Японії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4-е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У </a:t>
            </a:r>
            <a:r>
              <a:rPr lang="ru-RU" dirty="0" err="1" smtClean="0"/>
              <a:t>формуванні</a:t>
            </a:r>
            <a:r>
              <a:rPr lang="ru-RU" dirty="0" smtClean="0"/>
              <a:t> валового </a:t>
            </a:r>
            <a:r>
              <a:rPr lang="ru-RU" dirty="0" err="1" smtClean="0"/>
              <a:t>внутрішнього</a:t>
            </a:r>
            <a:r>
              <a:rPr lang="ru-RU" dirty="0" smtClean="0"/>
              <a:t> продукту (ВВП)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домінує</a:t>
            </a:r>
            <a:r>
              <a:rPr lang="ru-RU" dirty="0" smtClean="0"/>
              <a:t> </a:t>
            </a:r>
            <a:r>
              <a:rPr lang="ru-RU" dirty="0" smtClean="0">
                <a:hlinkClick r:id="rId3" tooltip="Сфера послуг"/>
              </a:rPr>
              <a:t>сфера </a:t>
            </a:r>
            <a:r>
              <a:rPr lang="ru-RU" dirty="0" err="1" smtClean="0">
                <a:hlinkClick r:id="rId3" tooltip="Сфера послуг"/>
              </a:rPr>
              <a:t>послуг</a:t>
            </a:r>
            <a:r>
              <a:rPr lang="ru-RU" dirty="0" smtClean="0"/>
              <a:t>. </a:t>
            </a:r>
            <a:r>
              <a:rPr lang="ru-RU" dirty="0" err="1" smtClean="0"/>
              <a:t>Велику</a:t>
            </a:r>
            <a:r>
              <a:rPr lang="ru-RU" dirty="0" smtClean="0"/>
              <a:t> роль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туризму. </a:t>
            </a:r>
            <a:r>
              <a:rPr lang="ru-RU" dirty="0" err="1" smtClean="0"/>
              <a:t>Експорт</a:t>
            </a:r>
            <a:r>
              <a:rPr lang="ru-RU" dirty="0" smtClean="0"/>
              <a:t>: </a:t>
            </a:r>
            <a:r>
              <a:rPr lang="ru-RU" dirty="0" err="1" smtClean="0"/>
              <a:t>фрукти</a:t>
            </a:r>
            <a:r>
              <a:rPr lang="ru-RU" dirty="0" smtClean="0"/>
              <a:t> (в основному </a:t>
            </a:r>
            <a:r>
              <a:rPr lang="ru-RU" dirty="0" err="1" smtClean="0"/>
              <a:t>яблука</a:t>
            </a:r>
            <a:r>
              <a:rPr lang="ru-RU" dirty="0" smtClean="0"/>
              <a:t>), вино, сир, </a:t>
            </a:r>
            <a:r>
              <a:rPr lang="ru-RU" dirty="0" err="1" smtClean="0"/>
              <a:t>пшениця</a:t>
            </a:r>
            <a:r>
              <a:rPr lang="ru-RU" dirty="0" smtClean="0"/>
              <a:t>, </a:t>
            </a:r>
            <a:r>
              <a:rPr lang="ru-RU" dirty="0" err="1" smtClean="0"/>
              <a:t>автомобілі</a:t>
            </a:r>
            <a:r>
              <a:rPr lang="ru-RU" dirty="0" smtClean="0"/>
              <a:t>, </a:t>
            </a:r>
            <a:r>
              <a:rPr lang="ru-RU" dirty="0" err="1" smtClean="0"/>
              <a:t>літаки</a:t>
            </a:r>
            <a:r>
              <a:rPr lang="ru-RU" dirty="0" smtClean="0"/>
              <a:t>, </a:t>
            </a:r>
            <a:r>
              <a:rPr lang="ru-RU" dirty="0" err="1" smtClean="0"/>
              <a:t>залізо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сталь, </a:t>
            </a:r>
            <a:r>
              <a:rPr lang="ru-RU" dirty="0" err="1" smtClean="0"/>
              <a:t>нафтопродукти</a:t>
            </a:r>
            <a:r>
              <a:rPr lang="ru-RU" dirty="0" smtClean="0"/>
              <a:t>, </a:t>
            </a:r>
            <a:r>
              <a:rPr lang="ru-RU" dirty="0" err="1" smtClean="0"/>
              <a:t>хімікати</a:t>
            </a:r>
            <a:r>
              <a:rPr lang="ru-RU" dirty="0" smtClean="0"/>
              <a:t>, </a:t>
            </a:r>
            <a:r>
              <a:rPr lang="ru-RU" dirty="0" err="1" smtClean="0"/>
              <a:t>ювелірні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, </a:t>
            </a:r>
            <a:r>
              <a:rPr lang="ru-RU" dirty="0" err="1" smtClean="0"/>
              <a:t>шовк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266" name="Picture 2" descr="C:\Users\Admi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863437"/>
            <a:ext cx="5006008" cy="299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Франція</a:t>
            </a:r>
            <a:r>
              <a:rPr lang="ru-RU" dirty="0" smtClean="0"/>
              <a:t> —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відвідувана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(за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іноземців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приїжджають</a:t>
            </a:r>
            <a:r>
              <a:rPr lang="ru-RU" dirty="0" smtClean="0"/>
              <a:t>); </a:t>
            </a:r>
            <a:r>
              <a:rPr lang="ru-RU" dirty="0" smtClean="0">
                <a:hlinkClick r:id="rId2" tooltip="Париж"/>
              </a:rPr>
              <a:t>Париж</a:t>
            </a:r>
            <a:r>
              <a:rPr lang="ru-RU" dirty="0" smtClean="0"/>
              <a:t> —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туристичне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; </a:t>
            </a:r>
            <a:r>
              <a:rPr lang="ru-RU" dirty="0" err="1" smtClean="0">
                <a:hlinkClick r:id="rId3" tooltip="Ейфелева вежа"/>
              </a:rPr>
              <a:t>Ейфелева</a:t>
            </a:r>
            <a:r>
              <a:rPr lang="ru-RU" dirty="0" smtClean="0">
                <a:hlinkClick r:id="rId3" tooltip="Ейфелева вежа"/>
              </a:rPr>
              <a:t> вежа</a:t>
            </a:r>
            <a:r>
              <a:rPr lang="ru-RU" dirty="0" smtClean="0"/>
              <a:t> — </a:t>
            </a:r>
            <a:r>
              <a:rPr lang="ru-RU" dirty="0" err="1" smtClean="0"/>
              <a:t>найвідвідуваніший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монумент: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 — </a:t>
            </a:r>
            <a:r>
              <a:rPr lang="ru-RU" dirty="0" err="1" smtClean="0"/>
              <a:t>безперечна</a:t>
            </a:r>
            <a:r>
              <a:rPr lang="ru-RU" dirty="0" smtClean="0"/>
              <a:t> </a:t>
            </a:r>
            <a:r>
              <a:rPr lang="ru-RU" dirty="0" err="1" smtClean="0"/>
              <a:t>чемпіонка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туризму.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Туризм у </a:t>
            </a:r>
            <a:r>
              <a:rPr lang="ru-RU" dirty="0" err="1" smtClean="0"/>
              <a:t>Франції</a:t>
            </a:r>
            <a:endParaRPr lang="ru-RU" dirty="0"/>
          </a:p>
        </p:txBody>
      </p:sp>
      <p:pic>
        <p:nvPicPr>
          <p:cNvPr id="16386" name="Picture 2" descr="C:\Users\Admin\Desktop\France_Notre_D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322906"/>
            <a:ext cx="4536504" cy="253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47610"/>
            <a:ext cx="4680520" cy="35103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r>
              <a:rPr lang="ru-RU" dirty="0" smtClean="0"/>
              <a:t>У 2000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Францію</a:t>
            </a:r>
            <a:r>
              <a:rPr lang="ru-RU" dirty="0" smtClean="0"/>
              <a:t> </a:t>
            </a:r>
            <a:r>
              <a:rPr lang="ru-RU" dirty="0" err="1" smtClean="0"/>
              <a:t>відвідало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75,5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 — </a:t>
            </a:r>
            <a:r>
              <a:rPr lang="ru-RU" dirty="0" err="1" smtClean="0"/>
              <a:t>абсолютний</a:t>
            </a:r>
            <a:r>
              <a:rPr lang="ru-RU" dirty="0" smtClean="0"/>
              <a:t> рекорд. </a:t>
            </a:r>
            <a:r>
              <a:rPr lang="ru-RU" dirty="0" err="1" smtClean="0"/>
              <a:t>Зовнішній</a:t>
            </a:r>
            <a:r>
              <a:rPr lang="ru-RU" dirty="0" smtClean="0"/>
              <a:t> баланс </a:t>
            </a:r>
            <a:r>
              <a:rPr lang="ru-RU" dirty="0" err="1" smtClean="0"/>
              <a:t>французького</a:t>
            </a:r>
            <a:r>
              <a:rPr lang="ru-RU" dirty="0" smtClean="0"/>
              <a:t> туризму </a:t>
            </a:r>
            <a:r>
              <a:rPr lang="ru-RU" dirty="0" err="1" smtClean="0"/>
              <a:t>позитивний</a:t>
            </a:r>
            <a:r>
              <a:rPr lang="ru-RU" dirty="0" smtClean="0"/>
              <a:t>: у 2000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туризму </a:t>
            </a:r>
            <a:r>
              <a:rPr lang="ru-RU" dirty="0" err="1" smtClean="0"/>
              <a:t>склав</a:t>
            </a:r>
            <a:r>
              <a:rPr lang="ru-RU" dirty="0" smtClean="0"/>
              <a:t> 32,78 </a:t>
            </a:r>
            <a:r>
              <a:rPr lang="ru-RU" dirty="0" err="1" smtClean="0"/>
              <a:t>мільярда</a:t>
            </a:r>
            <a:r>
              <a:rPr lang="ru-RU" dirty="0" smtClean="0"/>
              <a:t> </a:t>
            </a:r>
            <a:r>
              <a:rPr lang="ru-RU" dirty="0" err="1" smtClean="0"/>
              <a:t>євро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 err="1" smtClean="0"/>
              <a:t>французькі</a:t>
            </a:r>
            <a:r>
              <a:rPr lang="ru-RU" dirty="0" smtClean="0"/>
              <a:t> </a:t>
            </a:r>
            <a:r>
              <a:rPr lang="ru-RU" dirty="0" err="1" smtClean="0"/>
              <a:t>туристи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подорожували</a:t>
            </a:r>
            <a:r>
              <a:rPr lang="ru-RU" dirty="0" smtClean="0"/>
              <a:t> за кордон, </a:t>
            </a:r>
            <a:r>
              <a:rPr lang="ru-RU" dirty="0" err="1" smtClean="0"/>
              <a:t>витратили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17,53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євро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Admin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28660"/>
            <a:ext cx="5433144" cy="36293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4525963"/>
          </a:xfrm>
        </p:spPr>
        <p:txBody>
          <a:bodyPr/>
          <a:lstStyle/>
          <a:p>
            <a:r>
              <a:rPr lang="ru-RU" dirty="0" smtClean="0"/>
              <a:t>Те, </a:t>
            </a:r>
            <a:r>
              <a:rPr lang="ru-RU" dirty="0" err="1" smtClean="0"/>
              <a:t>що</a:t>
            </a:r>
            <a:r>
              <a:rPr lang="ru-RU" dirty="0" smtClean="0"/>
              <a:t> поза </a:t>
            </a:r>
            <a:r>
              <a:rPr lang="ru-RU" dirty="0" err="1" smtClean="0"/>
              <a:t>сумнівом</a:t>
            </a:r>
            <a:r>
              <a:rPr lang="ru-RU" dirty="0" smtClean="0"/>
              <a:t> </a:t>
            </a:r>
            <a:r>
              <a:rPr lang="ru-RU" dirty="0" err="1" smtClean="0"/>
              <a:t>привертає</a:t>
            </a:r>
            <a:r>
              <a:rPr lang="ru-RU" dirty="0" smtClean="0"/>
              <a:t> тих,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приїжджають</a:t>
            </a:r>
            <a:r>
              <a:rPr lang="ru-RU" dirty="0" smtClean="0"/>
              <a:t> до </a:t>
            </a:r>
            <a:r>
              <a:rPr lang="ru-RU" dirty="0" err="1" smtClean="0"/>
              <a:t>Франції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велика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пейзажів</a:t>
            </a:r>
            <a:r>
              <a:rPr lang="ru-RU" dirty="0" smtClean="0"/>
              <a:t>,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океанічного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, </a:t>
            </a:r>
            <a:r>
              <a:rPr lang="ru-RU" dirty="0" err="1" smtClean="0"/>
              <a:t>помірний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,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пам'ятників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престиж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способу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поїздки</a:t>
            </a:r>
            <a:r>
              <a:rPr lang="ru-RU" dirty="0" smtClean="0"/>
              <a:t> у </a:t>
            </a:r>
            <a:r>
              <a:rPr lang="ru-RU" dirty="0" err="1" smtClean="0"/>
              <a:t>Францію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віза</a:t>
            </a:r>
            <a:r>
              <a:rPr lang="ru-RU" dirty="0" smtClean="0"/>
              <a:t> (</a:t>
            </a:r>
            <a:r>
              <a:rPr lang="ru-RU" dirty="0" err="1" smtClean="0">
                <a:hlinkClick r:id="rId2" tooltip="Шенгенська угода"/>
              </a:rPr>
              <a:t>Шенгенська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оформляється</a:t>
            </a:r>
            <a:r>
              <a:rPr lang="ru-RU" dirty="0" smtClean="0"/>
              <a:t> </a:t>
            </a:r>
            <a:r>
              <a:rPr lang="ru-RU" dirty="0" err="1" smtClean="0"/>
              <a:t>заздалегідь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посольстві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  <a:r>
              <a:rPr lang="ru-RU" dirty="0" err="1" smtClean="0"/>
              <a:t>Візу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2 </a:t>
            </a:r>
            <a:r>
              <a:rPr lang="ru-RU" dirty="0" err="1" smtClean="0"/>
              <a:t>тижнів</a:t>
            </a:r>
            <a:r>
              <a:rPr lang="ru-RU" dirty="0" smtClean="0"/>
              <a:t>, практично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особиста</a:t>
            </a:r>
            <a:r>
              <a:rPr lang="ru-RU" dirty="0" smtClean="0"/>
              <a:t> </a:t>
            </a:r>
            <a:r>
              <a:rPr lang="ru-RU" dirty="0" err="1" smtClean="0"/>
              <a:t>присутність</a:t>
            </a:r>
            <a:r>
              <a:rPr lang="ru-RU" dirty="0" smtClean="0"/>
              <a:t>. </a:t>
            </a:r>
            <a:r>
              <a:rPr lang="ru-RU" dirty="0" err="1" smtClean="0"/>
              <a:t>Короткострокові</a:t>
            </a:r>
            <a:r>
              <a:rPr lang="ru-RU" dirty="0" smtClean="0"/>
              <a:t> </a:t>
            </a:r>
            <a:r>
              <a:rPr lang="ru-RU" dirty="0" err="1" smtClean="0"/>
              <a:t>візи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даються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 —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подання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пакету </a:t>
            </a:r>
            <a:r>
              <a:rPr lang="ru-RU" dirty="0" err="1" smtClean="0"/>
              <a:t>документів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перешкод</a:t>
            </a:r>
            <a:r>
              <a:rPr lang="ru-RU" dirty="0" smtClean="0"/>
              <a:t> для </a:t>
            </a:r>
            <a:r>
              <a:rPr lang="ru-RU" dirty="0" err="1" smtClean="0"/>
              <a:t>оформлення</a:t>
            </a:r>
            <a:r>
              <a:rPr lang="ru-RU" dirty="0" smtClean="0"/>
              <a:t>. </a:t>
            </a:r>
            <a:r>
              <a:rPr lang="ru-RU" dirty="0" err="1" smtClean="0"/>
              <a:t>Радять</a:t>
            </a:r>
            <a:r>
              <a:rPr lang="ru-RU" dirty="0" smtClean="0"/>
              <a:t> </a:t>
            </a:r>
            <a:r>
              <a:rPr lang="ru-RU" dirty="0" err="1" smtClean="0"/>
              <a:t>уточнювати</a:t>
            </a:r>
            <a:r>
              <a:rPr lang="ru-RU" dirty="0" smtClean="0"/>
              <a:t> список перед </a:t>
            </a:r>
            <a:r>
              <a:rPr lang="ru-RU" dirty="0" err="1" smtClean="0"/>
              <a:t>здачею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у </a:t>
            </a:r>
            <a:r>
              <a:rPr lang="ru-RU" dirty="0" err="1" smtClean="0"/>
              <a:t>будь-яку</a:t>
            </a:r>
            <a:r>
              <a:rPr lang="ru-RU" dirty="0" smtClean="0"/>
              <a:t> </a:t>
            </a:r>
            <a:r>
              <a:rPr lang="ru-RU" dirty="0" err="1" smtClean="0"/>
              <a:t>фірму</a:t>
            </a:r>
            <a:r>
              <a:rPr lang="ru-RU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не рекомендовано </a:t>
            </a:r>
            <a:r>
              <a:rPr lang="ru-RU" dirty="0" err="1" smtClean="0"/>
              <a:t>порушувати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 — Вас </a:t>
            </a:r>
            <a:r>
              <a:rPr lang="ru-RU" dirty="0" err="1" smtClean="0"/>
              <a:t>випустять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простроченою</a:t>
            </a:r>
            <a:r>
              <a:rPr lang="ru-RU" dirty="0" smtClean="0"/>
              <a:t> </a:t>
            </a:r>
            <a:r>
              <a:rPr lang="ru-RU" dirty="0" err="1" smtClean="0"/>
              <a:t>візою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внести в '</a:t>
            </a:r>
            <a:r>
              <a:rPr lang="ru-RU" dirty="0" err="1" smtClean="0"/>
              <a:t>чорний</a:t>
            </a:r>
            <a:r>
              <a:rPr lang="ru-RU" dirty="0" smtClean="0"/>
              <a:t> список',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про </a:t>
            </a:r>
            <a:r>
              <a:rPr lang="ru-RU" dirty="0" err="1" smtClean="0"/>
              <a:t>поїздки</a:t>
            </a:r>
            <a:r>
              <a:rPr lang="ru-RU" dirty="0" smtClean="0"/>
              <a:t> в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/>
              <a:t>Європу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буде </a:t>
            </a:r>
            <a:r>
              <a:rPr lang="ru-RU" dirty="0" err="1" smtClean="0"/>
              <a:t>надовго</a:t>
            </a:r>
            <a:r>
              <a:rPr lang="ru-RU" dirty="0" smtClean="0"/>
              <a:t> забути.</a:t>
            </a:r>
          </a:p>
          <a:p>
            <a:endParaRPr lang="ru-RU" dirty="0"/>
          </a:p>
        </p:txBody>
      </p:sp>
      <p:pic>
        <p:nvPicPr>
          <p:cNvPr id="20482" name="Picture 2" descr="C:\Users\Admin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477" y="2601342"/>
            <a:ext cx="6360523" cy="425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Залізничний</a:t>
            </a:r>
            <a:r>
              <a:rPr lang="ru-RU" dirty="0" smtClean="0"/>
              <a:t> транспорт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розвинений</a:t>
            </a:r>
            <a:r>
              <a:rPr lang="ru-RU" dirty="0" smtClean="0"/>
              <a:t>.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нічні</a:t>
            </a:r>
            <a:r>
              <a:rPr lang="ru-RU" dirty="0" smtClean="0"/>
              <a:t> </a:t>
            </a:r>
            <a:r>
              <a:rPr lang="ru-RU" dirty="0" err="1" smtClean="0"/>
              <a:t>поїзди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 </a:t>
            </a:r>
            <a:r>
              <a:rPr lang="ru-RU" dirty="0" smtClean="0">
                <a:hlinkClick r:id="rId2" tooltip="TGV"/>
              </a:rPr>
              <a:t>TGV</a:t>
            </a:r>
            <a:r>
              <a:rPr lang="ru-RU" dirty="0" smtClean="0"/>
              <a:t> («</a:t>
            </a:r>
            <a:r>
              <a:rPr lang="ru-RU" dirty="0" err="1" smtClean="0"/>
              <a:t>Trains</a:t>
            </a:r>
            <a:r>
              <a:rPr lang="ru-RU" dirty="0" smtClean="0"/>
              <a:t> </a:t>
            </a:r>
            <a:r>
              <a:rPr lang="ru-RU" dirty="0" err="1" smtClean="0"/>
              <a:t>à</a:t>
            </a:r>
            <a:r>
              <a:rPr lang="ru-RU" dirty="0" smtClean="0"/>
              <a:t> </a:t>
            </a:r>
            <a:r>
              <a:rPr lang="ru-RU" dirty="0" err="1" smtClean="0"/>
              <a:t>Grande</a:t>
            </a:r>
            <a:r>
              <a:rPr lang="ru-RU" dirty="0" smtClean="0"/>
              <a:t> </a:t>
            </a:r>
            <a:r>
              <a:rPr lang="ru-RU" dirty="0" err="1" smtClean="0"/>
              <a:t>Vitesse</a:t>
            </a:r>
            <a:r>
              <a:rPr lang="ru-RU" dirty="0" smtClean="0"/>
              <a:t>» — </a:t>
            </a:r>
            <a:r>
              <a:rPr lang="ru-RU" dirty="0" err="1" smtClean="0"/>
              <a:t>високошвидкісні</a:t>
            </a:r>
            <a:r>
              <a:rPr lang="ru-RU" dirty="0" smtClean="0"/>
              <a:t> </a:t>
            </a:r>
            <a:r>
              <a:rPr lang="ru-RU" dirty="0" err="1" smtClean="0"/>
              <a:t>поїзди</a:t>
            </a:r>
            <a:r>
              <a:rPr lang="ru-RU" dirty="0" smtClean="0"/>
              <a:t>) </a:t>
            </a:r>
            <a:r>
              <a:rPr lang="ru-RU" dirty="0" err="1" smtClean="0"/>
              <a:t>зв'язують</a:t>
            </a:r>
            <a:r>
              <a:rPr lang="ru-RU" dirty="0" smtClean="0"/>
              <a:t> </a:t>
            </a:r>
            <a:r>
              <a:rPr lang="ru-RU" dirty="0" err="1" smtClean="0"/>
              <a:t>столицю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великими </a:t>
            </a:r>
            <a:r>
              <a:rPr lang="ru-RU" dirty="0" err="1" smtClean="0"/>
              <a:t>містами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сусідніми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потягів</a:t>
            </a:r>
            <a:r>
              <a:rPr lang="ru-RU" dirty="0" smtClean="0"/>
              <a:t> — 320 км/год. </a:t>
            </a:r>
            <a:r>
              <a:rPr lang="ru-RU" dirty="0" err="1" smtClean="0"/>
              <a:t>Залізнична</a:t>
            </a:r>
            <a:r>
              <a:rPr lang="ru-RU" dirty="0" smtClean="0"/>
              <a:t> мережа </a:t>
            </a:r>
            <a:r>
              <a:rPr lang="ru-RU" dirty="0" err="1" smtClean="0"/>
              <a:t>Франції</a:t>
            </a:r>
            <a:r>
              <a:rPr lang="ru-RU" dirty="0" smtClean="0"/>
              <a:t> становить 29370 </a:t>
            </a:r>
            <a:r>
              <a:rPr lang="ru-RU" dirty="0" err="1" smtClean="0"/>
              <a:t>кілометрів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найпротяжнішою</a:t>
            </a:r>
            <a:r>
              <a:rPr lang="ru-RU" dirty="0" smtClean="0"/>
              <a:t> </a:t>
            </a:r>
            <a:r>
              <a:rPr lang="ru-RU" dirty="0" err="1" smtClean="0"/>
              <a:t>залізничною</a:t>
            </a:r>
            <a:r>
              <a:rPr lang="ru-RU" dirty="0" smtClean="0"/>
              <a:t> мережею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ru-RU" dirty="0" err="1" smtClean="0"/>
              <a:t>Залізничне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сусідніми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,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Андорри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Залізничний</a:t>
            </a:r>
            <a:r>
              <a:rPr lang="ru-RU" b="1" dirty="0" smtClean="0"/>
              <a:t> транспорт</a:t>
            </a:r>
            <a:endParaRPr lang="ru-RU" dirty="0"/>
          </a:p>
        </p:txBody>
      </p:sp>
      <p:pic>
        <p:nvPicPr>
          <p:cNvPr id="12290" name="Picture 2" descr="C:\Users\Admin\Desktop\zheleznodorozhnyj-transport-francii-mi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3054923"/>
            <a:ext cx="5004048" cy="380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4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4158971"/>
            <a:ext cx="4320480" cy="2699029"/>
          </a:xfrm>
          <a:prstGeom prst="rect">
            <a:avLst/>
          </a:prstGeom>
          <a:noFill/>
        </p:spPr>
      </p:pic>
      <p:pic>
        <p:nvPicPr>
          <p:cNvPr id="13315" name="Picture 3" descr="C:\Users\Admin\Desktop\689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57733"/>
            <a:ext cx="3600400" cy="24002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003232" cy="29557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Мережа </a:t>
            </a:r>
            <a:r>
              <a:rPr lang="ru-RU" dirty="0" err="1" smtClean="0"/>
              <a:t>автомобільних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покриває</a:t>
            </a:r>
            <a:r>
              <a:rPr lang="ru-RU" dirty="0" smtClean="0"/>
              <a:t> всю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протяжність</a:t>
            </a:r>
            <a:r>
              <a:rPr lang="ru-RU" dirty="0" smtClean="0"/>
              <a:t> </a:t>
            </a:r>
            <a:r>
              <a:rPr lang="ru-RU" dirty="0" err="1" smtClean="0"/>
              <a:t>автодоріг</a:t>
            </a:r>
            <a:r>
              <a:rPr lang="ru-RU" dirty="0" smtClean="0"/>
              <a:t>: 951500 км.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 — 50 км/год.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ременів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 — </a:t>
            </a:r>
            <a:r>
              <a:rPr lang="ru-RU" dirty="0" err="1" smtClean="0"/>
              <a:t>обов'язково</a:t>
            </a:r>
            <a:r>
              <a:rPr lang="ru-RU" dirty="0" smtClean="0"/>
              <a:t>. </a:t>
            </a:r>
            <a:r>
              <a:rPr lang="ru-RU" dirty="0" err="1" smtClean="0"/>
              <a:t>Діти</a:t>
            </a:r>
            <a:r>
              <a:rPr lang="ru-RU" dirty="0" smtClean="0"/>
              <a:t> до 10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перевозитися</a:t>
            </a:r>
            <a:r>
              <a:rPr lang="ru-RU" dirty="0" smtClean="0"/>
              <a:t> в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сидіннях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Автомобільний</a:t>
            </a:r>
            <a:r>
              <a:rPr lang="ru-RU" b="1" dirty="0" smtClean="0"/>
              <a:t> транспорт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636" y="4653136"/>
            <a:ext cx="3481364" cy="22048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19256" cy="37478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475 </a:t>
            </a:r>
            <a:r>
              <a:rPr lang="ru-RU" dirty="0" err="1" smtClean="0"/>
              <a:t>аеропортів</a:t>
            </a:r>
            <a:r>
              <a:rPr lang="ru-RU" dirty="0" smtClean="0"/>
              <a:t>. 295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асфальтовані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бетонні</a:t>
            </a:r>
            <a:r>
              <a:rPr lang="ru-RU" dirty="0" smtClean="0"/>
              <a:t> </a:t>
            </a:r>
            <a:r>
              <a:rPr lang="ru-RU" dirty="0" err="1" smtClean="0"/>
              <a:t>злітно-посадочні</a:t>
            </a:r>
            <a:r>
              <a:rPr lang="ru-RU" dirty="0" smtClean="0"/>
              <a:t> </a:t>
            </a:r>
            <a:r>
              <a:rPr lang="ru-RU" dirty="0" err="1" smtClean="0"/>
              <a:t>смуги</a:t>
            </a:r>
            <a:r>
              <a:rPr lang="ru-RU" dirty="0" smtClean="0"/>
              <a:t>, </a:t>
            </a:r>
            <a:r>
              <a:rPr lang="ru-RU" dirty="0" err="1" smtClean="0"/>
              <a:t>решта</a:t>
            </a:r>
            <a:r>
              <a:rPr lang="ru-RU" dirty="0" smtClean="0"/>
              <a:t> 180 — </a:t>
            </a:r>
            <a:r>
              <a:rPr lang="ru-RU" dirty="0" err="1" smtClean="0"/>
              <a:t>грунтові</a:t>
            </a:r>
            <a:r>
              <a:rPr lang="ru-RU" dirty="0" smtClean="0"/>
              <a:t> (</a:t>
            </a:r>
            <a:r>
              <a:rPr lang="ru-RU" dirty="0" err="1" smtClean="0"/>
              <a:t>дані</a:t>
            </a:r>
            <a:r>
              <a:rPr lang="ru-RU" dirty="0" smtClean="0"/>
              <a:t> на 2008 </a:t>
            </a:r>
            <a:r>
              <a:rPr lang="ru-RU" dirty="0" err="1" smtClean="0"/>
              <a:t>рік</a:t>
            </a:r>
            <a:r>
              <a:rPr lang="ru-RU" dirty="0" smtClean="0"/>
              <a:t>)</a:t>
            </a:r>
            <a:r>
              <a:rPr lang="ru-RU" baseline="30000" dirty="0" smtClean="0">
                <a:hlinkClick r:id="rId3"/>
              </a:rPr>
              <a:t>[7]</a:t>
            </a:r>
            <a:r>
              <a:rPr lang="ru-RU" dirty="0" smtClean="0"/>
              <a:t>.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 smtClean="0"/>
              <a:t>аеропорт</a:t>
            </a:r>
            <a:r>
              <a:rPr lang="ru-RU" dirty="0" smtClean="0"/>
              <a:t> — </a:t>
            </a:r>
            <a:r>
              <a:rPr lang="ru-RU" dirty="0" err="1" smtClean="0">
                <a:hlinkClick r:id="rId4" tooltip="Аеропорт Шарля де Голля"/>
              </a:rPr>
              <a:t>аеропорт</a:t>
            </a:r>
            <a:r>
              <a:rPr lang="ru-RU" dirty="0" smtClean="0">
                <a:hlinkClick r:id="rId4" tooltip="Аеропорт Шарля де Голля"/>
              </a:rPr>
              <a:t> Шарля де Голля</a:t>
            </a:r>
            <a:r>
              <a:rPr lang="ru-RU" dirty="0" smtClean="0"/>
              <a:t>,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передмісті</a:t>
            </a:r>
            <a:r>
              <a:rPr lang="ru-RU" dirty="0" smtClean="0"/>
              <a:t> </a:t>
            </a:r>
            <a:r>
              <a:rPr lang="ru-RU" dirty="0" smtClean="0">
                <a:hlinkClick r:id="rId5" tooltip="Париж"/>
              </a:rPr>
              <a:t>Парижа</a:t>
            </a:r>
            <a:r>
              <a:rPr lang="ru-RU" dirty="0" smtClean="0"/>
              <a:t>. </a:t>
            </a:r>
            <a:r>
              <a:rPr lang="ru-RU" dirty="0" smtClean="0">
                <a:hlinkClick r:id="rId6" tooltip="Air France"/>
              </a:rPr>
              <a:t>Ер Франс</a:t>
            </a:r>
            <a:r>
              <a:rPr lang="ru-RU" dirty="0" smtClean="0"/>
              <a:t> —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 smtClean="0"/>
              <a:t>авіаперевізник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авіарейси</a:t>
            </a:r>
            <a:r>
              <a:rPr lang="ru-RU" dirty="0" smtClean="0"/>
              <a:t> практично у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Авіатранспорт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00216000_1124386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91783"/>
            <a:ext cx="5040560" cy="26662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3384376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err="1" smtClean="0"/>
              <a:t>Фра́нція</a:t>
            </a:r>
            <a:r>
              <a:rPr lang="uk-UA" dirty="0" smtClean="0"/>
              <a:t>, офіційна назва </a:t>
            </a:r>
            <a:r>
              <a:rPr lang="uk-UA" b="1" dirty="0" err="1" smtClean="0"/>
              <a:t>Францу́зька</a:t>
            </a:r>
            <a:r>
              <a:rPr lang="uk-UA" b="1" dirty="0" smtClean="0"/>
              <a:t> </a:t>
            </a:r>
            <a:r>
              <a:rPr lang="uk-UA" b="1" dirty="0" err="1" smtClean="0"/>
              <a:t>Респу́бліка</a:t>
            </a:r>
            <a:r>
              <a:rPr lang="uk-UA" dirty="0" smtClean="0"/>
              <a:t>  — </a:t>
            </a:r>
            <a:r>
              <a:rPr lang="uk-UA" dirty="0" smtClean="0">
                <a:hlinkClick r:id="rId3" tooltip="Держава"/>
              </a:rPr>
              <a:t>держава</a:t>
            </a:r>
            <a:r>
              <a:rPr lang="uk-UA" dirty="0" smtClean="0"/>
              <a:t> на </a:t>
            </a:r>
            <a:r>
              <a:rPr lang="uk-UA" dirty="0" err="1" smtClean="0"/>
              <a:t>заході</a:t>
            </a:r>
            <a:r>
              <a:rPr lang="uk-UA" dirty="0" err="1" smtClean="0">
                <a:hlinkClick r:id="rId4" tooltip="Європа"/>
              </a:rPr>
              <a:t>Європи</a:t>
            </a:r>
            <a:r>
              <a:rPr lang="uk-UA" dirty="0" smtClean="0"/>
              <a:t>, </a:t>
            </a:r>
            <a:r>
              <a:rPr lang="uk-UA" dirty="0" smtClean="0">
                <a:hlinkClick r:id="rId5" tooltip="Республіка"/>
              </a:rPr>
              <a:t>республіка</a:t>
            </a:r>
            <a:r>
              <a:rPr lang="uk-UA" dirty="0" smtClean="0"/>
              <a:t>, що межує на північному сході з </a:t>
            </a:r>
            <a:r>
              <a:rPr lang="uk-UA" dirty="0" smtClean="0">
                <a:hlinkClick r:id="rId6" tooltip="Бельгія"/>
              </a:rPr>
              <a:t>Бельгією</a:t>
            </a:r>
            <a:r>
              <a:rPr lang="uk-UA" dirty="0" smtClean="0"/>
              <a:t>, </a:t>
            </a:r>
            <a:r>
              <a:rPr lang="uk-UA" dirty="0" smtClean="0">
                <a:hlinkClick r:id="rId7" tooltip="Люксембург"/>
              </a:rPr>
              <a:t>Люксембургом</a:t>
            </a:r>
            <a:r>
              <a:rPr lang="uk-UA" dirty="0" smtClean="0"/>
              <a:t> і </a:t>
            </a:r>
            <a:r>
              <a:rPr lang="uk-UA" dirty="0" smtClean="0">
                <a:hlinkClick r:id="rId8" tooltip="Німеччина"/>
              </a:rPr>
              <a:t>Німеччиною</a:t>
            </a:r>
            <a:r>
              <a:rPr lang="uk-UA" dirty="0" smtClean="0"/>
              <a:t>, на сході з </a:t>
            </a:r>
            <a:r>
              <a:rPr lang="uk-UA" dirty="0" smtClean="0">
                <a:hlinkClick r:id="rId8" tooltip="Німеччина"/>
              </a:rPr>
              <a:t>Німеччиною</a:t>
            </a:r>
            <a:r>
              <a:rPr lang="uk-UA" dirty="0" smtClean="0"/>
              <a:t>,</a:t>
            </a:r>
            <a:r>
              <a:rPr lang="uk-UA" dirty="0" smtClean="0">
                <a:hlinkClick r:id="rId9" tooltip="Швейцарія"/>
              </a:rPr>
              <a:t>Швейцарією</a:t>
            </a:r>
            <a:r>
              <a:rPr lang="uk-UA" dirty="0" smtClean="0"/>
              <a:t> й </a:t>
            </a:r>
            <a:r>
              <a:rPr lang="uk-UA" dirty="0" smtClean="0">
                <a:hlinkClick r:id="rId10" tooltip="Італія"/>
              </a:rPr>
              <a:t>Італією</a:t>
            </a:r>
            <a:r>
              <a:rPr lang="uk-UA" dirty="0" smtClean="0"/>
              <a:t>, південному-заході з </a:t>
            </a:r>
            <a:r>
              <a:rPr lang="uk-UA" dirty="0" smtClean="0">
                <a:hlinkClick r:id="rId11" tooltip="Іспанія"/>
              </a:rPr>
              <a:t>Іспанією</a:t>
            </a:r>
            <a:r>
              <a:rPr lang="uk-UA" dirty="0" smtClean="0"/>
              <a:t> й </a:t>
            </a:r>
            <a:r>
              <a:rPr lang="uk-UA" dirty="0" smtClean="0">
                <a:hlinkClick r:id="rId12" tooltip="Андорра"/>
              </a:rPr>
              <a:t>Андоррою</a:t>
            </a:r>
            <a:r>
              <a:rPr lang="uk-UA" dirty="0" smtClean="0"/>
              <a:t>, на півдні омивається </a:t>
            </a:r>
            <a:r>
              <a:rPr lang="uk-UA" dirty="0" smtClean="0">
                <a:hlinkClick r:id="rId13" tooltip="Середземне море"/>
              </a:rPr>
              <a:t>Середземним морем</a:t>
            </a:r>
            <a:r>
              <a:rPr lang="uk-UA" dirty="0" smtClean="0"/>
              <a:t>, на заході — </a:t>
            </a:r>
            <a:r>
              <a:rPr lang="uk-UA" dirty="0" smtClean="0">
                <a:hlinkClick r:id="rId14" tooltip="Атлантичний океан"/>
              </a:rPr>
              <a:t>Атлантичним океаном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Площа (разом з Корсикою) — 543 965 </a:t>
            </a:r>
            <a:r>
              <a:rPr lang="uk-UA" dirty="0" err="1" smtClean="0"/>
              <a:t>км²</a:t>
            </a:r>
            <a:r>
              <a:rPr lang="uk-UA" dirty="0" smtClean="0"/>
              <a:t>. Столиця і найбільше місто — </a:t>
            </a:r>
            <a:r>
              <a:rPr lang="uk-UA" dirty="0" smtClean="0">
                <a:hlinkClick r:id="rId15" tooltip="Париж"/>
              </a:rPr>
              <a:t>Париж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0f3bd1bbd1cccbbe05439e5afe316285fbaed1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200128" cy="2286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становить 58 млн. </a:t>
            </a:r>
            <a:r>
              <a:rPr lang="ru-RU" dirty="0" err="1" smtClean="0"/>
              <a:t>чол</a:t>
            </a:r>
            <a:r>
              <a:rPr lang="ru-RU" dirty="0" smtClean="0"/>
              <a:t>.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заморських</a:t>
            </a:r>
            <a:r>
              <a:rPr lang="ru-RU" dirty="0" smtClean="0"/>
              <a:t> </a:t>
            </a:r>
            <a:r>
              <a:rPr lang="ru-RU" dirty="0" err="1" smtClean="0"/>
              <a:t>департаментів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61.1 млн. </a:t>
            </a:r>
            <a:r>
              <a:rPr lang="ru-RU" dirty="0" err="1" smtClean="0"/>
              <a:t>чол</a:t>
            </a:r>
            <a:r>
              <a:rPr lang="ru-RU" dirty="0" smtClean="0"/>
              <a:t>.(</a:t>
            </a:r>
            <a:r>
              <a:rPr lang="ru-RU" dirty="0" smtClean="0">
                <a:hlinkClick r:id="rId3" tooltip="2002"/>
              </a:rPr>
              <a:t>2002</a:t>
            </a:r>
            <a:r>
              <a:rPr lang="ru-RU" dirty="0" smtClean="0"/>
              <a:t> р.)), </a:t>
            </a:r>
            <a:r>
              <a:rPr lang="ru-RU" dirty="0" err="1" smtClean="0"/>
              <a:t>що</a:t>
            </a:r>
            <a:r>
              <a:rPr lang="ru-RU" dirty="0" smtClean="0"/>
              <a:t> ставить </a:t>
            </a:r>
            <a:r>
              <a:rPr lang="ru-RU" dirty="0" err="1" smtClean="0"/>
              <a:t>Францію</a:t>
            </a:r>
            <a:r>
              <a:rPr lang="ru-RU" dirty="0" smtClean="0"/>
              <a:t> на 13-е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4-е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Франція</a:t>
            </a:r>
            <a:r>
              <a:rPr lang="ru-RU" dirty="0" smtClean="0"/>
              <a:t> — </a:t>
            </a:r>
            <a:r>
              <a:rPr lang="ru-RU" dirty="0" err="1" smtClean="0"/>
              <a:t>однонаціональна</a:t>
            </a:r>
            <a:r>
              <a:rPr lang="ru-RU" dirty="0" smtClean="0"/>
              <a:t> держава,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французи</a:t>
            </a:r>
            <a:r>
              <a:rPr lang="ru-RU" dirty="0" smtClean="0"/>
              <a:t>.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чверть</a:t>
            </a:r>
            <a:r>
              <a:rPr lang="ru-RU" dirty="0" smtClean="0"/>
              <a:t> </a:t>
            </a:r>
            <a:r>
              <a:rPr lang="ru-RU" dirty="0" err="1" smtClean="0"/>
              <a:t>корінного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(4,5 млн.)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іноземці</a:t>
            </a:r>
            <a:r>
              <a:rPr lang="ru-RU" dirty="0" smtClean="0"/>
              <a:t> (</a:t>
            </a:r>
            <a:r>
              <a:rPr lang="ru-RU" dirty="0" err="1" smtClean="0">
                <a:hlinkClick r:id="rId4" tooltip="Алжир"/>
              </a:rPr>
              <a:t>алжирці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Португальці"/>
              </a:rPr>
              <a:t>португальці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Італійці"/>
              </a:rPr>
              <a:t>італійці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Іспанці"/>
              </a:rPr>
              <a:t>іспанці</a:t>
            </a:r>
            <a:r>
              <a:rPr lang="ru-RU" dirty="0" smtClean="0"/>
              <a:t>, </a:t>
            </a:r>
            <a:r>
              <a:rPr lang="ru-RU" dirty="0" err="1" smtClean="0">
                <a:hlinkClick r:id="rId8" tooltip="Вірмени"/>
              </a:rPr>
              <a:t>вірмени</a:t>
            </a:r>
            <a:r>
              <a:rPr lang="ru-RU" dirty="0" smtClean="0"/>
              <a:t> </a:t>
            </a:r>
            <a:r>
              <a:rPr lang="ru-RU" dirty="0" err="1" smtClean="0"/>
              <a:t>тощо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народилися</a:t>
            </a:r>
            <a:r>
              <a:rPr lang="ru-RU" dirty="0" smtClean="0"/>
              <a:t>, </a:t>
            </a:r>
            <a:r>
              <a:rPr lang="ru-RU" dirty="0" err="1" smtClean="0"/>
              <a:t>виросли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заснували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.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10 тис.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французьке</a:t>
            </a:r>
            <a:r>
              <a:rPr lang="ru-RU" dirty="0" smtClean="0"/>
              <a:t> </a:t>
            </a:r>
            <a:r>
              <a:rPr lang="ru-RU" dirty="0" err="1" smtClean="0"/>
              <a:t>громадянство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Населення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383698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5256584" cy="39424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77072"/>
            <a:ext cx="7715200" cy="23077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Столиця</a:t>
            </a:r>
            <a:r>
              <a:rPr lang="ru-RU" dirty="0" smtClean="0"/>
              <a:t> — </a:t>
            </a:r>
            <a:r>
              <a:rPr lang="ru-RU" dirty="0" smtClean="0">
                <a:hlinkClick r:id="rId3" tooltip="Париж"/>
              </a:rPr>
              <a:t>Париж</a:t>
            </a:r>
            <a:r>
              <a:rPr lang="ru-RU" dirty="0" smtClean="0"/>
              <a:t> (</a:t>
            </a:r>
            <a:r>
              <a:rPr lang="ru-RU" dirty="0" err="1" smtClean="0"/>
              <a:t>Paris</a:t>
            </a:r>
            <a:r>
              <a:rPr lang="ru-RU" dirty="0" smtClean="0"/>
              <a:t>), 2,116 млн. </a:t>
            </a:r>
            <a:r>
              <a:rPr lang="ru-RU" dirty="0" err="1" smtClean="0"/>
              <a:t>жителів</a:t>
            </a:r>
            <a:r>
              <a:rPr lang="ru-RU" dirty="0" smtClean="0"/>
              <a:t> (1999 р.). З </a:t>
            </a:r>
            <a:r>
              <a:rPr lang="ru-RU" dirty="0" err="1" smtClean="0"/>
              <a:t>передмістями</a:t>
            </a:r>
            <a:r>
              <a:rPr lang="ru-RU" dirty="0" smtClean="0"/>
              <a:t> — </a:t>
            </a:r>
            <a:r>
              <a:rPr lang="ru-RU" dirty="0" err="1" smtClean="0"/>
              <a:t>близько</a:t>
            </a:r>
            <a:r>
              <a:rPr lang="ru-RU" dirty="0" smtClean="0"/>
              <a:t> 10 млн. </a:t>
            </a:r>
            <a:r>
              <a:rPr lang="ru-RU" dirty="0" err="1" smtClean="0"/>
              <a:t>жителів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 — </a:t>
            </a:r>
            <a:r>
              <a:rPr lang="ru-RU" dirty="0" smtClean="0">
                <a:hlinkClick r:id="rId4" tooltip="Марсель"/>
              </a:rPr>
              <a:t>Марсель</a:t>
            </a:r>
            <a:r>
              <a:rPr lang="ru-RU" dirty="0" smtClean="0"/>
              <a:t> (801 тис.), </a:t>
            </a:r>
            <a:r>
              <a:rPr lang="ru-RU" dirty="0" err="1" smtClean="0">
                <a:hlinkClick r:id="rId5" tooltip="Ліон"/>
              </a:rPr>
              <a:t>Ліон</a:t>
            </a:r>
            <a:r>
              <a:rPr lang="ru-RU" dirty="0" smtClean="0"/>
              <a:t> (415 тис.), </a:t>
            </a:r>
            <a:r>
              <a:rPr lang="ru-RU" dirty="0" smtClean="0">
                <a:hlinkClick r:id="rId6" tooltip="Тулуза"/>
              </a:rPr>
              <a:t>Тулуза</a:t>
            </a:r>
            <a:r>
              <a:rPr lang="ru-RU" dirty="0" smtClean="0"/>
              <a:t> (359 тис.), </a:t>
            </a:r>
            <a:r>
              <a:rPr lang="ru-RU" dirty="0" err="1" smtClean="0">
                <a:hlinkClick r:id="rId7" tooltip="Ніцца"/>
              </a:rPr>
              <a:t>Ніцца</a:t>
            </a:r>
            <a:r>
              <a:rPr lang="ru-RU" dirty="0" smtClean="0"/>
              <a:t> (342 тис.), </a:t>
            </a:r>
            <a:r>
              <a:rPr lang="ru-RU" dirty="0" smtClean="0">
                <a:hlinkClick r:id="rId8" tooltip="Страсбург"/>
              </a:rPr>
              <a:t>Страсбург</a:t>
            </a:r>
            <a:r>
              <a:rPr lang="ru-RU" dirty="0" smtClean="0"/>
              <a:t> (252 тис.), </a:t>
            </a:r>
            <a:r>
              <a:rPr lang="ru-RU" dirty="0" smtClean="0">
                <a:hlinkClick r:id="rId9" tooltip="Нант"/>
              </a:rPr>
              <a:t>Нант</a:t>
            </a:r>
            <a:r>
              <a:rPr lang="ru-RU" dirty="0" smtClean="0"/>
              <a:t> (245 тис.), </a:t>
            </a:r>
            <a:r>
              <a:rPr lang="ru-RU" dirty="0" smtClean="0">
                <a:hlinkClick r:id="rId10" tooltip="Бордо"/>
              </a:rPr>
              <a:t>Бордо</a:t>
            </a:r>
            <a:r>
              <a:rPr lang="ru-RU" dirty="0" smtClean="0"/>
              <a:t> (210 тис.).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Міста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7" y="4093721"/>
            <a:ext cx="4067944" cy="276427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9"/>
            <a:ext cx="7992888" cy="331236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 — </a:t>
            </a:r>
            <a:r>
              <a:rPr lang="ru-RU" dirty="0" err="1" smtClean="0">
                <a:hlinkClick r:id="rId3" tooltip="Французька мова"/>
              </a:rPr>
              <a:t>французька</a:t>
            </a:r>
            <a:r>
              <a:rPr lang="ru-RU" dirty="0" smtClean="0"/>
              <a:t>. Нею </a:t>
            </a:r>
            <a:r>
              <a:rPr lang="ru-RU" dirty="0" err="1" smtClean="0"/>
              <a:t>послуговується</a:t>
            </a:r>
            <a:r>
              <a:rPr lang="ru-RU" dirty="0" smtClean="0"/>
              <a:t> 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Розвинувишись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Народна латина"/>
              </a:rPr>
              <a:t>народної</a:t>
            </a:r>
            <a:r>
              <a:rPr lang="ru-RU" dirty="0" smtClean="0">
                <a:hlinkClick r:id="rId4" tooltip="Народна латина"/>
              </a:rPr>
              <a:t> </a:t>
            </a:r>
            <a:r>
              <a:rPr lang="ru-RU" dirty="0" err="1" smtClean="0">
                <a:hlinkClick r:id="rId4" tooltip="Народна латина"/>
              </a:rPr>
              <a:t>латини</a:t>
            </a:r>
            <a:r>
              <a:rPr lang="ru-RU" dirty="0" smtClean="0"/>
              <a:t>, </a:t>
            </a:r>
            <a:r>
              <a:rPr lang="ru-RU" dirty="0" err="1" smtClean="0"/>
              <a:t>французька</a:t>
            </a:r>
            <a:r>
              <a:rPr lang="ru-RU" dirty="0" smtClean="0"/>
              <a:t> </a:t>
            </a:r>
            <a:r>
              <a:rPr lang="ru-RU" dirty="0" err="1" smtClean="0"/>
              <a:t>відійшла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будь-яка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романська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endParaRPr lang="ru-RU" dirty="0" smtClean="0"/>
          </a:p>
          <a:p>
            <a:r>
              <a:rPr lang="ru-RU" dirty="0" err="1" smtClean="0"/>
              <a:t>Регіональні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Каталанська мова"/>
              </a:rPr>
              <a:t>каталанську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Провансальська мова"/>
              </a:rPr>
              <a:t>провансальську</a:t>
            </a:r>
            <a:r>
              <a:rPr lang="ru-RU" dirty="0" smtClean="0"/>
              <a:t> (</a:t>
            </a:r>
            <a:r>
              <a:rPr lang="ru-RU" dirty="0" err="1" smtClean="0"/>
              <a:t>романські</a:t>
            </a:r>
            <a:r>
              <a:rPr lang="ru-RU" dirty="0" smtClean="0"/>
              <a:t>) та </a:t>
            </a:r>
            <a:r>
              <a:rPr lang="ru-RU" dirty="0" err="1" smtClean="0">
                <a:hlinkClick r:id="rId7" tooltip="Бретонська мова"/>
              </a:rPr>
              <a:t>бретонську</a:t>
            </a:r>
            <a:r>
              <a:rPr lang="ru-RU" dirty="0" smtClean="0"/>
              <a:t> (</a:t>
            </a:r>
            <a:r>
              <a:rPr lang="ru-RU" dirty="0" err="1" smtClean="0"/>
              <a:t>кельтська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Мови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3" descr="C:\Users\Admin\Desktop\620x310_saint_valentin_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65104"/>
            <a:ext cx="4860032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1328"/>
            <a:ext cx="4644008" cy="468397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Майже</a:t>
            </a:r>
            <a:r>
              <a:rPr lang="ru-RU" dirty="0" smtClean="0"/>
              <a:t> все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 — </a:t>
            </a:r>
            <a:r>
              <a:rPr lang="ru-RU" dirty="0" smtClean="0">
                <a:hlinkClick r:id="rId2" tooltip="Католики"/>
              </a:rPr>
              <a:t>католики</a:t>
            </a:r>
            <a:r>
              <a:rPr lang="ru-RU" dirty="0" smtClean="0"/>
              <a:t>. Але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огляду</a:t>
            </a:r>
            <a:r>
              <a:rPr lang="ru-RU" dirty="0" smtClean="0"/>
              <a:t> на </a:t>
            </a:r>
            <a:r>
              <a:rPr lang="ru-RU" dirty="0" err="1" smtClean="0"/>
              <a:t>історичні</a:t>
            </a:r>
            <a:r>
              <a:rPr lang="ru-RU" dirty="0" smtClean="0"/>
              <a:t> причини 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співіснують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релігій</a:t>
            </a:r>
            <a:r>
              <a:rPr lang="ru-RU" dirty="0" smtClean="0"/>
              <a:t>. На другому </a:t>
            </a:r>
            <a:r>
              <a:rPr lang="ru-RU" dirty="0" err="1" smtClean="0"/>
              <a:t>місці</a:t>
            </a:r>
            <a:r>
              <a:rPr lang="ru-RU" dirty="0" smtClean="0"/>
              <a:t> — </a:t>
            </a:r>
            <a:r>
              <a:rPr lang="ru-RU" dirty="0" err="1" smtClean="0">
                <a:hlinkClick r:id="rId3" tooltip="Іслам"/>
              </a:rPr>
              <a:t>іслам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сповідують</a:t>
            </a:r>
            <a:r>
              <a:rPr lang="ru-RU" dirty="0" smtClean="0"/>
              <a:t> </a:t>
            </a:r>
            <a:r>
              <a:rPr lang="ru-RU" dirty="0" err="1" smtClean="0"/>
              <a:t>вихідці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 </a:t>
            </a:r>
            <a:r>
              <a:rPr lang="ru-RU" dirty="0" smtClean="0">
                <a:hlinkClick r:id="rId4" tooltip="Африка"/>
              </a:rPr>
              <a:t>Африки</a:t>
            </a:r>
            <a:r>
              <a:rPr lang="ru-RU" dirty="0" smtClean="0"/>
              <a:t>, </a:t>
            </a:r>
            <a:r>
              <a:rPr lang="ru-RU" dirty="0" err="1" smtClean="0"/>
              <a:t>колишніх</a:t>
            </a:r>
            <a:r>
              <a:rPr lang="ru-RU" dirty="0" smtClean="0"/>
              <a:t> </a:t>
            </a:r>
            <a:r>
              <a:rPr lang="ru-RU" dirty="0" err="1" smtClean="0"/>
              <a:t>французьких</a:t>
            </a:r>
            <a:r>
              <a:rPr lang="ru-RU" dirty="0" smtClean="0"/>
              <a:t> </a:t>
            </a:r>
            <a:r>
              <a:rPr lang="ru-RU" dirty="0" err="1" smtClean="0"/>
              <a:t>колоній</a:t>
            </a:r>
            <a:r>
              <a:rPr lang="ru-RU" dirty="0" smtClean="0"/>
              <a:t>. Є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прибічники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Юдаїзм"/>
              </a:rPr>
              <a:t>юдаїзму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Православ'я"/>
              </a:rPr>
              <a:t>православ'я</a:t>
            </a:r>
            <a:r>
              <a:rPr lang="ru-RU" dirty="0" smtClean="0"/>
              <a:t>, </a:t>
            </a:r>
            <a:r>
              <a:rPr lang="ru-RU" dirty="0" smtClean="0">
                <a:hlinkClick r:id="rId7" tooltip="Протестантизм"/>
              </a:rPr>
              <a:t>протестантизму</a:t>
            </a:r>
            <a:r>
              <a:rPr lang="ru-RU" dirty="0" smtClean="0"/>
              <a:t> та </a:t>
            </a:r>
            <a:r>
              <a:rPr lang="ru-RU" dirty="0" err="1" smtClean="0">
                <a:hlinkClick r:id="rId8" tooltip="Англіканство"/>
              </a:rPr>
              <a:t>англіканства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Релігія</a:t>
            </a:r>
            <a:endParaRPr lang="ru-RU" dirty="0"/>
          </a:p>
        </p:txBody>
      </p:sp>
      <p:pic>
        <p:nvPicPr>
          <p:cNvPr id="26626" name="Picture 2" descr="C:\Users\Admin\Desktop\notr_dam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476672"/>
            <a:ext cx="3851920" cy="588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35706_b0c194f6-0951-4eb6-b83c-d11e1b1e2146-444x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480675"/>
            <a:ext cx="3169766" cy="23773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Франція</a:t>
            </a:r>
            <a:r>
              <a:rPr lang="ru-RU" dirty="0" smtClean="0"/>
              <a:t> — </a:t>
            </a:r>
            <a:r>
              <a:rPr lang="ru-RU" dirty="0" err="1" smtClean="0"/>
              <a:t>світська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, свобода </a:t>
            </a:r>
            <a:r>
              <a:rPr lang="ru-RU" dirty="0" err="1" smtClean="0"/>
              <a:t>совісті</a:t>
            </a:r>
            <a:r>
              <a:rPr lang="ru-RU" dirty="0" smtClean="0"/>
              <a:t> </a:t>
            </a:r>
            <a:r>
              <a:rPr lang="ru-RU" dirty="0" err="1" smtClean="0"/>
              <a:t>передбачена</a:t>
            </a:r>
            <a:r>
              <a:rPr lang="ru-RU" dirty="0" smtClean="0"/>
              <a:t> </a:t>
            </a:r>
            <a:r>
              <a:rPr lang="ru-RU" dirty="0" err="1" smtClean="0"/>
              <a:t>конституційним</a:t>
            </a:r>
            <a:r>
              <a:rPr lang="ru-RU" dirty="0" smtClean="0"/>
              <a:t> правом. </a:t>
            </a:r>
            <a:r>
              <a:rPr lang="ru-RU" dirty="0" err="1" smtClean="0"/>
              <a:t>Саме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зародилася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розвинулася</a:t>
            </a:r>
            <a:r>
              <a:rPr lang="ru-RU" dirty="0" smtClean="0"/>
              <a:t> доктрина </a:t>
            </a:r>
            <a:r>
              <a:rPr lang="ru-RU" dirty="0" err="1" smtClean="0"/>
              <a:t>світськості</a:t>
            </a:r>
            <a:r>
              <a:rPr lang="ru-RU" dirty="0" smtClean="0"/>
              <a:t> (</a:t>
            </a:r>
            <a:r>
              <a:rPr lang="ru-RU" dirty="0" err="1" smtClean="0"/>
              <a:t>laїcité</a:t>
            </a:r>
            <a:r>
              <a:rPr lang="ru-RU" dirty="0" smtClean="0"/>
              <a:t>),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якої</a:t>
            </a:r>
            <a:r>
              <a:rPr lang="ru-RU" dirty="0" smtClean="0"/>
              <a:t> держава </a:t>
            </a:r>
            <a:r>
              <a:rPr lang="ru-RU" dirty="0" err="1" smtClean="0"/>
              <a:t>жорстко</a:t>
            </a:r>
            <a:r>
              <a:rPr lang="ru-RU" dirty="0" smtClean="0"/>
              <a:t> </a:t>
            </a:r>
            <a:r>
              <a:rPr lang="ru-RU" dirty="0" err="1" smtClean="0"/>
              <a:t>відокремлена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релігійних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опитуванням</a:t>
            </a:r>
            <a:r>
              <a:rPr lang="ru-RU" dirty="0" smtClean="0"/>
              <a:t>, </a:t>
            </a:r>
            <a:r>
              <a:rPr lang="ru-RU" dirty="0" err="1" smtClean="0"/>
              <a:t>проведеним</a:t>
            </a:r>
            <a:r>
              <a:rPr lang="ru-RU" dirty="0" smtClean="0"/>
              <a:t> в 2005 </a:t>
            </a:r>
            <a:r>
              <a:rPr lang="ru-RU" dirty="0" err="1" smtClean="0"/>
              <a:t>році</a:t>
            </a:r>
            <a:r>
              <a:rPr lang="ru-RU" baseline="30000" dirty="0" smtClean="0">
                <a:hlinkClick r:id="rId3"/>
              </a:rPr>
              <a:t>[9]</a:t>
            </a:r>
            <a:r>
              <a:rPr lang="ru-RU" dirty="0" smtClean="0"/>
              <a:t>, 34 % </a:t>
            </a:r>
            <a:r>
              <a:rPr lang="ru-RU" dirty="0" err="1" smtClean="0"/>
              <a:t>французьких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заявили про те, </a:t>
            </a:r>
            <a:r>
              <a:rPr lang="ru-RU" dirty="0" err="1" smtClean="0"/>
              <a:t>що</a:t>
            </a:r>
            <a:r>
              <a:rPr lang="ru-RU" dirty="0" smtClean="0"/>
              <a:t> вони «</a:t>
            </a:r>
            <a:r>
              <a:rPr lang="ru-RU" dirty="0" err="1" smtClean="0"/>
              <a:t>вірять</a:t>
            </a:r>
            <a:r>
              <a:rPr lang="ru-RU" dirty="0" smtClean="0"/>
              <a:t> в </a:t>
            </a:r>
            <a:r>
              <a:rPr lang="ru-RU" dirty="0" err="1" smtClean="0"/>
              <a:t>існування</a:t>
            </a:r>
            <a:r>
              <a:rPr lang="ru-RU" dirty="0" smtClean="0"/>
              <a:t> Бога», 27 % </a:t>
            </a:r>
            <a:r>
              <a:rPr lang="ru-RU" dirty="0" err="1" smtClean="0"/>
              <a:t>відповіли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</a:t>
            </a:r>
            <a:r>
              <a:rPr lang="ru-RU" dirty="0" err="1" smtClean="0"/>
              <a:t>вірять</a:t>
            </a:r>
            <a:r>
              <a:rPr lang="ru-RU" dirty="0" smtClean="0"/>
              <a:t> в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надприродних</a:t>
            </a:r>
            <a:r>
              <a:rPr lang="ru-RU" dirty="0" smtClean="0"/>
              <a:t> сил», </a:t>
            </a:r>
            <a:r>
              <a:rPr lang="ru-RU" dirty="0" err="1" smtClean="0"/>
              <a:t>і</a:t>
            </a:r>
            <a:r>
              <a:rPr lang="ru-RU" dirty="0" smtClean="0"/>
              <a:t> 33 % заявили,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атеїсти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вірять</a:t>
            </a:r>
            <a:r>
              <a:rPr lang="ru-RU" dirty="0" smtClean="0"/>
              <a:t> в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сил.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 </a:t>
            </a:r>
            <a:r>
              <a:rPr lang="ru-RU" dirty="0" smtClean="0">
                <a:hlinkClick r:id="rId2" tooltip="1802"/>
              </a:rPr>
              <a:t>1802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Наполеон Бонапарт </a:t>
            </a:r>
            <a:r>
              <a:rPr lang="ru-RU" dirty="0" err="1" smtClean="0"/>
              <a:t>запровадив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Ліцей"/>
              </a:rPr>
              <a:t>ліцеї</a:t>
            </a:r>
            <a:r>
              <a:rPr lang="ru-RU" dirty="0" smtClean="0"/>
              <a:t> (</a:t>
            </a:r>
            <a:r>
              <a:rPr lang="ru-RU" dirty="0" smtClean="0">
                <a:hlinkClick r:id="rId4" tooltip="Французька мова"/>
              </a:rPr>
              <a:t>фр.</a:t>
            </a:r>
            <a:r>
              <a:rPr lang="ru-RU" dirty="0" smtClean="0"/>
              <a:t> </a:t>
            </a:r>
            <a:r>
              <a:rPr lang="fr-FR" dirty="0" smtClean="0"/>
              <a:t>lycée</a:t>
            </a:r>
            <a:r>
              <a:rPr lang="ru-RU" dirty="0" smtClean="0"/>
              <a:t>)</a:t>
            </a:r>
            <a:r>
              <a:rPr lang="ru-RU" baseline="30000" dirty="0" smtClean="0">
                <a:hlinkClick r:id="rId5"/>
              </a:rPr>
              <a:t>[12]</a:t>
            </a:r>
            <a:r>
              <a:rPr lang="ru-RU" dirty="0" smtClean="0"/>
              <a:t>. Тим не </a:t>
            </a:r>
            <a:r>
              <a:rPr lang="ru-RU" dirty="0" err="1" smtClean="0"/>
              <a:t>менше</a:t>
            </a:r>
            <a:r>
              <a:rPr lang="ru-RU" dirty="0" smtClean="0"/>
              <a:t>, </a:t>
            </a:r>
            <a:r>
              <a:rPr lang="ru-RU" dirty="0" err="1" smtClean="0"/>
              <a:t>батьком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 </a:t>
            </a:r>
            <a:r>
              <a:rPr lang="ru-RU" dirty="0" smtClean="0">
                <a:hlinkClick r:id="rId6" tooltip="Жуль Феррі"/>
              </a:rPr>
              <a:t>Жуля </a:t>
            </a:r>
            <a:r>
              <a:rPr lang="ru-RU" dirty="0" err="1" smtClean="0">
                <a:hlinkClick r:id="rId6" tooltip="Жуль Феррі"/>
              </a:rPr>
              <a:t>Феррі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Освіта</a:t>
            </a:r>
            <a:endParaRPr lang="ru-RU" dirty="0"/>
          </a:p>
        </p:txBody>
      </p:sp>
      <p:pic>
        <p:nvPicPr>
          <p:cNvPr id="23554" name="Picture 2" descr="C:\Users\Admin\Desktop\priznanii-diplomov-o-vysshem-obrazovan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8876" y="3645024"/>
            <a:ext cx="4795124" cy="3212976"/>
          </a:xfrm>
          <a:prstGeom prst="rect">
            <a:avLst/>
          </a:prstGeom>
          <a:noFill/>
        </p:spPr>
      </p:pic>
      <p:pic>
        <p:nvPicPr>
          <p:cNvPr id="23555" name="Picture 3" descr="C:\Users\Admin\Desktop\160410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45025"/>
            <a:ext cx="421196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france-science-and-technology-1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"/>
            <a:ext cx="5112568" cy="29272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996952"/>
            <a:ext cx="8229600" cy="4525963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великий центр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 — </a:t>
            </a:r>
            <a:r>
              <a:rPr lang="ru-RU" dirty="0" smtClean="0">
                <a:hlinkClick r:id="rId3" tooltip="CNRS"/>
              </a:rPr>
              <a:t>CNRS</a:t>
            </a:r>
            <a:r>
              <a:rPr lang="ru-RU" dirty="0" smtClean="0"/>
              <a:t> (</a:t>
            </a:r>
            <a:r>
              <a:rPr lang="ru-RU" dirty="0" err="1" smtClean="0"/>
              <a:t>Centre</a:t>
            </a:r>
            <a:r>
              <a:rPr lang="ru-RU" dirty="0" smtClean="0"/>
              <a:t> </a:t>
            </a:r>
            <a:r>
              <a:rPr lang="ru-RU" dirty="0" err="1" smtClean="0"/>
              <a:t>national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la</a:t>
            </a:r>
            <a:r>
              <a:rPr lang="ru-RU" dirty="0" smtClean="0"/>
              <a:t> </a:t>
            </a:r>
            <a:r>
              <a:rPr lang="ru-RU" dirty="0" err="1" smtClean="0"/>
              <a:t>recherche</a:t>
            </a:r>
            <a:r>
              <a:rPr lang="ru-RU" dirty="0" smtClean="0"/>
              <a:t> </a:t>
            </a:r>
            <a:r>
              <a:rPr lang="ru-RU" dirty="0" err="1" smtClean="0"/>
              <a:t>scientifique</a:t>
            </a:r>
            <a:r>
              <a:rPr lang="ru-RU" dirty="0" smtClean="0"/>
              <a:t> — </a:t>
            </a:r>
            <a:r>
              <a:rPr lang="ru-RU" dirty="0" err="1" smtClean="0"/>
              <a:t>національний</a:t>
            </a:r>
            <a:r>
              <a:rPr lang="ru-RU" dirty="0" smtClean="0"/>
              <a:t> центр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). </a:t>
            </a:r>
            <a:r>
              <a:rPr lang="ru-RU" dirty="0" err="1" smtClean="0"/>
              <a:t>Також</a:t>
            </a:r>
            <a:r>
              <a:rPr lang="ru-RU" dirty="0" smtClean="0"/>
              <a:t> діє</a:t>
            </a:r>
            <a:r>
              <a:rPr lang="ru-RU" dirty="0" smtClean="0">
                <a:hlinkClick r:id="rId4" tooltip="IN2P3"/>
              </a:rPr>
              <a:t>IN2P3</a:t>
            </a:r>
            <a:r>
              <a:rPr lang="ru-RU" dirty="0" smtClean="0"/>
              <a:t> —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дослідницький</a:t>
            </a:r>
            <a:r>
              <a:rPr lang="ru-RU" dirty="0" smtClean="0"/>
              <a:t> центр, </a:t>
            </a:r>
            <a:r>
              <a:rPr lang="ru-RU" dirty="0" err="1" smtClean="0"/>
              <a:t>його</a:t>
            </a:r>
            <a:r>
              <a:rPr lang="ru-RU" dirty="0" smtClean="0"/>
              <a:t> мета — «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Наука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Французька</a:t>
            </a:r>
            <a:r>
              <a:rPr lang="ru-RU" dirty="0" smtClean="0"/>
              <a:t> культура — </a:t>
            </a:r>
            <a:r>
              <a:rPr lang="ru-RU" dirty="0" err="1" smtClean="0"/>
              <a:t>багата</a:t>
            </a:r>
            <a:r>
              <a:rPr lang="ru-RU" dirty="0" smtClean="0"/>
              <a:t>, </a:t>
            </a:r>
            <a:r>
              <a:rPr lang="ru-RU" dirty="0" err="1" smtClean="0"/>
              <a:t>різноманітна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багатою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відображає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культуру кожного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імміграційних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епох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культурне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Францію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найпривабливіших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Французька</a:t>
            </a:r>
            <a:r>
              <a:rPr lang="ru-RU" dirty="0" smtClean="0"/>
              <a:t> культура дала </a:t>
            </a:r>
            <a:r>
              <a:rPr lang="ru-RU" dirty="0" err="1" smtClean="0"/>
              <a:t>цивілізації</a:t>
            </a:r>
            <a:r>
              <a:rPr lang="ru-RU" dirty="0" smtClean="0"/>
              <a:t> великих </a:t>
            </a:r>
            <a:r>
              <a:rPr lang="ru-RU" dirty="0" err="1" smtClean="0"/>
              <a:t>математиків</a:t>
            </a:r>
            <a:r>
              <a:rPr lang="ru-RU" dirty="0" smtClean="0"/>
              <a:t>,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філософів</a:t>
            </a:r>
            <a:r>
              <a:rPr lang="ru-RU" dirty="0" smtClean="0"/>
              <a:t>, </a:t>
            </a:r>
            <a:r>
              <a:rPr lang="ru-RU" dirty="0" err="1" smtClean="0"/>
              <a:t>письменників</a:t>
            </a:r>
            <a:r>
              <a:rPr lang="ru-RU" dirty="0" smtClean="0"/>
              <a:t>, </a:t>
            </a:r>
            <a:r>
              <a:rPr lang="ru-RU" dirty="0" err="1" smtClean="0"/>
              <a:t>композиторів</a:t>
            </a:r>
            <a:r>
              <a:rPr lang="ru-RU" dirty="0" smtClean="0"/>
              <a:t>,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Просвіти</a:t>
            </a:r>
            <a:r>
              <a:rPr lang="ru-RU" dirty="0" smtClean="0"/>
              <a:t>,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дипломатії</a:t>
            </a:r>
            <a:r>
              <a:rPr lang="ru-RU" dirty="0" smtClean="0"/>
              <a:t>, </a:t>
            </a:r>
            <a:r>
              <a:rPr lang="ru-RU" dirty="0" err="1" smtClean="0"/>
              <a:t>універсальну</a:t>
            </a:r>
            <a:r>
              <a:rPr lang="ru-RU" dirty="0" smtClean="0"/>
              <a:t> </a:t>
            </a:r>
            <a:r>
              <a:rPr lang="ru-RU" dirty="0" err="1" smtClean="0"/>
              <a:t>концепцію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численними</a:t>
            </a:r>
            <a:r>
              <a:rPr lang="ru-RU" dirty="0" smtClean="0"/>
              <a:t> </a:t>
            </a:r>
            <a:r>
              <a:rPr lang="ru-RU" dirty="0" err="1" smtClean="0"/>
              <a:t>досягненнями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медицини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особливим</a:t>
            </a:r>
            <a:r>
              <a:rPr lang="ru-RU" dirty="0" smtClean="0"/>
              <a:t> </a:t>
            </a:r>
            <a:r>
              <a:rPr lang="ru-RU" dirty="0" err="1" smtClean="0"/>
              <a:t>французьким</a:t>
            </a:r>
            <a:r>
              <a:rPr lang="ru-RU" dirty="0" smtClean="0"/>
              <a:t> стилем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Admin\Desktop\Carnaval-NICE-2012-26971-1024x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481" y="2694680"/>
            <a:ext cx="5699519" cy="4163320"/>
          </a:xfrm>
          <a:prstGeom prst="rect">
            <a:avLst/>
          </a:prstGeom>
          <a:noFill/>
        </p:spPr>
      </p:pic>
      <p:pic>
        <p:nvPicPr>
          <p:cNvPr id="27651" name="Picture 3" descr="C:\Users\Admin\Desktop\img_3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20" cy="4153536"/>
          </a:xfrm>
          <a:prstGeom prst="rect">
            <a:avLst/>
          </a:prstGeom>
          <a:noFill/>
        </p:spPr>
      </p:pic>
      <p:pic>
        <p:nvPicPr>
          <p:cNvPr id="27652" name="Picture 4" descr="C:\Users\Admin\Desktop\publication_1305_2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873178" cy="2326852"/>
          </a:xfrm>
          <a:prstGeom prst="rect">
            <a:avLst/>
          </a:prstGeom>
          <a:noFill/>
        </p:spPr>
      </p:pic>
      <p:pic>
        <p:nvPicPr>
          <p:cNvPr id="27653" name="Picture 5" descr="C:\Users\Admin\Desktop\img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1"/>
            <a:ext cx="397742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Admin\Desktop\escarg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3645024"/>
            <a:ext cx="3333750" cy="2855590"/>
          </a:xfrm>
          <a:prstGeom prst="rect">
            <a:avLst/>
          </a:prstGeom>
          <a:noFill/>
        </p:spPr>
      </p:pic>
      <p:pic>
        <p:nvPicPr>
          <p:cNvPr id="28674" name="Picture 2" descr="C:\Users\Admin\Desktop\croissa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0"/>
            <a:ext cx="2843808" cy="35337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5544616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Кухня </a:t>
            </a:r>
            <a:r>
              <a:rPr lang="ru-RU" dirty="0" err="1" smtClean="0"/>
              <a:t>Франції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особлива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яку поза </a:t>
            </a:r>
            <a:r>
              <a:rPr lang="ru-RU" dirty="0" err="1" smtClean="0"/>
              <a:t>сумнівом</a:t>
            </a:r>
            <a:r>
              <a:rPr lang="ru-RU" dirty="0" smtClean="0"/>
              <a:t> </a:t>
            </a:r>
            <a:r>
              <a:rPr lang="ru-RU" dirty="0" err="1" smtClean="0"/>
              <a:t>оцінять</a:t>
            </a:r>
            <a:r>
              <a:rPr lang="ru-RU" dirty="0" smtClean="0"/>
              <a:t> </a:t>
            </a:r>
            <a:r>
              <a:rPr lang="ru-RU" dirty="0" err="1" smtClean="0"/>
              <a:t>любителі</a:t>
            </a:r>
            <a:r>
              <a:rPr lang="ru-RU" dirty="0" smtClean="0"/>
              <a:t> </a:t>
            </a:r>
            <a:r>
              <a:rPr lang="ru-RU" dirty="0" err="1" smtClean="0"/>
              <a:t>поїсти</a:t>
            </a:r>
            <a:r>
              <a:rPr lang="ru-RU" dirty="0" smtClean="0"/>
              <a:t>. </a:t>
            </a:r>
            <a:r>
              <a:rPr lang="ru-RU" dirty="0" err="1" smtClean="0"/>
              <a:t>Національна</a:t>
            </a:r>
            <a:r>
              <a:rPr lang="ru-RU" dirty="0" smtClean="0"/>
              <a:t> кухня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страви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розділі</a:t>
            </a:r>
            <a:r>
              <a:rPr lang="ru-RU" dirty="0" smtClean="0"/>
              <a:t>. </a:t>
            </a:r>
            <a:r>
              <a:rPr lang="ru-RU" dirty="0" err="1" smtClean="0"/>
              <a:t>Національні</a:t>
            </a:r>
            <a:r>
              <a:rPr lang="ru-RU" dirty="0" smtClean="0"/>
              <a:t> страви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вражають</a:t>
            </a:r>
            <a:r>
              <a:rPr lang="ru-RU" dirty="0" smtClean="0"/>
              <a:t> </a:t>
            </a:r>
            <a:r>
              <a:rPr lang="ru-RU" dirty="0" err="1" smtClean="0"/>
              <a:t>уяву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незвичністю</a:t>
            </a:r>
            <a:r>
              <a:rPr lang="ru-RU" dirty="0" smtClean="0"/>
              <a:t> </a:t>
            </a:r>
            <a:r>
              <a:rPr lang="ru-RU" dirty="0" err="1" smtClean="0"/>
              <a:t>прекрасним</a:t>
            </a:r>
            <a:r>
              <a:rPr lang="ru-RU" dirty="0" smtClean="0"/>
              <a:t> смаком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різноманітністю</a:t>
            </a:r>
            <a:r>
              <a:rPr lang="ru-RU" dirty="0" smtClean="0"/>
              <a:t>. І, </a:t>
            </a:r>
            <a:r>
              <a:rPr lang="ru-RU" dirty="0" err="1" smtClean="0"/>
              <a:t>звичайно</a:t>
            </a:r>
            <a:r>
              <a:rPr lang="ru-RU" dirty="0" smtClean="0"/>
              <a:t> ж, </a:t>
            </a:r>
            <a:r>
              <a:rPr lang="ru-RU" dirty="0" err="1" smtClean="0"/>
              <a:t>ця</a:t>
            </a:r>
            <a:r>
              <a:rPr lang="ru-RU" dirty="0" smtClean="0"/>
              <a:t> кухня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найсмачніших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! </a:t>
            </a:r>
            <a:r>
              <a:rPr lang="ru-RU" dirty="0" err="1" smtClean="0"/>
              <a:t>Окрім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страви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неповторний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вишуканий</a:t>
            </a:r>
            <a:r>
              <a:rPr lang="ru-RU" dirty="0" smtClean="0"/>
              <a:t> смак, вони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оригінальним</a:t>
            </a:r>
            <a:r>
              <a:rPr lang="ru-RU" dirty="0" smtClean="0"/>
              <a:t> </a:t>
            </a:r>
            <a:r>
              <a:rPr lang="ru-RU" dirty="0" err="1" smtClean="0"/>
              <a:t>оформленням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Кухня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8467492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72816"/>
            <a:ext cx="4191000" cy="38290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572000" cy="576064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Протягом останніх п'ятисот років Франція була одною з провідних країн світу</a:t>
            </a:r>
            <a:r>
              <a:rPr lang="uk-UA" baseline="30000" dirty="0" smtClean="0">
                <a:hlinkClick r:id="rId3"/>
              </a:rPr>
              <a:t>[1]</a:t>
            </a:r>
            <a:r>
              <a:rPr lang="uk-UA" dirty="0" smtClean="0"/>
              <a:t> з сильними культурними, економічними, військовими та політичними впливами на Європу та увесь світ. Протягом 17-18 століть Франція колонізувала великі території у </a:t>
            </a:r>
            <a:r>
              <a:rPr lang="uk-UA" dirty="0" smtClean="0">
                <a:hlinkClick r:id="rId4" tooltip="Північна Америка"/>
              </a:rPr>
              <a:t>Північній Америці</a:t>
            </a:r>
            <a:r>
              <a:rPr lang="uk-UA" dirty="0" smtClean="0"/>
              <a:t> та </a:t>
            </a:r>
            <a:r>
              <a:rPr lang="uk-UA" dirty="0" smtClean="0">
                <a:hlinkClick r:id="rId5" tooltip="Південно-Східна Азія"/>
              </a:rPr>
              <a:t>Південно-Східній Азії</a:t>
            </a:r>
            <a:r>
              <a:rPr lang="uk-UA" dirty="0" smtClean="0"/>
              <a:t>, протягом двох наступних століть стала другою найбільшою імперією у світі, завоювавши значні частини Північної, Західної та Центральної </a:t>
            </a:r>
            <a:r>
              <a:rPr lang="uk-UA" dirty="0" smtClean="0">
                <a:hlinkClick r:id="rId6" tooltip="Африка"/>
              </a:rPr>
              <a:t>Африки</a:t>
            </a:r>
            <a:r>
              <a:rPr lang="uk-UA" dirty="0" smtClean="0"/>
              <a:t>, Південно-Східної Азії, а також багато </a:t>
            </a:r>
            <a:r>
              <a:rPr lang="uk-UA" dirty="0" smtClean="0">
                <a:hlinkClick r:id="rId7" tooltip="Карибські острови"/>
              </a:rPr>
              <a:t>Карибських</a:t>
            </a:r>
            <a:r>
              <a:rPr lang="uk-UA" dirty="0" smtClean="0"/>
              <a:t> і </a:t>
            </a:r>
            <a:r>
              <a:rPr lang="uk-UA" dirty="0" smtClean="0">
                <a:hlinkClick r:id="rId8" tooltip="Тихий океан"/>
              </a:rPr>
              <a:t>Тихоокеанських островів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Admin\Desktop\kyhnia2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0500"/>
            <a:ext cx="4286250" cy="2857500"/>
          </a:xfrm>
          <a:prstGeom prst="rect">
            <a:avLst/>
          </a:prstGeom>
          <a:noFill/>
        </p:spPr>
      </p:pic>
      <p:pic>
        <p:nvPicPr>
          <p:cNvPr id="29698" name="Picture 2" descr="C:\Users\Admin\Desktop\72992042dd12fcc223a3470065e9c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212" y="3933056"/>
            <a:ext cx="3684788" cy="29249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81128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Кухарі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добре </a:t>
            </a:r>
            <a:r>
              <a:rPr lang="ru-RU" dirty="0" err="1" smtClean="0"/>
              <a:t>готують</a:t>
            </a:r>
            <a:r>
              <a:rPr lang="ru-RU" dirty="0" smtClean="0"/>
              <a:t>, а для </a:t>
            </a:r>
            <a:r>
              <a:rPr lang="ru-RU" dirty="0" err="1" smtClean="0"/>
              <a:t>туристів</a:t>
            </a:r>
            <a:r>
              <a:rPr lang="ru-RU" dirty="0" smtClean="0"/>
              <a:t> вони особливо </a:t>
            </a:r>
            <a:r>
              <a:rPr lang="ru-RU" dirty="0" err="1" smtClean="0"/>
              <a:t>стараються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раді</a:t>
            </a:r>
            <a:r>
              <a:rPr lang="ru-RU" dirty="0" smtClean="0"/>
              <a:t> </a:t>
            </a:r>
            <a:r>
              <a:rPr lang="ru-RU" dirty="0" err="1" smtClean="0"/>
              <a:t>почастувати</a:t>
            </a:r>
            <a:r>
              <a:rPr lang="ru-RU" dirty="0" smtClean="0"/>
              <a:t> </a:t>
            </a:r>
            <a:r>
              <a:rPr lang="ru-RU" dirty="0" err="1" smtClean="0"/>
              <a:t>іноземців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фірмовими</a:t>
            </a:r>
            <a:r>
              <a:rPr lang="ru-RU" dirty="0" smtClean="0"/>
              <a:t> </a:t>
            </a:r>
            <a:r>
              <a:rPr lang="ru-RU" dirty="0" err="1" smtClean="0"/>
              <a:t>стравами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. </a:t>
            </a:r>
            <a:r>
              <a:rPr lang="ru-RU" dirty="0" err="1" smtClean="0"/>
              <a:t>Французи</a:t>
            </a:r>
            <a:r>
              <a:rPr lang="ru-RU" dirty="0" smtClean="0"/>
              <a:t> —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досвідчена</a:t>
            </a:r>
            <a:r>
              <a:rPr lang="ru-RU" dirty="0" smtClean="0"/>
              <a:t> </a:t>
            </a:r>
            <a:r>
              <a:rPr lang="ru-RU" dirty="0" err="1" smtClean="0"/>
              <a:t>нація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. </a:t>
            </a:r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французька</a:t>
            </a:r>
            <a:r>
              <a:rPr lang="ru-RU" dirty="0" smtClean="0"/>
              <a:t> кухня —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найекзотичніших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. </a:t>
            </a: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стравами</a:t>
            </a:r>
            <a:r>
              <a:rPr lang="ru-RU" dirty="0" smtClean="0"/>
              <a:t>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устриці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Жаб'ячі лапки"/>
              </a:rPr>
              <a:t>жаб'ячі</a:t>
            </a:r>
            <a:r>
              <a:rPr lang="ru-RU" dirty="0" smtClean="0">
                <a:hlinkClick r:id="rId4" tooltip="Жаб'ячі лапки"/>
              </a:rPr>
              <a:t> лапки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цибулевий</a:t>
            </a:r>
            <a:r>
              <a:rPr lang="ru-RU" dirty="0" smtClean="0"/>
              <a:t> суп.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Admi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38004"/>
            <a:ext cx="4499992" cy="2519996"/>
          </a:xfrm>
          <a:prstGeom prst="rect">
            <a:avLst/>
          </a:prstGeom>
          <a:noFill/>
        </p:spPr>
      </p:pic>
      <p:pic>
        <p:nvPicPr>
          <p:cNvPr id="30722" name="Picture 2" descr="C:\Users\Admin\Desktop\vin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4457700"/>
            <a:ext cx="3333750" cy="24003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3960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 столу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вино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складовим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страва</a:t>
            </a:r>
            <a:r>
              <a:rPr lang="ru-RU" dirty="0" smtClean="0"/>
              <a:t>. </a:t>
            </a:r>
            <a:r>
              <a:rPr lang="ru-RU" dirty="0" err="1" smtClean="0"/>
              <a:t>Звичайне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сухе</a:t>
            </a:r>
            <a:r>
              <a:rPr lang="ru-RU" dirty="0" smtClean="0"/>
              <a:t> вино, </a:t>
            </a:r>
            <a:r>
              <a:rPr lang="ru-RU" dirty="0" err="1" smtClean="0"/>
              <a:t>червоне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біле</a:t>
            </a:r>
            <a:r>
              <a:rPr lang="ru-RU" dirty="0" smtClean="0"/>
              <a:t>,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страви.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французи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за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розбавляти</a:t>
            </a:r>
            <a:r>
              <a:rPr lang="ru-RU" dirty="0" smtClean="0"/>
              <a:t> вино водою. Особливою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сири</a:t>
            </a:r>
            <a:r>
              <a:rPr lang="ru-RU" dirty="0" smtClean="0"/>
              <a:t>.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400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сиру</a:t>
            </a:r>
            <a:r>
              <a:rPr lang="ru-RU" dirty="0" smtClean="0"/>
              <a:t> (а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), </a:t>
            </a:r>
            <a:r>
              <a:rPr lang="ru-RU" dirty="0" err="1" smtClean="0"/>
              <a:t>рецепти</a:t>
            </a:r>
            <a:r>
              <a:rPr lang="ru-RU" dirty="0" smtClean="0"/>
              <a:t>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найсуворішою</a:t>
            </a:r>
            <a:r>
              <a:rPr lang="ru-RU" dirty="0" smtClean="0"/>
              <a:t> </a:t>
            </a:r>
            <a:r>
              <a:rPr lang="ru-RU" dirty="0" err="1" smtClean="0"/>
              <a:t>таємницею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69627"/>
            <a:ext cx="3422225" cy="3188373"/>
          </a:xfrm>
          <a:prstGeom prst="rect">
            <a:avLst/>
          </a:prstGeom>
          <a:noFill/>
        </p:spPr>
      </p:pic>
      <p:pic>
        <p:nvPicPr>
          <p:cNvPr id="8194" name="Picture 2" descr="C:\Users\Admin\Desktop\2beba55269ba0f7240f09146a98c9f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495253" cy="25783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004048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hlinkClick r:id="rId4" tooltip="1 січня"/>
              </a:rPr>
              <a:t>1 </a:t>
            </a:r>
            <a:r>
              <a:rPr lang="ru-RU" dirty="0" err="1" smtClean="0">
                <a:hlinkClick r:id="rId4" tooltip="1 січня"/>
              </a:rPr>
              <a:t>січня</a:t>
            </a:r>
            <a:r>
              <a:rPr lang="ru-RU" dirty="0" smtClean="0"/>
              <a:t> — </a:t>
            </a:r>
            <a:r>
              <a:rPr lang="ru-RU" dirty="0" err="1" smtClean="0">
                <a:hlinkClick r:id="rId5" tooltip="Новий рік"/>
              </a:rPr>
              <a:t>Новий</a:t>
            </a:r>
            <a:r>
              <a:rPr lang="ru-RU" dirty="0" smtClean="0">
                <a:hlinkClick r:id="rId5" tooltip="Новий рік"/>
              </a:rPr>
              <a:t> </a:t>
            </a:r>
            <a:r>
              <a:rPr lang="ru-RU" dirty="0" err="1" smtClean="0">
                <a:hlinkClick r:id="rId5" tooltip="Новий рік"/>
              </a:rPr>
              <a:t>рік</a:t>
            </a:r>
            <a:endParaRPr lang="ru-RU" dirty="0" smtClean="0"/>
          </a:p>
          <a:p>
            <a:r>
              <a:rPr lang="ru-RU" dirty="0" err="1" smtClean="0">
                <a:hlinkClick r:id="rId6" tooltip="Квітень"/>
              </a:rPr>
              <a:t>Квітень</a:t>
            </a:r>
            <a:r>
              <a:rPr lang="ru-RU" dirty="0" err="1" smtClean="0"/>
              <a:t>-</a:t>
            </a:r>
            <a:r>
              <a:rPr lang="ru-RU" dirty="0" err="1" smtClean="0">
                <a:hlinkClick r:id="rId7" tooltip="Травень"/>
              </a:rPr>
              <a:t>травень</a:t>
            </a:r>
            <a:r>
              <a:rPr lang="ru-RU" dirty="0" smtClean="0"/>
              <a:t> — </a:t>
            </a:r>
            <a:r>
              <a:rPr lang="ru-RU" dirty="0" err="1" smtClean="0">
                <a:hlinkClick r:id="rId8" tooltip="Великдень"/>
              </a:rPr>
              <a:t>Великдень</a:t>
            </a:r>
            <a:endParaRPr lang="ru-RU" dirty="0" smtClean="0"/>
          </a:p>
          <a:p>
            <a:r>
              <a:rPr lang="ru-RU" dirty="0" smtClean="0">
                <a:hlinkClick r:id="rId9" tooltip="1 травня"/>
              </a:rPr>
              <a:t>1 </a:t>
            </a:r>
            <a:r>
              <a:rPr lang="ru-RU" dirty="0" err="1" smtClean="0">
                <a:hlinkClick r:id="rId9" tooltip="1 травня"/>
              </a:rPr>
              <a:t>травня</a:t>
            </a:r>
            <a:r>
              <a:rPr lang="ru-RU" dirty="0" smtClean="0"/>
              <a:t> — </a:t>
            </a:r>
            <a:r>
              <a:rPr lang="ru-RU" dirty="0" smtClean="0">
                <a:hlinkClick r:id="rId10" tooltip="День трудящих (ще не написана)"/>
              </a:rPr>
              <a:t>День трудящих</a:t>
            </a:r>
            <a:endParaRPr lang="ru-RU" dirty="0" smtClean="0"/>
          </a:p>
          <a:p>
            <a:r>
              <a:rPr lang="ru-RU" dirty="0" smtClean="0">
                <a:hlinkClick r:id="rId11" tooltip="8 травня"/>
              </a:rPr>
              <a:t>8 </a:t>
            </a:r>
            <a:r>
              <a:rPr lang="ru-RU" dirty="0" err="1" smtClean="0">
                <a:hlinkClick r:id="rId11" tooltip="8 травня"/>
              </a:rPr>
              <a:t>травня</a:t>
            </a:r>
            <a:r>
              <a:rPr lang="ru-RU" dirty="0" smtClean="0"/>
              <a:t> — </a:t>
            </a:r>
            <a:r>
              <a:rPr lang="ru-RU" dirty="0" smtClean="0">
                <a:hlinkClick r:id="rId12" tooltip="День Перемоги"/>
              </a:rPr>
              <a:t>День Перемоги</a:t>
            </a:r>
            <a:r>
              <a:rPr lang="ru-RU" dirty="0" smtClean="0"/>
              <a:t> (День </a:t>
            </a:r>
            <a:r>
              <a:rPr lang="ru-RU" dirty="0" err="1" smtClean="0"/>
              <a:t>визволення</a:t>
            </a:r>
            <a:r>
              <a:rPr lang="ru-RU" dirty="0" smtClean="0"/>
              <a:t> 1945 р.)</a:t>
            </a:r>
          </a:p>
          <a:p>
            <a:r>
              <a:rPr lang="ru-RU" dirty="0" err="1" smtClean="0"/>
              <a:t>Травень-</a:t>
            </a:r>
            <a:r>
              <a:rPr lang="ru-RU" dirty="0" err="1" smtClean="0">
                <a:hlinkClick r:id="rId13" tooltip="Червень"/>
              </a:rPr>
              <a:t>червень</a:t>
            </a:r>
            <a:r>
              <a:rPr lang="ru-RU" dirty="0" smtClean="0"/>
              <a:t> — </a:t>
            </a:r>
            <a:r>
              <a:rPr lang="ru-RU" dirty="0" err="1" smtClean="0">
                <a:hlinkClick r:id="rId14" tooltip="Вознесіння Господнє"/>
              </a:rPr>
              <a:t>Вознесіння</a:t>
            </a:r>
            <a:r>
              <a:rPr lang="ru-RU" dirty="0" smtClean="0">
                <a:hlinkClick r:id="rId14" tooltip="Вознесіння Господнє"/>
              </a:rPr>
              <a:t> </a:t>
            </a:r>
            <a:r>
              <a:rPr lang="ru-RU" dirty="0" err="1" smtClean="0">
                <a:hlinkClick r:id="rId14" tooltip="Вознесіння Господнє"/>
              </a:rPr>
              <a:t>Господнє</a:t>
            </a:r>
            <a:endParaRPr lang="ru-RU" dirty="0" smtClean="0"/>
          </a:p>
          <a:p>
            <a:r>
              <a:rPr lang="ru-RU" dirty="0" smtClean="0">
                <a:hlinkClick r:id="rId15" tooltip="23 травня"/>
              </a:rPr>
              <a:t>23 </a:t>
            </a:r>
            <a:r>
              <a:rPr lang="ru-RU" dirty="0" err="1" smtClean="0">
                <a:hlinkClick r:id="rId15" tooltip="23 травня"/>
              </a:rPr>
              <a:t>травня</a:t>
            </a:r>
            <a:r>
              <a:rPr lang="ru-RU" dirty="0" smtClean="0"/>
              <a:t> — </a:t>
            </a:r>
            <a:r>
              <a:rPr lang="ru-RU" dirty="0" smtClean="0">
                <a:hlinkClick r:id="rId16" tooltip="День Духів (ще не написана)"/>
              </a:rPr>
              <a:t>День </a:t>
            </a:r>
            <a:r>
              <a:rPr lang="ru-RU" dirty="0" err="1" smtClean="0">
                <a:hlinkClick r:id="rId16" tooltip="День Духів (ще не написана)"/>
              </a:rPr>
              <a:t>Духів</a:t>
            </a:r>
            <a:endParaRPr lang="ru-RU" dirty="0" smtClean="0"/>
          </a:p>
          <a:p>
            <a:r>
              <a:rPr lang="ru-RU" dirty="0" smtClean="0"/>
              <a:t>Червень — </a:t>
            </a:r>
            <a:r>
              <a:rPr lang="ru-RU" dirty="0" err="1" smtClean="0">
                <a:hlinkClick r:id="rId17" tooltip="Трійця"/>
              </a:rPr>
              <a:t>Трійця</a:t>
            </a:r>
            <a:endParaRPr lang="ru-RU" dirty="0" smtClean="0"/>
          </a:p>
          <a:p>
            <a:r>
              <a:rPr lang="ru-RU" dirty="0" smtClean="0">
                <a:hlinkClick r:id="rId18" tooltip="14 липня"/>
              </a:rPr>
              <a:t>14 </a:t>
            </a:r>
            <a:r>
              <a:rPr lang="ru-RU" dirty="0" err="1" smtClean="0">
                <a:hlinkClick r:id="rId18" tooltip="14 липня"/>
              </a:rPr>
              <a:t>липня</a:t>
            </a:r>
            <a:r>
              <a:rPr lang="ru-RU" dirty="0" smtClean="0"/>
              <a:t> — </a:t>
            </a:r>
            <a:r>
              <a:rPr lang="ru-RU" dirty="0" smtClean="0">
                <a:hlinkClick r:id="rId19" tooltip="День взяття Бастилії"/>
              </a:rPr>
              <a:t>День </a:t>
            </a:r>
            <a:r>
              <a:rPr lang="ru-RU" dirty="0" err="1" smtClean="0">
                <a:hlinkClick r:id="rId19" tooltip="День взяття Бастилії"/>
              </a:rPr>
              <a:t>взяття</a:t>
            </a:r>
            <a:r>
              <a:rPr lang="ru-RU" dirty="0" smtClean="0">
                <a:hlinkClick r:id="rId19" tooltip="День взяття Бастилії"/>
              </a:rPr>
              <a:t> </a:t>
            </a:r>
            <a:r>
              <a:rPr lang="ru-RU" dirty="0" err="1" smtClean="0">
                <a:hlinkClick r:id="rId19" tooltip="День взяття Бастилії"/>
              </a:rPr>
              <a:t>Бастилії</a:t>
            </a:r>
            <a:endParaRPr lang="ru-RU" dirty="0" smtClean="0"/>
          </a:p>
          <a:p>
            <a:r>
              <a:rPr lang="ru-RU" dirty="0" smtClean="0">
                <a:hlinkClick r:id="rId20" tooltip="15 серпня"/>
              </a:rPr>
              <a:t>15 </a:t>
            </a:r>
            <a:r>
              <a:rPr lang="ru-RU" dirty="0" err="1" smtClean="0">
                <a:hlinkClick r:id="rId20" tooltip="15 серпня"/>
              </a:rPr>
              <a:t>серпня</a:t>
            </a:r>
            <a:r>
              <a:rPr lang="ru-RU" dirty="0" smtClean="0"/>
              <a:t> — </a:t>
            </a:r>
            <a:r>
              <a:rPr lang="ru-RU" dirty="0" err="1" smtClean="0">
                <a:hlinkClick r:id="rId21" tooltip="Успення Богородиці (ще не написана)"/>
              </a:rPr>
              <a:t>Успення</a:t>
            </a:r>
            <a:r>
              <a:rPr lang="ru-RU" dirty="0" smtClean="0">
                <a:hlinkClick r:id="rId21" tooltip="Успення Богородиці (ще не написана)"/>
              </a:rPr>
              <a:t> </a:t>
            </a:r>
            <a:r>
              <a:rPr lang="ru-RU" dirty="0" err="1" smtClean="0">
                <a:hlinkClick r:id="rId21" tooltip="Успення Богородиці (ще не написана)"/>
              </a:rPr>
              <a:t>Богородиці</a:t>
            </a:r>
            <a:endParaRPr lang="ru-RU" dirty="0" smtClean="0"/>
          </a:p>
          <a:p>
            <a:r>
              <a:rPr lang="ru-RU" dirty="0" smtClean="0">
                <a:hlinkClick r:id="rId22" tooltip="1 листопада"/>
              </a:rPr>
              <a:t>1 листопада</a:t>
            </a:r>
            <a:r>
              <a:rPr lang="ru-RU" dirty="0" smtClean="0"/>
              <a:t> — </a:t>
            </a:r>
            <a:r>
              <a:rPr lang="ru-RU" dirty="0" smtClean="0">
                <a:hlinkClick r:id="rId23" tooltip="День Всіх Святих"/>
              </a:rPr>
              <a:t>День </a:t>
            </a:r>
            <a:r>
              <a:rPr lang="ru-RU" dirty="0" err="1" smtClean="0">
                <a:hlinkClick r:id="rId23" tooltip="День Всіх Святих"/>
              </a:rPr>
              <a:t>Всіх</a:t>
            </a:r>
            <a:r>
              <a:rPr lang="ru-RU" dirty="0" smtClean="0">
                <a:hlinkClick r:id="rId23" tooltip="День Всіх Святих"/>
              </a:rPr>
              <a:t> </a:t>
            </a:r>
            <a:r>
              <a:rPr lang="ru-RU" dirty="0" err="1" smtClean="0">
                <a:hlinkClick r:id="rId23" tooltip="День Всіх Святих"/>
              </a:rPr>
              <a:t>Святих</a:t>
            </a:r>
            <a:endParaRPr lang="ru-RU" dirty="0" smtClean="0"/>
          </a:p>
          <a:p>
            <a:r>
              <a:rPr lang="ru-RU" dirty="0" smtClean="0">
                <a:hlinkClick r:id="rId24" tooltip="11 листопада"/>
              </a:rPr>
              <a:t>11 листопада</a:t>
            </a:r>
            <a:r>
              <a:rPr lang="ru-RU" dirty="0" smtClean="0"/>
              <a:t> — </a:t>
            </a:r>
            <a:r>
              <a:rPr lang="ru-RU" dirty="0" smtClean="0">
                <a:hlinkClick r:id="rId25" tooltip="День поминання (ще не написана)"/>
              </a:rPr>
              <a:t>День </a:t>
            </a:r>
            <a:r>
              <a:rPr lang="ru-RU" dirty="0" err="1" smtClean="0">
                <a:hlinkClick r:id="rId25" tooltip="День поминання (ще не написана)"/>
              </a:rPr>
              <a:t>поминання</a:t>
            </a:r>
            <a:r>
              <a:rPr lang="ru-RU" dirty="0" smtClean="0"/>
              <a:t> (День </a:t>
            </a:r>
            <a:r>
              <a:rPr lang="ru-RU" dirty="0" err="1" smtClean="0"/>
              <a:t>перемир'я</a:t>
            </a:r>
            <a:r>
              <a:rPr lang="ru-RU" dirty="0" smtClean="0"/>
              <a:t>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26" tooltip="25 грудня"/>
              </a:rPr>
              <a:t>25 </a:t>
            </a:r>
            <a:r>
              <a:rPr lang="ru-RU" dirty="0" err="1" smtClean="0">
                <a:hlinkClick r:id="rId26" tooltip="25 грудня"/>
              </a:rPr>
              <a:t>грудня</a:t>
            </a:r>
            <a:r>
              <a:rPr lang="ru-RU" dirty="0" smtClean="0"/>
              <a:t> — </a:t>
            </a:r>
            <a:r>
              <a:rPr lang="ru-RU" dirty="0" err="1" smtClean="0">
                <a:hlinkClick r:id="rId27" tooltip="Різдво"/>
              </a:rPr>
              <a:t>Різдво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Свята та </a:t>
            </a:r>
            <a:r>
              <a:rPr lang="ru-RU" dirty="0" err="1" smtClean="0"/>
              <a:t>вихідні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Admin\Desktop\106666-frantsija-uels-9-8-regbi-kubok-mira-polu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39252"/>
            <a:ext cx="3682380" cy="2518748"/>
          </a:xfrm>
          <a:prstGeom prst="rect">
            <a:avLst/>
          </a:prstGeom>
          <a:noFill/>
        </p:spPr>
      </p:pic>
      <p:pic>
        <p:nvPicPr>
          <p:cNvPr id="33794" name="Picture 2" descr="C:\Users\Admin\Desktop\1299069764_1282687535_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618012" cy="25649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003232" cy="295578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Найпопулярніші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спорту в </a:t>
            </a:r>
            <a:r>
              <a:rPr lang="ru-RU" dirty="0" err="1" smtClean="0"/>
              <a:t>Франції</a:t>
            </a:r>
            <a:r>
              <a:rPr lang="ru-RU" dirty="0" smtClean="0"/>
              <a:t> — </a:t>
            </a:r>
            <a:r>
              <a:rPr lang="ru-RU" dirty="0" smtClean="0">
                <a:hlinkClick r:id="rId4" tooltip="Футбол"/>
              </a:rPr>
              <a:t>футбол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Регбі"/>
              </a:rPr>
              <a:t>регбі</a:t>
            </a:r>
            <a:r>
              <a:rPr lang="ru-RU" dirty="0" smtClean="0"/>
              <a:t>. </a:t>
            </a:r>
            <a:r>
              <a:rPr lang="ru-RU" dirty="0" err="1" smtClean="0"/>
              <a:t>Причому</a:t>
            </a:r>
            <a:r>
              <a:rPr lang="ru-RU" dirty="0" smtClean="0"/>
              <a:t>, </a:t>
            </a:r>
            <a:r>
              <a:rPr lang="ru-RU" dirty="0" err="1" smtClean="0"/>
              <a:t>регбі</a:t>
            </a:r>
            <a:r>
              <a:rPr lang="ru-RU" dirty="0" smtClean="0"/>
              <a:t> </a:t>
            </a:r>
            <a:r>
              <a:rPr lang="ru-RU" dirty="0" err="1" smtClean="0"/>
              <a:t>популярніше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та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корінних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а футбол на </a:t>
            </a:r>
            <a:r>
              <a:rPr lang="ru-RU" dirty="0" err="1" smtClean="0"/>
              <a:t>Півночі</a:t>
            </a:r>
            <a:r>
              <a:rPr lang="ru-RU" dirty="0" smtClean="0"/>
              <a:t> та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емігрантів</a:t>
            </a:r>
            <a:r>
              <a:rPr lang="ru-RU" dirty="0" smtClean="0"/>
              <a:t>.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господарем </a:t>
            </a:r>
            <a:r>
              <a:rPr lang="ru-RU" dirty="0" err="1" smtClean="0"/>
              <a:t>чемпіонатів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футболу в 1938 та 1998 роках та </a:t>
            </a:r>
            <a:r>
              <a:rPr lang="ru-RU" dirty="0" err="1" smtClean="0">
                <a:hlinkClick r:id="rId6" tooltip="Кубок світу з регбі-15 2007"/>
              </a:rPr>
              <a:t>чемпіонату</a:t>
            </a:r>
            <a:r>
              <a:rPr lang="ru-RU" dirty="0" smtClean="0">
                <a:hlinkClick r:id="rId6" tooltip="Кубок світу з регбі-15 2007"/>
              </a:rPr>
              <a:t> </a:t>
            </a:r>
            <a:r>
              <a:rPr lang="ru-RU" dirty="0" err="1" smtClean="0">
                <a:hlinkClick r:id="rId6" tooltip="Кубок світу з регбі-15 2007"/>
              </a:rPr>
              <a:t>світу</a:t>
            </a:r>
            <a:r>
              <a:rPr lang="ru-RU" dirty="0" smtClean="0">
                <a:hlinkClick r:id="rId6" tooltip="Кубок світу з регбі-15 2007"/>
              </a:rPr>
              <a:t> </a:t>
            </a:r>
            <a:r>
              <a:rPr lang="ru-RU" dirty="0" err="1" smtClean="0">
                <a:hlinkClick r:id="rId6" tooltip="Кубок світу з регбі-15 2007"/>
              </a:rPr>
              <a:t>з</a:t>
            </a:r>
            <a:r>
              <a:rPr lang="ru-RU" dirty="0" smtClean="0">
                <a:hlinkClick r:id="rId6" tooltip="Кубок світу з регбі-15 2007"/>
              </a:rPr>
              <a:t> </a:t>
            </a:r>
            <a:r>
              <a:rPr lang="ru-RU" dirty="0" err="1" smtClean="0">
                <a:hlinkClick r:id="rId6" tooltip="Кубок світу з регбі-15 2007"/>
              </a:rPr>
              <a:t>регбі</a:t>
            </a:r>
            <a:r>
              <a:rPr lang="ru-RU" dirty="0" smtClean="0">
                <a:hlinkClick r:id="rId6" tooltip="Кубок світу з регбі-15 2007"/>
              </a:rPr>
              <a:t> в 2007 </a:t>
            </a:r>
            <a:r>
              <a:rPr lang="ru-RU" dirty="0" err="1" smtClean="0">
                <a:hlinkClick r:id="rId6" tooltip="Кубок світу з регбі-15 2007"/>
              </a:rPr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збірні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спорту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найсильніших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Мода</a:t>
            </a:r>
            <a:endParaRPr lang="ru-RU" sz="7200" dirty="0"/>
          </a:p>
        </p:txBody>
      </p:sp>
      <p:pic>
        <p:nvPicPr>
          <p:cNvPr id="31746" name="Picture 2" descr="C:\Users\Admin\Desktop\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925762" cy="4389438"/>
          </a:xfrm>
          <a:prstGeom prst="rect">
            <a:avLst/>
          </a:prstGeom>
          <a:noFill/>
        </p:spPr>
      </p:pic>
      <p:pic>
        <p:nvPicPr>
          <p:cNvPr id="31747" name="Picture 3" descr="C:\Users\Admin\Desktop\24912060_1210704405_Risunok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643586" cy="3014759"/>
          </a:xfrm>
          <a:prstGeom prst="rect">
            <a:avLst/>
          </a:prstGeom>
          <a:noFill/>
        </p:spPr>
      </p:pic>
      <p:pic>
        <p:nvPicPr>
          <p:cNvPr id="31748" name="Picture 4" descr="C:\Users\Admin\Desktop\090615025536517283877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2532438" cy="3789040"/>
          </a:xfrm>
          <a:prstGeom prst="rect">
            <a:avLst/>
          </a:prstGeom>
          <a:noFill/>
        </p:spPr>
      </p:pic>
      <p:pic>
        <p:nvPicPr>
          <p:cNvPr id="31749" name="Picture 5" descr="C:\Users\Admin\Desktop\MEC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73016"/>
            <a:ext cx="363589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Admin\Desktop\m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6023" cy="6098321"/>
          </a:xfrm>
          <a:prstGeom prst="rect">
            <a:avLst/>
          </a:prstGeom>
          <a:noFill/>
        </p:spPr>
      </p:pic>
      <p:pic>
        <p:nvPicPr>
          <p:cNvPr id="32771" name="Picture 3" descr="C:\Users\Admin\Desktop\axa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79080"/>
            <a:ext cx="3024336" cy="4378920"/>
          </a:xfrm>
          <a:prstGeom prst="rect">
            <a:avLst/>
          </a:prstGeom>
          <a:noFill/>
        </p:spPr>
      </p:pic>
      <p:pic>
        <p:nvPicPr>
          <p:cNvPr id="32772" name="Picture 4" descr="C:\Users\Admin\Desktop\d961564864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2393995"/>
            <a:ext cx="2987824" cy="4464006"/>
          </a:xfrm>
          <a:prstGeom prst="rect">
            <a:avLst/>
          </a:prstGeom>
          <a:noFill/>
        </p:spPr>
      </p:pic>
      <p:pic>
        <p:nvPicPr>
          <p:cNvPr id="32773" name="Picture 5" descr="C:\Users\Admin\Desktop\versailles-fashion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0"/>
            <a:ext cx="4536504" cy="2402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62872" cy="540405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Назва Франція походить від </a:t>
            </a:r>
            <a:r>
              <a:rPr lang="uk-UA" dirty="0" smtClean="0">
                <a:hlinkClick r:id="rId2" tooltip="Латинська мова"/>
              </a:rPr>
              <a:t>лат.</a:t>
            </a:r>
            <a:r>
              <a:rPr lang="uk-UA" dirty="0" smtClean="0"/>
              <a:t> </a:t>
            </a:r>
            <a:r>
              <a:rPr lang="la-Latn" i="1" dirty="0" smtClean="0"/>
              <a:t>Francia</a:t>
            </a:r>
            <a:r>
              <a:rPr lang="uk-UA" dirty="0" smtClean="0"/>
              <a:t> — </a:t>
            </a:r>
            <a:r>
              <a:rPr lang="uk-UA" i="1" dirty="0" smtClean="0"/>
              <a:t>Земля франків</a:t>
            </a:r>
            <a:r>
              <a:rPr lang="uk-UA" dirty="0" smtClean="0"/>
              <a:t>. Існує кілька версій походження цього топоніма:</a:t>
            </a:r>
            <a:endParaRPr lang="ru-RU" dirty="0" smtClean="0"/>
          </a:p>
          <a:p>
            <a:pPr lvl="0"/>
            <a:r>
              <a:rPr lang="uk-UA" dirty="0" smtClean="0"/>
              <a:t>від </a:t>
            </a:r>
            <a:r>
              <a:rPr lang="uk-UA" dirty="0" err="1" smtClean="0">
                <a:hlinkClick r:id="rId3" tooltip="Германські мови"/>
              </a:rPr>
              <a:t>протогерманського</a:t>
            </a:r>
            <a:r>
              <a:rPr lang="uk-UA" dirty="0" smtClean="0"/>
              <a:t> </a:t>
            </a:r>
            <a:r>
              <a:rPr lang="uk-UA" i="1" dirty="0" err="1" smtClean="0"/>
              <a:t>frankon</a:t>
            </a:r>
            <a:r>
              <a:rPr lang="uk-UA" dirty="0" smtClean="0"/>
              <a:t>, що перекладається як </a:t>
            </a:r>
            <a:r>
              <a:rPr lang="uk-UA" dirty="0" smtClean="0">
                <a:hlinkClick r:id="rId4" tooltip="Спис"/>
              </a:rPr>
              <a:t>спис</a:t>
            </a:r>
            <a:r>
              <a:rPr lang="uk-UA" dirty="0" smtClean="0"/>
              <a:t>, або від </a:t>
            </a:r>
            <a:r>
              <a:rPr lang="uk-UA" i="1" dirty="0" err="1" smtClean="0"/>
              <a:t>lance</a:t>
            </a:r>
            <a:r>
              <a:rPr lang="uk-UA" dirty="0" smtClean="0"/>
              <a:t> — сокири для метання у франків, відомої як </a:t>
            </a:r>
            <a:r>
              <a:rPr lang="uk-UA" i="1" dirty="0" err="1" smtClean="0">
                <a:hlinkClick r:id="rId5" tooltip="Франциска (ще не написана)"/>
              </a:rPr>
              <a:t>франциска</a:t>
            </a:r>
            <a:r>
              <a:rPr lang="uk-UA" baseline="30000" dirty="0" smtClean="0">
                <a:hlinkClick r:id="rId6"/>
              </a:rPr>
              <a:t>[2]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smtClean="0"/>
              <a:t>за іншим припущенням, від </a:t>
            </a:r>
            <a:r>
              <a:rPr lang="uk-UA" dirty="0" err="1" smtClean="0"/>
              <a:t>давньогерманського</a:t>
            </a:r>
            <a:r>
              <a:rPr lang="uk-UA" dirty="0" smtClean="0"/>
              <a:t> слова </a:t>
            </a:r>
            <a:r>
              <a:rPr lang="uk-UA" i="1" dirty="0" smtClean="0"/>
              <a:t>франк</a:t>
            </a:r>
            <a:r>
              <a:rPr lang="uk-UA" dirty="0" smtClean="0"/>
              <a:t>, що означає </a:t>
            </a:r>
            <a:r>
              <a:rPr lang="uk-UA" i="1" dirty="0" smtClean="0"/>
              <a:t>вільний</a:t>
            </a:r>
            <a:r>
              <a:rPr lang="uk-UA" dirty="0" smtClean="0"/>
              <a:t>. Хоча можливий і зворотній вплив. Слово </a:t>
            </a:r>
            <a:r>
              <a:rPr lang="uk-UA" i="1" dirty="0" smtClean="0"/>
              <a:t>вільний</a:t>
            </a:r>
            <a:r>
              <a:rPr lang="uk-UA" dirty="0" smtClean="0"/>
              <a:t> могло асоціюватися з етнічною назвою </a:t>
            </a:r>
            <a:r>
              <a:rPr lang="uk-UA" i="1" dirty="0" smtClean="0"/>
              <a:t>франків</a:t>
            </a:r>
            <a:r>
              <a:rPr lang="uk-UA" dirty="0" smtClean="0"/>
              <a:t>, оскільки вони, як завойовники, мали статус вільних людей</a:t>
            </a:r>
            <a:r>
              <a:rPr lang="uk-UA" baseline="30000" dirty="0" smtClean="0">
                <a:hlinkClick r:id="rId6"/>
              </a:rPr>
              <a:t>[3]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>
                <a:hlinkClick r:id="rId7" tooltip="Німецька мова"/>
              </a:rPr>
              <a:t>Німецькою</a:t>
            </a:r>
            <a:r>
              <a:rPr lang="uk-UA" dirty="0" smtClean="0"/>
              <a:t>, як й іншими </a:t>
            </a:r>
            <a:r>
              <a:rPr lang="uk-UA" dirty="0" smtClean="0">
                <a:hlinkClick r:id="rId3" tooltip="Германські мови"/>
              </a:rPr>
              <a:t>германськими мовами</a:t>
            </a:r>
            <a:r>
              <a:rPr lang="uk-UA" dirty="0" smtClean="0"/>
              <a:t>, такими як </a:t>
            </a:r>
            <a:r>
              <a:rPr lang="uk-UA" dirty="0" smtClean="0">
                <a:hlinkClick r:id="rId8" tooltip="Голландська мова"/>
              </a:rPr>
              <a:t>голландською</a:t>
            </a:r>
            <a:r>
              <a:rPr lang="uk-UA" dirty="0" smtClean="0"/>
              <a:t> та </a:t>
            </a:r>
            <a:r>
              <a:rPr lang="uk-UA" dirty="0" smtClean="0">
                <a:hlinkClick r:id="rId9" tooltip="Скандинавські мови"/>
              </a:rPr>
              <a:t>скандинавськими мовами</a:t>
            </a:r>
            <a:r>
              <a:rPr lang="uk-UA" dirty="0" smtClean="0"/>
              <a:t>, Францію досі називають </a:t>
            </a:r>
            <a:r>
              <a:rPr lang="uk-UA" i="1" dirty="0" smtClean="0"/>
              <a:t>Королівством франків</a:t>
            </a:r>
            <a:r>
              <a:rPr lang="uk-UA" dirty="0" smtClean="0"/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9152" cy="13407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Походження назви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Admin\Desktop\%D1%84%D1%80%D0%B0%D0%BD%D1%86%D0%B8%D1%8F3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3768" y="764704"/>
            <a:ext cx="4120232" cy="309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931224" cy="3096345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hlinkClick r:id="rId2" tooltip="Прапор Франції"/>
              </a:rPr>
              <a:t>Прапор Франції</a:t>
            </a:r>
            <a:r>
              <a:rPr lang="uk-UA" dirty="0" smtClean="0"/>
              <a:t> — синьо-біло-червоний. Білий колір символізує королівську владу, а синій і червоний — кольори кокарди національної гвардії Парижа.</a:t>
            </a:r>
            <a:endParaRPr lang="ru-RU" dirty="0" smtClean="0"/>
          </a:p>
          <a:p>
            <a:r>
              <a:rPr lang="uk-UA" dirty="0" smtClean="0"/>
              <a:t>Єдиного і визнаного всіма герба зараз у Франції немає. З римських часів існує обов'язкова частина офіційного герба — лікторський пучок, який після </a:t>
            </a:r>
            <a:r>
              <a:rPr lang="uk-UA" dirty="0" smtClean="0">
                <a:hlinkClick r:id="rId3" tooltip="Паризька комуна"/>
              </a:rPr>
              <a:t>Паризької Комуни</a:t>
            </a:r>
            <a:r>
              <a:rPr lang="uk-UA" dirty="0" smtClean="0"/>
              <a:t> був оточений лавровим вінком, орденом почесного легіону, гілками оливи і дуба. У 20-і роки XX ст. герб був дещо змінений, і є одним із символів Франції. Крім того, існує Великий герб Франції, в якому об'єднані успадковані з далекого середньовіччя герби 56 французьких історичних провінцій і територій.</a:t>
            </a:r>
            <a:endParaRPr lang="ru-RU" dirty="0" smtClean="0"/>
          </a:p>
          <a:p>
            <a:r>
              <a:rPr lang="uk-UA" dirty="0" smtClean="0"/>
              <a:t>Своїм національним символом французи вважають </a:t>
            </a:r>
            <a:r>
              <a:rPr lang="uk-UA" dirty="0" smtClean="0">
                <a:hlinkClick r:id="rId4" tooltip="Маріанна"/>
              </a:rPr>
              <a:t>Маріанну</a:t>
            </a:r>
            <a:r>
              <a:rPr lang="uk-UA" dirty="0" smtClean="0"/>
              <a:t> — символічний жіночий образ, який уособлює Францію.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Admin\Desktop\f37b624b6c_193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73016"/>
            <a:ext cx="5271242" cy="2886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%D0%9F%D0%B0%D1%80%D0%B8%D0%B6_%D0%B7%D0%B8%D0%BC%D0%BE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764704"/>
            <a:ext cx="3419871" cy="60932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1328"/>
            <a:ext cx="5364088" cy="537667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Клімат Франції сприятливий для життя населення. Кліматичні умови досить різноманітні. Для </a:t>
            </a:r>
            <a:r>
              <a:rPr lang="uk-UA" dirty="0" smtClean="0">
                <a:hlinkClick r:id="rId3" tooltip="Нормандія"/>
              </a:rPr>
              <a:t>Нормандії</a:t>
            </a:r>
            <a:r>
              <a:rPr lang="uk-UA" dirty="0" smtClean="0"/>
              <a:t> і </a:t>
            </a:r>
            <a:r>
              <a:rPr lang="uk-UA" dirty="0" smtClean="0">
                <a:hlinkClick r:id="rId4" tooltip="Бретань"/>
              </a:rPr>
              <a:t>Бретані</a:t>
            </a:r>
            <a:r>
              <a:rPr lang="uk-UA" dirty="0" smtClean="0"/>
              <a:t> характерним є </a:t>
            </a:r>
            <a:r>
              <a:rPr lang="uk-UA" dirty="0" smtClean="0">
                <a:hlinkClick r:id="rId5" tooltip="Морський клімат"/>
              </a:rPr>
              <a:t>морський клімат</a:t>
            </a:r>
            <a:r>
              <a:rPr lang="uk-UA" dirty="0" smtClean="0"/>
              <a:t>, що поширює свій вплив на всю західну частину країни. Особливо м'яким і вологим кліматом відрізняється Бретань, для якої характерна мала різниця між літніми та зимовими температурами, а також похмурі дні з сильними вітрами. Взимку тут тепло (середня температура січня +7 ° С), але літо прохолодне, похмуре (у липні +17 ° С). У східних районах країни домінує </a:t>
            </a:r>
            <a:r>
              <a:rPr lang="uk-UA" dirty="0" smtClean="0">
                <a:hlinkClick r:id="rId6" tooltip="Континентальний клімат"/>
              </a:rPr>
              <a:t>континентальний клімат</a:t>
            </a:r>
            <a:r>
              <a:rPr lang="uk-UA" dirty="0" smtClean="0"/>
              <a:t>: тут річна амплітуда середньомісячних температур досягає 20 ° С. Рівнини на південному узбережжі мають приємний </a:t>
            </a:r>
            <a:r>
              <a:rPr lang="uk-UA" dirty="0" smtClean="0">
                <a:hlinkClick r:id="rId7" tooltip="Середземноморський клімат"/>
              </a:rPr>
              <a:t>середземноморський клімат</a:t>
            </a:r>
            <a:r>
              <a:rPr lang="uk-UA" dirty="0" smtClean="0"/>
              <a:t>: морози тут вкрай рідкісні, проливні дощі навесні і восени хоч і сильні, але короткочасні, а влітку дощів практично не буває.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Клімат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23762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Тваринний світ Франції сильно збіднів під впливом господарської діяльності людини. Проте тут дика фауна збереглася краще, ніж у сусідніх країнах. Зустрічаються середньоєвропейські, середземноморські та альпійські види тварин, особливо багато їх у заповідниках і національних парках. Наприклад, у Західно-Піренейському парку мешкають </a:t>
            </a:r>
            <a:r>
              <a:rPr lang="uk-UA" dirty="0" smtClean="0">
                <a:hlinkClick r:id="rId2" tooltip="Бурий ведмідь"/>
              </a:rPr>
              <a:t>бурі ведмеді</a:t>
            </a:r>
            <a:r>
              <a:rPr lang="uk-UA" dirty="0" smtClean="0"/>
              <a:t> і </a:t>
            </a:r>
            <a:r>
              <a:rPr lang="uk-UA" dirty="0" err="1" smtClean="0">
                <a:hlinkClick r:id="rId3" tooltip="Скельниця"/>
              </a:rPr>
              <a:t>скельниці</a:t>
            </a:r>
            <a:r>
              <a:rPr lang="uk-UA" dirty="0" smtClean="0"/>
              <a:t>, в Національному парку </a:t>
            </a:r>
            <a:r>
              <a:rPr lang="uk-UA" dirty="0" err="1" smtClean="0"/>
              <a:t>Вануаз</a:t>
            </a:r>
            <a:r>
              <a:rPr lang="uk-UA" dirty="0" smtClean="0"/>
              <a:t> у Савойї — </a:t>
            </a:r>
            <a:r>
              <a:rPr lang="uk-UA" dirty="0" smtClean="0">
                <a:hlinkClick r:id="rId4" tooltip="Кам'яна коза (ще не написана)"/>
              </a:rPr>
              <a:t>кам'яні кози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Флора і фауна</a:t>
            </a:r>
            <a:endParaRPr lang="ru-RU" dirty="0"/>
          </a:p>
        </p:txBody>
      </p:sp>
      <p:pic>
        <p:nvPicPr>
          <p:cNvPr id="7170" name="Picture 2" descr="C:\Users\Admin\Desktop\france_2006_-_swallowtai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3515" y="4221088"/>
            <a:ext cx="4390486" cy="2636912"/>
          </a:xfrm>
          <a:prstGeom prst="rect">
            <a:avLst/>
          </a:prstGeom>
          <a:noFill/>
        </p:spPr>
      </p:pic>
      <p:pic>
        <p:nvPicPr>
          <p:cNvPr id="7171" name="Picture 3" descr="C:\Users\Admin\Desktop\7922730-fauna-and-flora-in-france-in-etret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02321"/>
            <a:ext cx="4427984" cy="2955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4788024" cy="590465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 Франції збереглися лише незначні залишки колись величних лісів, які покривали рівнини і низькі гори. В наш час більша частина рівнин розорана, а лісам залишені території з біднішими ґрунтами. Однак уздовж доріг та каналів зазвичай тягнуться лісові посадки, що особливо типові для ландшафтів </a:t>
            </a:r>
            <a:r>
              <a:rPr lang="uk-UA" dirty="0" err="1" smtClean="0">
                <a:hlinkClick r:id="rId2" tooltip="Бокаж"/>
              </a:rPr>
              <a:t>Бокаж</a:t>
            </a:r>
            <a:r>
              <a:rPr lang="uk-UA" dirty="0" smtClean="0"/>
              <a:t> (</a:t>
            </a:r>
            <a:r>
              <a:rPr lang="uk-UA" dirty="0" err="1" smtClean="0"/>
              <a:t>bocage</a:t>
            </a:r>
            <a:r>
              <a:rPr lang="uk-UA" dirty="0" smtClean="0"/>
              <a:t>) Нормандії та Бретані. В горах поблизу снігової лінії поширені оголені скельні субстрати з мохів та лишайників. </a:t>
            </a:r>
            <a:endParaRPr lang="ru-RU" dirty="0"/>
          </a:p>
        </p:txBody>
      </p:sp>
      <p:pic>
        <p:nvPicPr>
          <p:cNvPr id="10242" name="Picture 2" descr="C:\Users\Admin\Desktop\cc84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067944" cy="572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Франція — однією з перших країн у світі створила </a:t>
            </a:r>
            <a:r>
              <a:rPr lang="uk-UA" dirty="0" smtClean="0">
                <a:hlinkClick r:id="rId2" tooltip="Міністерство навколишнього середовища Франції (ще не написана)"/>
              </a:rPr>
              <a:t>Міністерство навколишнього середовища</a:t>
            </a:r>
            <a:r>
              <a:rPr lang="uk-UA" baseline="30000" dirty="0" smtClean="0">
                <a:hlinkClick r:id="rId3"/>
              </a:rPr>
              <a:t>[6]</a:t>
            </a:r>
            <a:r>
              <a:rPr lang="uk-UA" dirty="0" smtClean="0"/>
              <a:t>. У Франції є національні парки </a:t>
            </a:r>
            <a:r>
              <a:rPr lang="uk-UA" dirty="0" err="1" smtClean="0">
                <a:hlinkClick r:id="rId4" tooltip="Вануаз (ще не написана)"/>
              </a:rPr>
              <a:t>Вануаз</a:t>
            </a:r>
            <a:r>
              <a:rPr lang="uk-UA" dirty="0" smtClean="0"/>
              <a:t>, </a:t>
            </a:r>
            <a:r>
              <a:rPr lang="uk-UA" dirty="0" err="1" smtClean="0">
                <a:hlinkClick r:id="rId5" tooltip="Екрен (ще не написана)"/>
              </a:rPr>
              <a:t>Екрен</a:t>
            </a:r>
            <a:r>
              <a:rPr lang="uk-UA" dirty="0" smtClean="0"/>
              <a:t>, </a:t>
            </a:r>
            <a:r>
              <a:rPr lang="uk-UA" dirty="0" err="1" smtClean="0">
                <a:hlinkClick r:id="rId6" tooltip="Меркантур (ще не написана)"/>
              </a:rPr>
              <a:t>Меркантур</a:t>
            </a:r>
            <a:r>
              <a:rPr lang="uk-UA" dirty="0" smtClean="0"/>
              <a:t>, </a:t>
            </a:r>
            <a:r>
              <a:rPr lang="uk-UA" dirty="0" err="1" smtClean="0">
                <a:hlinkClick r:id="rId7" tooltip="Пірене"/>
              </a:rPr>
              <a:t>Пірене</a:t>
            </a:r>
            <a:r>
              <a:rPr lang="uk-UA" dirty="0" smtClean="0"/>
              <a:t>, </a:t>
            </a:r>
            <a:r>
              <a:rPr lang="uk-UA" dirty="0" err="1" smtClean="0">
                <a:hlinkClick r:id="rId8" tooltip="Пор-Кро"/>
              </a:rPr>
              <a:t>Пор-Кро</a:t>
            </a:r>
            <a:r>
              <a:rPr lang="uk-UA" dirty="0" smtClean="0"/>
              <a:t>, </a:t>
            </a:r>
            <a:r>
              <a:rPr lang="uk-UA" dirty="0" err="1" smtClean="0">
                <a:hlinkClick r:id="rId9" tooltip="Севенни"/>
              </a:rPr>
              <a:t>Севенни</a:t>
            </a:r>
            <a:r>
              <a:rPr lang="uk-UA" dirty="0" smtClean="0"/>
              <a:t>; багато резерватів і заказників.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Екологія</a:t>
            </a:r>
            <a:endParaRPr lang="ru-RU" dirty="0"/>
          </a:p>
        </p:txBody>
      </p:sp>
      <p:pic>
        <p:nvPicPr>
          <p:cNvPr id="34818" name="Picture 2" descr="C:\Users\Admin\Desktop\tricastin_g_0907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099832"/>
            <a:ext cx="3426296" cy="2758168"/>
          </a:xfrm>
          <a:prstGeom prst="rect">
            <a:avLst/>
          </a:prstGeom>
          <a:noFill/>
        </p:spPr>
      </p:pic>
      <p:pic>
        <p:nvPicPr>
          <p:cNvPr id="34819" name="Picture 3" descr="C:\Users\Admin\Desktop\000_Par2551217_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3908671"/>
            <a:ext cx="3947740" cy="294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</TotalTime>
  <Words>397</Words>
  <Application>Microsoft Office PowerPoint</Application>
  <PresentationFormat>Экран (4:3)</PresentationFormat>
  <Paragraphs>75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Франція</vt:lpstr>
      <vt:lpstr>Слайд 2</vt:lpstr>
      <vt:lpstr>Слайд 3</vt:lpstr>
      <vt:lpstr>Походження назви </vt:lpstr>
      <vt:lpstr>Слайд 5</vt:lpstr>
      <vt:lpstr>Клімат</vt:lpstr>
      <vt:lpstr>Флора і фауна</vt:lpstr>
      <vt:lpstr>Слайд 8</vt:lpstr>
      <vt:lpstr>Екологія</vt:lpstr>
      <vt:lpstr>Глава держави</vt:lpstr>
      <vt:lpstr>Зовнішні відносини</vt:lpstr>
      <vt:lpstr>Слайд 12</vt:lpstr>
      <vt:lpstr>Туризм у Франції</vt:lpstr>
      <vt:lpstr>Слайд 14</vt:lpstr>
      <vt:lpstr>Слайд 15</vt:lpstr>
      <vt:lpstr>Слайд 16</vt:lpstr>
      <vt:lpstr>Залізничний транспорт</vt:lpstr>
      <vt:lpstr>Автомобільний транспорт</vt:lpstr>
      <vt:lpstr>Авіатранспорт</vt:lpstr>
      <vt:lpstr>Населення </vt:lpstr>
      <vt:lpstr>Міста</vt:lpstr>
      <vt:lpstr>Мови </vt:lpstr>
      <vt:lpstr>Релігія</vt:lpstr>
      <vt:lpstr>Слайд 24</vt:lpstr>
      <vt:lpstr>Освіта</vt:lpstr>
      <vt:lpstr>Наука</vt:lpstr>
      <vt:lpstr>Культура</vt:lpstr>
      <vt:lpstr>Слайд 28</vt:lpstr>
      <vt:lpstr>Кухня</vt:lpstr>
      <vt:lpstr>Слайд 30</vt:lpstr>
      <vt:lpstr>Слайд 31</vt:lpstr>
      <vt:lpstr>Свята та вихідні дні</vt:lpstr>
      <vt:lpstr>Спорт</vt:lpstr>
      <vt:lpstr>Мода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Настя</dc:creator>
  <cp:lastModifiedBy>Admin</cp:lastModifiedBy>
  <cp:revision>17</cp:revision>
  <dcterms:created xsi:type="dcterms:W3CDTF">2013-01-13T07:59:14Z</dcterms:created>
  <dcterms:modified xsi:type="dcterms:W3CDTF">2013-01-13T10:46:34Z</dcterms:modified>
</cp:coreProperties>
</file>