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3" d="100"/>
          <a:sy n="43" d="100"/>
        </p:scale>
        <p:origin x="-1282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173-E07A-456C-848E-0C97A56D0D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480A05-5141-4F97-A614-9DC676C1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173-E07A-456C-848E-0C97A56D0D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0A05-5141-4F97-A614-9DC676C1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173-E07A-456C-848E-0C97A56D0D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0A05-5141-4F97-A614-9DC676C1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173-E07A-456C-848E-0C97A56D0D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480A05-5141-4F97-A614-9DC676C1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173-E07A-456C-848E-0C97A56D0D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0A05-5141-4F97-A614-9DC676C155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173-E07A-456C-848E-0C97A56D0D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0A05-5141-4F97-A614-9DC676C1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173-E07A-456C-848E-0C97A56D0D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480A05-5141-4F97-A614-9DC676C155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173-E07A-456C-848E-0C97A56D0D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0A05-5141-4F97-A614-9DC676C1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173-E07A-456C-848E-0C97A56D0D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0A05-5141-4F97-A614-9DC676C1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173-E07A-456C-848E-0C97A56D0D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0A05-5141-4F97-A614-9DC676C1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173-E07A-456C-848E-0C97A56D0D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0A05-5141-4F97-A614-9DC676C155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E7D173-E07A-456C-848E-0C97A56D0D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480A05-5141-4F97-A614-9DC676C155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0%D1%82%D1%82%D0%B8%D0%BA%D0%B0" TargetMode="External"/><Relationship Id="rId3" Type="http://schemas.openxmlformats.org/officeDocument/2006/relationships/hyperlink" Target="https://uk.wikipedia.org/wiki/%D0%A1%D1%82%D0%B0%D1%80%D0%BE%D0%B4%D0%B0%D0%B2%D0%BD%D1%8F_%D0%93%D1%80%D0%B5%D1%86%D1%96%D1%8F" TargetMode="External"/><Relationship Id="rId7" Type="http://schemas.openxmlformats.org/officeDocument/2006/relationships/hyperlink" Target="https://uk.wikipedia.org/wiki/%D0%90%D1%84%D1%96%D0%BD%D0%B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0%D0%BA%D1%80%D0%BE%D0%BF%D0%BE%D0%BB%D1%8C" TargetMode="External"/><Relationship Id="rId5" Type="http://schemas.openxmlformats.org/officeDocument/2006/relationships/hyperlink" Target="https://uk.wikipedia.org/wiki/%D0%9F%D0%BE%D1%81%D0%B5%D0%B9%D0%B4%D0%BE%D0%BD" TargetMode="External"/><Relationship Id="rId4" Type="http://schemas.openxmlformats.org/officeDocument/2006/relationships/hyperlink" Target="https://uk.wikipedia.org/wiki/%D0%90%D1%84%D1%96%D0%BD%D0%B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0%B5%D1%80%D0%B8%D0%BA%D0%BB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uk.wikipedia.org/wiki/%D0%9F%D0%B5%D1%80%D1%81%D1%96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F%D0%BE%D1%80%D1%82%D0%B8%D0%BA" TargetMode="External"/><Relationship Id="rId5" Type="http://schemas.openxmlformats.org/officeDocument/2006/relationships/hyperlink" Target="https://uk.wikipedia.org/wiki/%D0%9A%D0%BE%D0%BB%D0%BE%D0%BD%D0%B0%D0%B4%D0%B0" TargetMode="External"/><Relationship Id="rId4" Type="http://schemas.openxmlformats.org/officeDocument/2006/relationships/hyperlink" Target="https://uk.wikipedia.org/wiki/406_%D0%B4%D0%BE_%D0%BD._%D0%B5.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A%D1%80%D0%BE%D0%BF%D0%BE%D0%BB%D1%8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k.wikipedia.org/wiki/%D0%90%D1%84%D1%96%D0%BD%D0%B8" TargetMode="External"/><Relationship Id="rId4" Type="http://schemas.openxmlformats.org/officeDocument/2006/relationships/hyperlink" Target="https://uk.wikipedia.org/wiki/%D0%93%D1%80%D0%B5%D1%86%D1%96%D1%8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3%D0%BE%D0%BC%D0%B5%D1%80" TargetMode="External"/><Relationship Id="rId3" Type="http://schemas.openxmlformats.org/officeDocument/2006/relationships/hyperlink" Target="https://uk.wikipedia.org/wiki/%D0%9D%D0%B5%D0%BE%D0%BB%D1%96%D1%82" TargetMode="External"/><Relationship Id="rId7" Type="http://schemas.openxmlformats.org/officeDocument/2006/relationships/hyperlink" Target="https://uk.wikipedia.org/wiki/%D0%9E%D0%B4%D1%96%D1%81%D1%81%D0%B5%D1%8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A%D1%96%D0%BA%D0%BB%D0%BE%D0%BF%D0%B8" TargetMode="External"/><Relationship Id="rId5" Type="http://schemas.openxmlformats.org/officeDocument/2006/relationships/hyperlink" Target="https://uk.wikipedia.org/wiki/13_%D1%81%D1%82%D0%BE%D0%BB%D1%96%D1%82%D1%82%D1%8F_%D0%B4%D0%BE_%D0%BD._%D0%B5." TargetMode="External"/><Relationship Id="rId4" Type="http://schemas.openxmlformats.org/officeDocument/2006/relationships/hyperlink" Target="https://uk.wikipedia.org/wiki/6_%D1%82%D0%B8%D1%81%D1%8F%D1%87%D0%BE%D0%BB%D1%96%D1%82%D1%82%D1%8F_%D0%B4%D0%BE_%D0%BD._%D0%B5.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1%84%D1%96%D0%BD%D0%B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0%D1%80%D1%85%D0%B0%D1%97%D0%BA%D0%B0" TargetMode="External"/><Relationship Id="rId5" Type="http://schemas.openxmlformats.org/officeDocument/2006/relationships/hyperlink" Target="https://uk.wikipedia.org/wiki/%D0%97%D0%B5%D0%B2%D1%81" TargetMode="External"/><Relationship Id="rId4" Type="http://schemas.openxmlformats.org/officeDocument/2006/relationships/hyperlink" Target="https://uk.wikipedia.org/wiki/%D0%95%D1%80%D0%B5%D1%85%D1%82%D0%B5%D0%B9%D0%BE%D0%B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8000" b="1" dirty="0" smtClean="0"/>
              <a:t>АКРОПОЛЬ</a:t>
            </a:r>
            <a:endParaRPr lang="ru-RU" sz="8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upload.wikimedia.org/wikipedia/commons/3/3f/Erechtheum_SW-650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6690409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14348" y="5286388"/>
            <a:ext cx="22860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/>
              <a:t>Ерехтейон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4643446"/>
            <a:ext cx="5572164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/>
              <a:t>Ерехтейон</a:t>
            </a:r>
            <a:r>
              <a:rPr lang="ru-RU" dirty="0" smtClean="0"/>
              <a:t> </a:t>
            </a:r>
            <a:r>
              <a:rPr lang="uk-UA" dirty="0" smtClean="0"/>
              <a:t> </a:t>
            </a:r>
            <a:r>
              <a:rPr lang="el-GR" dirty="0" smtClean="0"/>
              <a:t> — </a:t>
            </a:r>
            <a:r>
              <a:rPr lang="ru-RU" dirty="0" err="1" smtClean="0"/>
              <a:t>пам'ятка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Стародавня Греція"/>
              </a:rPr>
              <a:t>давньогрецької</a:t>
            </a:r>
            <a:r>
              <a:rPr lang="ru-RU" dirty="0" smtClean="0"/>
              <a:t> </a:t>
            </a:r>
            <a:r>
              <a:rPr lang="ru-RU" dirty="0" err="1" smtClean="0"/>
              <a:t>архітектури</a:t>
            </a:r>
            <a:r>
              <a:rPr lang="ru-RU" dirty="0" smtClean="0"/>
              <a:t> (421—406 до н. е.), храм на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суперечки</a:t>
            </a:r>
            <a:r>
              <a:rPr lang="ru-RU" dirty="0" err="1" smtClean="0">
                <a:hlinkClick r:id="rId4" tooltip="Афіна"/>
              </a:rPr>
              <a:t>Афіни</a:t>
            </a:r>
            <a:r>
              <a:rPr lang="ru-RU" dirty="0" smtClean="0"/>
              <a:t> та </a:t>
            </a:r>
            <a:r>
              <a:rPr lang="ru-RU" dirty="0" err="1" smtClean="0">
                <a:hlinkClick r:id="rId5" tooltip="Посейдон"/>
              </a:rPr>
              <a:t>Посейдона-Ерехтея</a:t>
            </a:r>
            <a:r>
              <a:rPr lang="ru-RU" dirty="0" smtClean="0"/>
              <a:t> на </a:t>
            </a:r>
            <a:r>
              <a:rPr lang="ru-RU" dirty="0" err="1" smtClean="0">
                <a:hlinkClick r:id="rId6" tooltip="Акрополь"/>
              </a:rPr>
              <a:t>Акрополі</a:t>
            </a:r>
            <a:r>
              <a:rPr lang="ru-RU" dirty="0" smtClean="0"/>
              <a:t> в </a:t>
            </a:r>
            <a:r>
              <a:rPr lang="ru-RU" dirty="0" err="1" smtClean="0">
                <a:hlinkClick r:id="rId7" tooltip="Афіни"/>
              </a:rPr>
              <a:t>Афінах</a:t>
            </a:r>
            <a:r>
              <a:rPr lang="ru-RU" dirty="0" smtClean="0"/>
              <a:t> за право </a:t>
            </a:r>
            <a:r>
              <a:rPr lang="ru-RU" dirty="0" err="1" smtClean="0"/>
              <a:t>володіння</a:t>
            </a:r>
            <a:r>
              <a:rPr lang="ru-RU" dirty="0" smtClean="0"/>
              <a:t> </a:t>
            </a:r>
            <a:r>
              <a:rPr lang="ru-RU" dirty="0" err="1" smtClean="0">
                <a:hlinkClick r:id="rId8" tooltip="Аттика"/>
              </a:rPr>
              <a:t>Аттикою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унікальний</a:t>
            </a:r>
            <a:r>
              <a:rPr lang="ru-RU" dirty="0" smtClean="0"/>
              <a:t> для </a:t>
            </a:r>
            <a:r>
              <a:rPr lang="ru-RU" dirty="0" err="1" smtClean="0"/>
              <a:t>грецької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</a:t>
            </a:r>
            <a:r>
              <a:rPr lang="ru-RU" dirty="0" err="1" smtClean="0"/>
              <a:t>асиметричний</a:t>
            </a:r>
            <a:r>
              <a:rPr lang="ru-RU" dirty="0" smtClean="0"/>
              <a:t> план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7686" y="357166"/>
            <a:ext cx="4572000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 smtClean="0"/>
              <a:t>Ерехтейон</a:t>
            </a:r>
            <a:r>
              <a:rPr lang="ru-RU" dirty="0" smtClean="0"/>
              <a:t> </a:t>
            </a:r>
            <a:r>
              <a:rPr lang="ru-RU" dirty="0" err="1" smtClean="0"/>
              <a:t>замінив</a:t>
            </a:r>
            <a:r>
              <a:rPr lang="ru-RU" dirty="0" smtClean="0"/>
              <a:t> </a:t>
            </a:r>
            <a:r>
              <a:rPr lang="ru-RU" dirty="0" err="1" smtClean="0"/>
              <a:t>давніший</a:t>
            </a:r>
            <a:r>
              <a:rPr lang="ru-RU" dirty="0" smtClean="0"/>
              <a:t> храм,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знаходився</a:t>
            </a:r>
            <a:r>
              <a:rPr lang="ru-RU" dirty="0" smtClean="0"/>
              <a:t> на </a:t>
            </a:r>
            <a:r>
              <a:rPr lang="ru-RU" dirty="0" err="1" smtClean="0"/>
              <a:t>цьому</a:t>
            </a:r>
            <a:r>
              <a:rPr lang="ru-RU" dirty="0" smtClean="0"/>
              <a:t> ж </a:t>
            </a:r>
            <a:r>
              <a:rPr lang="ru-RU" dirty="0" err="1" smtClean="0"/>
              <a:t>місці</a:t>
            </a:r>
            <a:r>
              <a:rPr lang="ru-RU" dirty="0" smtClean="0"/>
              <a:t>, </a:t>
            </a:r>
            <a:r>
              <a:rPr lang="ru-RU" dirty="0" err="1" smtClean="0"/>
              <a:t>зруйнований</a:t>
            </a:r>
            <a:r>
              <a:rPr lang="ru-RU" dirty="0" smtClean="0"/>
              <a:t> </a:t>
            </a:r>
            <a:r>
              <a:rPr lang="ru-RU" u="sng" dirty="0" smtClean="0">
                <a:hlinkClick r:id="rId2" tooltip="Персія"/>
              </a:rPr>
              <a:t>персами</a:t>
            </a:r>
            <a:r>
              <a:rPr lang="ru-RU" dirty="0" smtClean="0"/>
              <a:t>. </a:t>
            </a:r>
            <a:r>
              <a:rPr lang="ru-RU" dirty="0" err="1" smtClean="0"/>
              <a:t>Будівництво</a:t>
            </a:r>
            <a:r>
              <a:rPr lang="ru-RU" dirty="0" smtClean="0"/>
              <a:t> нового храму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розпочато</a:t>
            </a:r>
            <a:r>
              <a:rPr lang="ru-RU" dirty="0" smtClean="0"/>
              <a:t> за </a:t>
            </a:r>
            <a:r>
              <a:rPr lang="ru-RU" dirty="0" smtClean="0">
                <a:hlinkClick r:id="rId3" tooltip="Перикл"/>
              </a:rPr>
              <a:t>Перикла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продовжувалося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перервами</a:t>
            </a:r>
            <a:r>
              <a:rPr lang="ru-RU" dirty="0" smtClean="0"/>
              <a:t> до </a:t>
            </a:r>
            <a:r>
              <a:rPr lang="ru-RU" dirty="0" smtClean="0">
                <a:hlinkClick r:id="rId4" tooltip="406 до н. е."/>
              </a:rPr>
              <a:t>406 до н. е.</a:t>
            </a:r>
            <a:r>
              <a:rPr lang="ru-RU" dirty="0" smtClean="0"/>
              <a:t> 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стояв на </a:t>
            </a:r>
            <a:r>
              <a:rPr lang="ru-RU" dirty="0" err="1" smtClean="0"/>
              <a:t>нерівній</a:t>
            </a:r>
            <a:r>
              <a:rPr lang="ru-RU" dirty="0" smtClean="0"/>
              <a:t> </a:t>
            </a:r>
            <a:r>
              <a:rPr lang="ru-RU" dirty="0" err="1" smtClean="0"/>
              <a:t>ділянці</a:t>
            </a:r>
            <a:r>
              <a:rPr lang="ru-RU" dirty="0" smtClean="0"/>
              <a:t> та, </a:t>
            </a:r>
            <a:r>
              <a:rPr lang="ru-RU" dirty="0" err="1" smtClean="0"/>
              <a:t>власне</a:t>
            </a:r>
            <a:r>
              <a:rPr lang="ru-RU" dirty="0" smtClean="0"/>
              <a:t>, не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єдиним</a:t>
            </a:r>
            <a:r>
              <a:rPr lang="ru-RU" dirty="0" smtClean="0"/>
              <a:t> храмом, а </a:t>
            </a:r>
            <a:r>
              <a:rPr lang="ru-RU" dirty="0" err="1" smtClean="0"/>
              <a:t>сукупністю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святилищ, то </a:t>
            </a:r>
            <a:r>
              <a:rPr lang="ru-RU" dirty="0" err="1" smtClean="0"/>
              <a:t>його</a:t>
            </a:r>
            <a:r>
              <a:rPr lang="ru-RU" dirty="0" smtClean="0"/>
              <a:t> план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відступав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традиційних</a:t>
            </a:r>
            <a:r>
              <a:rPr lang="ru-RU" dirty="0" smtClean="0"/>
              <a:t> </a:t>
            </a:r>
            <a:r>
              <a:rPr lang="ru-RU" dirty="0" err="1" smtClean="0"/>
              <a:t>грецьких</a:t>
            </a:r>
            <a:r>
              <a:rPr lang="ru-RU" dirty="0" smtClean="0"/>
              <a:t> </a:t>
            </a:r>
            <a:r>
              <a:rPr lang="ru-RU" dirty="0" err="1" smtClean="0"/>
              <a:t>храмів</a:t>
            </a:r>
            <a:r>
              <a:rPr lang="ru-RU" dirty="0" smtClean="0"/>
              <a:t>. </a:t>
            </a:r>
            <a:r>
              <a:rPr lang="ru-RU" dirty="0" err="1" smtClean="0"/>
              <a:t>Ерехтейон</a:t>
            </a:r>
            <a:r>
              <a:rPr lang="ru-RU" dirty="0" smtClean="0"/>
              <a:t> не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зовні</a:t>
            </a:r>
            <a:r>
              <a:rPr lang="ru-RU" dirty="0" smtClean="0"/>
              <a:t> </a:t>
            </a:r>
            <a:r>
              <a:rPr lang="ru-RU" dirty="0" err="1" smtClean="0"/>
              <a:t>окружної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Колонада"/>
              </a:rPr>
              <a:t>колонади</a:t>
            </a:r>
            <a:r>
              <a:rPr lang="ru-RU" dirty="0" smtClean="0"/>
              <a:t>, а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прикрашений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</a:t>
            </a:r>
            <a:r>
              <a:rPr lang="ru-RU" dirty="0" err="1" smtClean="0"/>
              <a:t>окремими</a:t>
            </a:r>
            <a:r>
              <a:rPr lang="ru-RU" dirty="0" smtClean="0"/>
              <a:t> </a:t>
            </a:r>
            <a:r>
              <a:rPr lang="ru-RU" dirty="0" smtClean="0">
                <a:hlinkClick r:id="rId6" tooltip="Портик"/>
              </a:rPr>
              <a:t>портиками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4357694"/>
            <a:ext cx="45720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Три </a:t>
            </a:r>
            <a:r>
              <a:rPr lang="ru-RU" dirty="0" err="1" smtClean="0"/>
              <a:t>його</a:t>
            </a:r>
            <a:r>
              <a:rPr lang="ru-RU" dirty="0" smtClean="0"/>
              <a:t> портики </a:t>
            </a:r>
            <a:r>
              <a:rPr lang="ru-RU" dirty="0" err="1" smtClean="0"/>
              <a:t>розташовані</a:t>
            </a:r>
            <a:r>
              <a:rPr lang="ru-RU" dirty="0" smtClean="0"/>
              <a:t> на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рівнях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заходу — </a:t>
            </a:r>
            <a:r>
              <a:rPr lang="ru-RU" dirty="0" smtClean="0">
                <a:hlinkClick r:id="rId6" tooltip="Портик"/>
              </a:rPr>
              <a:t>портик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до храму </a:t>
            </a:r>
            <a:r>
              <a:rPr lang="ru-RU" dirty="0" err="1" smtClean="0"/>
              <a:t>Афіни</a:t>
            </a:r>
            <a:r>
              <a:rPr lang="ru-RU" dirty="0" smtClean="0"/>
              <a:t> </a:t>
            </a:r>
            <a:r>
              <a:rPr lang="ru-RU" dirty="0" err="1" smtClean="0"/>
              <a:t>Паллади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північної</a:t>
            </a:r>
            <a:r>
              <a:rPr lang="ru-RU" dirty="0" smtClean="0"/>
              <a:t> — </a:t>
            </a:r>
            <a:r>
              <a:rPr lang="ru-RU" dirty="0" err="1" smtClean="0"/>
              <a:t>вхід</a:t>
            </a:r>
            <a:r>
              <a:rPr lang="ru-RU" dirty="0" smtClean="0"/>
              <a:t> до святилища </a:t>
            </a:r>
            <a:r>
              <a:rPr lang="ru-RU" dirty="0" err="1" smtClean="0"/>
              <a:t>Посейдона-Ерехтея</a:t>
            </a:r>
            <a:r>
              <a:rPr lang="ru-RU" dirty="0" smtClean="0"/>
              <a:t>,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південної</a:t>
            </a:r>
            <a:r>
              <a:rPr lang="ru-RU" dirty="0" smtClean="0"/>
              <a:t> </a:t>
            </a:r>
            <a:r>
              <a:rPr lang="ru-RU" dirty="0" err="1" smtClean="0"/>
              <a:t>стіни</a:t>
            </a:r>
            <a:r>
              <a:rPr lang="ru-RU" dirty="0" smtClean="0"/>
              <a:t> храму — </a:t>
            </a:r>
            <a:r>
              <a:rPr lang="ru-RU" dirty="0" err="1" smtClean="0"/>
              <a:t>всесвітньо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портик </a:t>
            </a:r>
            <a:r>
              <a:rPr lang="ru-RU" dirty="0" err="1" smtClean="0"/>
              <a:t>Каріатид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554" name="Picture 2" descr="https://upload.wikimedia.org/wikipedia/commons/thumb/7/76/Erchtheum_from_western-north.jpg/1280px-Erchtheum_from_western-nort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643050"/>
            <a:ext cx="3857620" cy="2851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1.bp.blogspot.com/-lYj12isyoOs/TaOAJ1HroGI/AAAAAAAAANk/WjvBIhDGrCc/s1600/1607011_3e1989147cc77f9f25fb9c9be6ba45dc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28"/>
            <a:ext cx="3929090" cy="5359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14678" y="6143644"/>
            <a:ext cx="22145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Афіна Промахос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900igr.net/datai/mkhk/Arkhitektura-Drevnej-Gretsii/0005-004-Propilei-zodchij-Mnezikl-437-432gg-do-n.e.-Afi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04850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714744" y="5715016"/>
            <a:ext cx="150150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Пропілеї</a:t>
            </a:r>
            <a:endParaRPr lang="uk-UA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5857892"/>
            <a:ext cx="289027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Храм Ніки </a:t>
            </a:r>
            <a:r>
              <a:rPr lang="uk-UA" sz="2400" dirty="0" err="1" smtClean="0"/>
              <a:t>Аптерос</a:t>
            </a:r>
            <a:endParaRPr lang="uk-UA" sz="2400" dirty="0"/>
          </a:p>
        </p:txBody>
      </p:sp>
      <p:pic>
        <p:nvPicPr>
          <p:cNvPr id="26626" name="Picture 2" descr="https://upload.wikimedia.org/wikipedia/commons/thumb/8/8b/Temple_of_Athena_Nike.jpg/640px-Temple_of_Athena_Ni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7166"/>
            <a:ext cx="3714776" cy="5177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5715016"/>
            <a:ext cx="28420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b="1" dirty="0" smtClean="0"/>
              <a:t>Одеон Ірода Аттичного</a:t>
            </a:r>
            <a:endParaRPr lang="uk-UA" b="1" dirty="0"/>
          </a:p>
        </p:txBody>
      </p:sp>
      <p:pic>
        <p:nvPicPr>
          <p:cNvPr id="27650" name="Picture 2" descr="https://upload.wikimedia.org/wikipedia/commons/thumb/4/4a/Theatre_of_Herodes_Athens01.jpg/1280px-Theatre_of_Herodes_Athens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4" descr="https://upload.wikimedia.org/wikipedia/commons/a/a9/105-odeon-aten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285992"/>
            <a:ext cx="4214842" cy="2919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5643578"/>
            <a:ext cx="164307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/>
              <a:t>Асклепион</a:t>
            </a:r>
            <a:endParaRPr lang="ru-RU" b="1" dirty="0"/>
          </a:p>
        </p:txBody>
      </p:sp>
      <p:pic>
        <p:nvPicPr>
          <p:cNvPr id="28674" name="Picture 2" descr="https://upload.wikimedia.org/wikipedia/commons/thumb/a/ae/Kos_Asklepeion.jpg/1280px-Kos_Asklepe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633000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5786454"/>
            <a:ext cx="189186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b="1" dirty="0" smtClean="0"/>
              <a:t>Театр </a:t>
            </a:r>
            <a:r>
              <a:rPr lang="uk-UA" sz="2000" b="1" dirty="0" err="1" smtClean="0"/>
              <a:t>Діоніса</a:t>
            </a:r>
            <a:endParaRPr lang="uk-UA" sz="2000" b="1" dirty="0"/>
          </a:p>
        </p:txBody>
      </p:sp>
      <p:pic>
        <p:nvPicPr>
          <p:cNvPr id="29698" name="Picture 2" descr="https://upload.wikimedia.org/wikipedia/commons/thumb/b/b0/Theatre_of_Dionysus_01.JPG/1280px-Theatre_of_Dionysus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6424055" cy="4818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857496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Дякую за увагу!</a:t>
            </a:r>
            <a:endParaRPr 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ttica_06-13_Athens_50_View_from_Philopappos_-_Acropolis_Hi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9144000" cy="5714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Афінський</a:t>
            </a:r>
            <a:r>
              <a:rPr lang="ru-RU" dirty="0" smtClean="0"/>
              <a:t> акрополь — </a:t>
            </a:r>
            <a:r>
              <a:rPr lang="ru-RU" dirty="0" err="1" smtClean="0">
                <a:solidFill>
                  <a:schemeClr val="tx1"/>
                </a:solidFill>
              </a:rPr>
              <a:t>найвідоміший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  <a:hlinkClick r:id="rId3" tooltip="Акрополь"/>
              </a:rPr>
              <a:t>акрополь</a:t>
            </a:r>
            <a:r>
              <a:rPr lang="ru-RU" dirty="0" smtClean="0">
                <a:solidFill>
                  <a:schemeClr val="tx1"/>
                </a:solidFill>
              </a:rPr>
              <a:t> у </a:t>
            </a:r>
            <a:r>
              <a:rPr lang="ru-RU" dirty="0" err="1" smtClean="0">
                <a:solidFill>
                  <a:schemeClr val="tx1"/>
                </a:solidFill>
              </a:rPr>
              <a:t>світі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розташований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столиці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  <a:hlinkClick r:id="rId4" tooltip="Греція"/>
              </a:rPr>
              <a:t>Греції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місті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  <a:hlinkClick r:id="rId5" tooltip="Афіни"/>
              </a:rPr>
              <a:t>Афіни</a:t>
            </a:r>
            <a:r>
              <a:rPr lang="ru-RU" dirty="0" smtClean="0">
                <a:solidFill>
                  <a:schemeClr val="tx1"/>
                </a:solidFill>
              </a:rPr>
              <a:t> на </a:t>
            </a:r>
            <a:r>
              <a:rPr lang="ru-RU" dirty="0" err="1" smtClean="0">
                <a:solidFill>
                  <a:schemeClr val="tx1"/>
                </a:solidFill>
              </a:rPr>
              <a:t>пагорбі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Акрополіс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висотою</a:t>
            </a:r>
            <a:r>
              <a:rPr lang="ru-RU" dirty="0" smtClean="0">
                <a:solidFill>
                  <a:schemeClr val="tx1"/>
                </a:solidFill>
              </a:rPr>
              <a:t> 156 м над </a:t>
            </a:r>
            <a:r>
              <a:rPr lang="ru-RU" dirty="0" err="1" smtClean="0">
                <a:solidFill>
                  <a:schemeClr val="tx1"/>
                </a:solidFill>
              </a:rPr>
              <a:t>рівнем</a:t>
            </a:r>
            <a:r>
              <a:rPr lang="ru-RU" dirty="0" smtClean="0">
                <a:solidFill>
                  <a:schemeClr val="tx1"/>
                </a:solidFill>
              </a:rPr>
              <a:t> моря. </a:t>
            </a:r>
            <a:r>
              <a:rPr lang="ru-RU" dirty="0" err="1" smtClean="0">
                <a:solidFill>
                  <a:schemeClr val="tx1"/>
                </a:solidFill>
              </a:rPr>
              <a:t>Афінський</a:t>
            </a:r>
            <a:r>
              <a:rPr lang="ru-RU" dirty="0" smtClean="0">
                <a:solidFill>
                  <a:schemeClr val="tx1"/>
                </a:solidFill>
              </a:rPr>
              <a:t> акрополь </a:t>
            </a:r>
            <a:r>
              <a:rPr lang="ru-RU" dirty="0" err="1" smtClean="0">
                <a:solidFill>
                  <a:schemeClr val="tx1"/>
                </a:solidFill>
              </a:rPr>
              <a:t>був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офіційно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проголошений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провідною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пам'яткою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загальноєвропейської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культурної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спадщини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0px-Attica_06-13_Athens_35_Parthen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4149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Перше </a:t>
            </a:r>
            <a:r>
              <a:rPr lang="ru-RU" dirty="0" err="1" smtClean="0"/>
              <a:t>поселення</a:t>
            </a:r>
            <a:r>
              <a:rPr lang="ru-RU" dirty="0" smtClean="0"/>
              <a:t> тут </a:t>
            </a:r>
            <a:r>
              <a:rPr lang="ru-RU" dirty="0" err="1" smtClean="0"/>
              <a:t>виникло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епоху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Неоліт"/>
              </a:rPr>
              <a:t>неоліту</a:t>
            </a:r>
            <a:r>
              <a:rPr lang="ru-RU" dirty="0" smtClean="0"/>
              <a:t>, </a:t>
            </a:r>
            <a:r>
              <a:rPr lang="ru-RU" dirty="0" err="1" smtClean="0"/>
              <a:t>вік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за </a:t>
            </a:r>
            <a:r>
              <a:rPr lang="ru-RU" dirty="0" err="1" smtClean="0"/>
              <a:t>знайденими</a:t>
            </a:r>
            <a:r>
              <a:rPr lang="ru-RU" dirty="0" smtClean="0"/>
              <a:t> </a:t>
            </a:r>
            <a:r>
              <a:rPr lang="ru-RU" dirty="0" err="1" smtClean="0"/>
              <a:t>керамічними</a:t>
            </a:r>
            <a:r>
              <a:rPr lang="ru-RU" dirty="0" smtClean="0"/>
              <a:t> </a:t>
            </a:r>
            <a:r>
              <a:rPr lang="ru-RU" dirty="0" err="1" smtClean="0"/>
              <a:t>уламками</a:t>
            </a:r>
            <a:r>
              <a:rPr lang="ru-RU" dirty="0" smtClean="0"/>
              <a:t> — </a:t>
            </a:r>
            <a:r>
              <a:rPr lang="ru-RU" dirty="0" err="1" smtClean="0"/>
              <a:t>приблизно</a:t>
            </a:r>
            <a:r>
              <a:rPr lang="ru-RU" dirty="0" smtClean="0"/>
              <a:t> </a:t>
            </a:r>
            <a:r>
              <a:rPr lang="ru-RU" u="sng" dirty="0" smtClean="0">
                <a:hlinkClick r:id="rId4" tooltip="6 тисячоліття до н. е."/>
              </a:rPr>
              <a:t>6 </a:t>
            </a:r>
            <a:r>
              <a:rPr lang="ru-RU" u="sng" dirty="0" err="1" smtClean="0">
                <a:hlinkClick r:id="rId4" tooltip="6 тисячоліття до н. е."/>
              </a:rPr>
              <a:t>тисячоліття</a:t>
            </a:r>
            <a:r>
              <a:rPr lang="ru-RU" u="sng" dirty="0" smtClean="0">
                <a:hlinkClick r:id="rId4" tooltip="6 тисячоліття до н. е."/>
              </a:rPr>
              <a:t> до н. е</a:t>
            </a:r>
            <a:r>
              <a:rPr lang="ru-RU" dirty="0" smtClean="0"/>
              <a:t>.</a:t>
            </a:r>
            <a:r>
              <a:rPr lang="ru-RU" dirty="0" smtClean="0"/>
              <a:t> У </a:t>
            </a:r>
            <a:r>
              <a:rPr lang="ru-RU" dirty="0" smtClean="0">
                <a:hlinkClick r:id="rId5" tooltip="13 століття до н. е."/>
              </a:rPr>
              <a:t>13 </a:t>
            </a:r>
            <a:r>
              <a:rPr lang="ru-RU" dirty="0" err="1" smtClean="0">
                <a:hlinkClick r:id="rId5" tooltip="13 століття до н. е."/>
              </a:rPr>
              <a:t>столітті</a:t>
            </a:r>
            <a:r>
              <a:rPr lang="ru-RU" dirty="0" smtClean="0">
                <a:hlinkClick r:id="rId5" tooltip="13 століття до н. е."/>
              </a:rPr>
              <a:t> до н. е.</a:t>
            </a:r>
            <a:r>
              <a:rPr lang="ru-RU" dirty="0" smtClean="0"/>
              <a:t> на </a:t>
            </a:r>
            <a:r>
              <a:rPr lang="ru-RU" dirty="0" err="1" smtClean="0"/>
              <a:t>цьому</a:t>
            </a:r>
            <a:r>
              <a:rPr lang="ru-RU" dirty="0" smtClean="0"/>
              <a:t> ж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зведений</a:t>
            </a:r>
            <a:r>
              <a:rPr lang="ru-RU" dirty="0" smtClean="0"/>
              <a:t> палац, а сам </a:t>
            </a:r>
            <a:r>
              <a:rPr lang="ru-RU" dirty="0" err="1" smtClean="0"/>
              <a:t>пагорб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укріплений</a:t>
            </a:r>
            <a:r>
              <a:rPr lang="ru-RU" dirty="0" smtClean="0"/>
              <a:t> </a:t>
            </a:r>
            <a:r>
              <a:rPr lang="ru-RU" dirty="0" err="1" smtClean="0"/>
              <a:t>стіною</a:t>
            </a:r>
            <a:r>
              <a:rPr lang="ru-RU" dirty="0" smtClean="0"/>
              <a:t> </a:t>
            </a:r>
            <a:r>
              <a:rPr lang="ru-RU" dirty="0" err="1" smtClean="0"/>
              <a:t>циклопічної</a:t>
            </a:r>
            <a:r>
              <a:rPr lang="ru-RU" dirty="0" smtClean="0"/>
              <a:t> кладки </a:t>
            </a:r>
            <a:r>
              <a:rPr lang="ru-RU" dirty="0" err="1" smtClean="0"/>
              <a:t>завширшки</a:t>
            </a:r>
            <a:r>
              <a:rPr lang="ru-RU" dirty="0" smtClean="0"/>
              <a:t> до 5 м, </a:t>
            </a:r>
            <a:r>
              <a:rPr lang="ru-RU" dirty="0" err="1" smtClean="0"/>
              <a:t>висотою</a:t>
            </a:r>
            <a:r>
              <a:rPr lang="ru-RU" dirty="0" smtClean="0"/>
              <a:t> до 10 та </a:t>
            </a:r>
            <a:r>
              <a:rPr lang="ru-RU" dirty="0" err="1" smtClean="0"/>
              <a:t>загальною</a:t>
            </a:r>
            <a:r>
              <a:rPr lang="ru-RU" dirty="0" smtClean="0"/>
              <a:t> </a:t>
            </a:r>
            <a:r>
              <a:rPr lang="ru-RU" dirty="0" err="1" smtClean="0"/>
              <a:t>протяжністю</a:t>
            </a:r>
            <a:r>
              <a:rPr lang="ru-RU" dirty="0" smtClean="0"/>
              <a:t> 760 м. </a:t>
            </a:r>
            <a:r>
              <a:rPr lang="ru-RU" dirty="0" err="1" smtClean="0"/>
              <a:t>Грандіозність</a:t>
            </a:r>
            <a:r>
              <a:rPr lang="ru-RU" dirty="0" smtClean="0"/>
              <a:t> та </a:t>
            </a:r>
            <a:r>
              <a:rPr lang="ru-RU" dirty="0" err="1" smtClean="0"/>
              <a:t>надзвичайна</a:t>
            </a:r>
            <a:r>
              <a:rPr lang="ru-RU" dirty="0" smtClean="0"/>
              <a:t> </a:t>
            </a:r>
            <a:r>
              <a:rPr lang="ru-RU" dirty="0" err="1" smtClean="0"/>
              <a:t>надійність</a:t>
            </a:r>
            <a:r>
              <a:rPr lang="ru-RU" dirty="0" smtClean="0"/>
              <a:t> </a:t>
            </a:r>
            <a:r>
              <a:rPr lang="ru-RU" dirty="0" err="1" smtClean="0"/>
              <a:t>стіни</a:t>
            </a:r>
            <a:r>
              <a:rPr lang="ru-RU" dirty="0" smtClean="0"/>
              <a:t>, </a:t>
            </a:r>
            <a:r>
              <a:rPr lang="ru-RU" dirty="0" err="1" smtClean="0"/>
              <a:t>побудованої</a:t>
            </a:r>
            <a:r>
              <a:rPr lang="ru-RU" dirty="0" smtClean="0"/>
              <a:t> без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будь-якого</a:t>
            </a:r>
            <a:r>
              <a:rPr lang="ru-RU" dirty="0" smtClean="0"/>
              <a:t> </a:t>
            </a:r>
            <a:r>
              <a:rPr lang="ru-RU" dirty="0" err="1" smtClean="0"/>
              <a:t>будівельного</a:t>
            </a:r>
            <a:r>
              <a:rPr lang="ru-RU" dirty="0" smtClean="0"/>
              <a:t> </a:t>
            </a:r>
            <a:r>
              <a:rPr lang="ru-RU" dirty="0" err="1" smtClean="0"/>
              <a:t>зв'язуючого</a:t>
            </a:r>
            <a:r>
              <a:rPr lang="ru-RU" dirty="0" smtClean="0"/>
              <a:t> </a:t>
            </a:r>
            <a:r>
              <a:rPr lang="ru-RU" dirty="0" err="1" smtClean="0"/>
              <a:t>розчину</a:t>
            </a:r>
            <a:r>
              <a:rPr lang="ru-RU" dirty="0" smtClean="0"/>
              <a:t>,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приписуватиметься</a:t>
            </a:r>
            <a:r>
              <a:rPr lang="ru-RU" dirty="0" smtClean="0"/>
              <a:t> </a:t>
            </a:r>
            <a:r>
              <a:rPr lang="ru-RU" dirty="0" err="1" smtClean="0"/>
              <a:t>міфічним</a:t>
            </a:r>
            <a:r>
              <a:rPr lang="ru-RU" dirty="0" smtClean="0"/>
              <a:t> </a:t>
            </a:r>
            <a:r>
              <a:rPr lang="ru-RU" dirty="0" smtClean="0">
                <a:hlinkClick r:id="rId6" tooltip="Кіклопи"/>
              </a:rPr>
              <a:t>циклопам</a:t>
            </a:r>
            <a:r>
              <a:rPr lang="ru-RU" dirty="0" smtClean="0"/>
              <a:t>. В </a:t>
            </a:r>
            <a:r>
              <a:rPr lang="ru-RU" dirty="0" smtClean="0">
                <a:hlinkClick r:id="rId7" tooltip="Одіссея"/>
              </a:rPr>
              <a:t>«</a:t>
            </a:r>
            <a:r>
              <a:rPr lang="ru-RU" dirty="0" err="1" smtClean="0">
                <a:hlinkClick r:id="rId7" tooltip="Одіссея"/>
              </a:rPr>
              <a:t>Одіссеї</a:t>
            </a:r>
            <a:r>
              <a:rPr lang="ru-RU" dirty="0" smtClean="0">
                <a:hlinkClick r:id="rId7" tooltip="Одіссея"/>
              </a:rPr>
              <a:t>»</a:t>
            </a:r>
            <a:r>
              <a:rPr lang="ru-RU" dirty="0" smtClean="0"/>
              <a:t> </a:t>
            </a:r>
            <a:r>
              <a:rPr lang="ru-RU" dirty="0" smtClean="0">
                <a:hlinkClick r:id="rId8" tooltip="Гомер"/>
              </a:rPr>
              <a:t>Гомер</a:t>
            </a:r>
            <a:r>
              <a:rPr lang="ru-RU" dirty="0" smtClean="0"/>
              <a:t> </a:t>
            </a:r>
            <a:r>
              <a:rPr lang="ru-RU" dirty="0" err="1" smtClean="0"/>
              <a:t>згадує</a:t>
            </a:r>
            <a:r>
              <a:rPr lang="ru-RU" dirty="0" smtClean="0"/>
              <a:t> </a:t>
            </a:r>
            <a:r>
              <a:rPr lang="ru-RU" dirty="0" err="1" smtClean="0"/>
              <a:t>Афінський</a:t>
            </a:r>
            <a:r>
              <a:rPr lang="ru-RU" dirty="0" smtClean="0"/>
              <a:t> акрополь як </a:t>
            </a:r>
            <a:r>
              <a:rPr lang="ru-RU" i="1" dirty="0" smtClean="0"/>
              <a:t>«</a:t>
            </a:r>
            <a:r>
              <a:rPr lang="ru-RU" i="1" dirty="0" err="1" smtClean="0"/>
              <a:t>чудово</a:t>
            </a:r>
            <a:r>
              <a:rPr lang="ru-RU" i="1" dirty="0" smtClean="0"/>
              <a:t> </a:t>
            </a:r>
            <a:r>
              <a:rPr lang="ru-RU" i="1" dirty="0" err="1" smtClean="0"/>
              <a:t>укріплений</a:t>
            </a:r>
            <a:r>
              <a:rPr lang="ru-RU" i="1" dirty="0" smtClean="0"/>
              <a:t> </a:t>
            </a:r>
            <a:r>
              <a:rPr lang="ru-RU" i="1" dirty="0" err="1" smtClean="0"/>
              <a:t>будинок</a:t>
            </a:r>
            <a:r>
              <a:rPr lang="ru-RU" i="1" dirty="0" smtClean="0"/>
              <a:t> </a:t>
            </a:r>
            <a:r>
              <a:rPr lang="ru-RU" i="1" dirty="0" err="1" smtClean="0"/>
              <a:t>Ерехтея</a:t>
            </a:r>
            <a:r>
              <a:rPr lang="ru-RU" i="1" dirty="0" smtClean="0"/>
              <a:t>»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---jlcfgmtfpdnjv7byf9c.xn--p1ai/wp-content/uploads/2013/05/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04647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4272677"/>
            <a:ext cx="9144000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Навіть</a:t>
            </a:r>
            <a:r>
              <a:rPr lang="ru-RU" dirty="0" smtClean="0"/>
              <a:t> 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прадавні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Акрополь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осередком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 та </a:t>
            </a:r>
            <a:r>
              <a:rPr lang="ru-RU" dirty="0" err="1" smtClean="0"/>
              <a:t>військового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постійного</a:t>
            </a:r>
            <a:r>
              <a:rPr lang="ru-RU" dirty="0" smtClean="0"/>
              <a:t> </a:t>
            </a:r>
            <a:r>
              <a:rPr lang="ru-RU" dirty="0" err="1" smtClean="0"/>
              <a:t>перебування</a:t>
            </a:r>
            <a:r>
              <a:rPr lang="ru-RU" dirty="0" smtClean="0"/>
              <a:t> правителя. </a:t>
            </a:r>
            <a:r>
              <a:rPr lang="ru-RU" dirty="0" err="1" smtClean="0"/>
              <a:t>Наприкінці</a:t>
            </a:r>
            <a:r>
              <a:rPr lang="ru-RU" dirty="0" smtClean="0"/>
              <a:t> 2 </a:t>
            </a:r>
            <a:r>
              <a:rPr lang="ru-RU" dirty="0" err="1" smtClean="0"/>
              <a:t>тисячоліття</a:t>
            </a:r>
            <a:r>
              <a:rPr lang="ru-RU" dirty="0" smtClean="0"/>
              <a:t> до н. е. Акрополь </a:t>
            </a:r>
            <a:r>
              <a:rPr lang="ru-RU" dirty="0" err="1" smtClean="0"/>
              <a:t>набуває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культового </a:t>
            </a:r>
            <a:r>
              <a:rPr lang="ru-RU" dirty="0" err="1" smtClean="0"/>
              <a:t>значення</a:t>
            </a:r>
            <a:r>
              <a:rPr lang="ru-RU" dirty="0" smtClean="0"/>
              <a:t>. Богиня </a:t>
            </a:r>
            <a:r>
              <a:rPr lang="ru-RU" dirty="0" err="1" smtClean="0">
                <a:hlinkClick r:id="rId3" tooltip="Афіна"/>
              </a:rPr>
              <a:t>Афіна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одного боку,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покровителькою</a:t>
            </a:r>
            <a:r>
              <a:rPr lang="ru-RU" dirty="0" smtClean="0"/>
              <a:t> сил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родючості</a:t>
            </a:r>
            <a:r>
              <a:rPr lang="ru-RU" dirty="0" smtClean="0"/>
              <a:t>, </a:t>
            </a:r>
            <a:r>
              <a:rPr lang="ru-RU" dirty="0" err="1" smtClean="0"/>
              <a:t>народжуваності</a:t>
            </a:r>
            <a:r>
              <a:rPr lang="ru-RU" dirty="0" smtClean="0"/>
              <a:t> (</a:t>
            </a:r>
            <a:r>
              <a:rPr lang="ru-RU" dirty="0" err="1" smtClean="0"/>
              <a:t>Поліада</a:t>
            </a:r>
            <a:r>
              <a:rPr lang="ru-RU" dirty="0" smtClean="0"/>
              <a:t>]),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 — вона </a:t>
            </a:r>
            <a:r>
              <a:rPr lang="ru-RU" dirty="0" err="1" smtClean="0"/>
              <a:t>войовнича</a:t>
            </a:r>
            <a:r>
              <a:rPr lang="ru-RU" dirty="0" smtClean="0"/>
              <a:t> </a:t>
            </a:r>
            <a:r>
              <a:rPr lang="ru-RU" dirty="0" err="1" smtClean="0"/>
              <a:t>захисниця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Діва</a:t>
            </a:r>
            <a:r>
              <a:rPr lang="ru-RU" dirty="0" smtClean="0"/>
              <a:t> (Паллада). </a:t>
            </a:r>
            <a:r>
              <a:rPr lang="ru-RU" dirty="0" err="1" smtClean="0"/>
              <a:t>Приблизно</a:t>
            </a:r>
            <a:r>
              <a:rPr lang="ru-RU" dirty="0" smtClean="0"/>
              <a:t> у 10-8 ст. до н. е. </a:t>
            </a:r>
            <a:r>
              <a:rPr lang="ru-RU" dirty="0" err="1" smtClean="0"/>
              <a:t>її</a:t>
            </a:r>
            <a:r>
              <a:rPr lang="ru-RU" dirty="0" smtClean="0"/>
              <a:t> культ </a:t>
            </a:r>
            <a:r>
              <a:rPr lang="ru-RU" dirty="0" err="1" smtClean="0"/>
              <a:t>відправлявся</a:t>
            </a:r>
            <a:r>
              <a:rPr lang="ru-RU" dirty="0" smtClean="0"/>
              <a:t> у невеликому </a:t>
            </a:r>
            <a:r>
              <a:rPr lang="ru-RU" dirty="0" err="1" smtClean="0"/>
              <a:t>храмі</a:t>
            </a:r>
            <a:r>
              <a:rPr lang="ru-RU" dirty="0" smtClean="0"/>
              <a:t> на </a:t>
            </a:r>
            <a:r>
              <a:rPr lang="ru-RU" dirty="0" err="1" smtClean="0"/>
              <a:t>тій</a:t>
            </a:r>
            <a:r>
              <a:rPr lang="ru-RU" dirty="0" smtClean="0"/>
              <a:t> </a:t>
            </a:r>
            <a:r>
              <a:rPr lang="ru-RU" dirty="0" err="1" smtClean="0"/>
              <a:t>ділянці</a:t>
            </a:r>
            <a:r>
              <a:rPr lang="ru-RU" dirty="0" smtClean="0"/>
              <a:t>, де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побудований</a:t>
            </a:r>
            <a:r>
              <a:rPr lang="ru-RU" dirty="0" smtClean="0"/>
              <a:t> храм </a:t>
            </a:r>
            <a:r>
              <a:rPr lang="ru-RU" dirty="0" err="1" smtClean="0">
                <a:hlinkClick r:id="rId4" tooltip="Ерехтейон"/>
              </a:rPr>
              <a:t>Ерехтейон</a:t>
            </a:r>
            <a:r>
              <a:rPr lang="ru-RU" dirty="0" smtClean="0"/>
              <a:t>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давньогрецькими</a:t>
            </a:r>
            <a:r>
              <a:rPr lang="ru-RU" dirty="0" smtClean="0"/>
              <a:t> </a:t>
            </a:r>
            <a:r>
              <a:rPr lang="ru-RU" dirty="0" err="1" smtClean="0"/>
              <a:t>міфами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дерев'яна</a:t>
            </a:r>
            <a:r>
              <a:rPr lang="ru-RU" dirty="0" smtClean="0"/>
              <a:t> статуя </a:t>
            </a:r>
            <a:r>
              <a:rPr lang="ru-RU" dirty="0" err="1" smtClean="0"/>
              <a:t>було</a:t>
            </a:r>
            <a:r>
              <a:rPr lang="ru-RU" dirty="0" smtClean="0"/>
              <a:t> скинута </a:t>
            </a:r>
            <a:r>
              <a:rPr lang="ru-RU" dirty="0" smtClean="0">
                <a:hlinkClick r:id="rId5" tooltip="Зевс"/>
              </a:rPr>
              <a:t>Зевсом</a:t>
            </a:r>
            <a:r>
              <a:rPr lang="ru-RU" dirty="0" smtClean="0"/>
              <a:t> на землю </a:t>
            </a:r>
            <a:r>
              <a:rPr lang="ru-RU" dirty="0" err="1" smtClean="0"/>
              <a:t>і</a:t>
            </a:r>
            <a:r>
              <a:rPr lang="ru-RU" dirty="0" smtClean="0"/>
              <a:t> впала на Акрополь. Мало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відомо</a:t>
            </a:r>
            <a:r>
              <a:rPr lang="ru-RU" dirty="0" smtClean="0"/>
              <a:t> про </a:t>
            </a:r>
            <a:r>
              <a:rPr lang="ru-RU" dirty="0" err="1" smtClean="0"/>
              <a:t>архітектурний</a:t>
            </a:r>
            <a:r>
              <a:rPr lang="ru-RU" dirty="0" smtClean="0"/>
              <a:t> ансамбль </a:t>
            </a:r>
            <a:r>
              <a:rPr lang="ru-RU" dirty="0" err="1" smtClean="0"/>
              <a:t>Афінського</a:t>
            </a:r>
            <a:r>
              <a:rPr lang="ru-RU" dirty="0" smtClean="0"/>
              <a:t> акрополя до початку </a:t>
            </a:r>
            <a:r>
              <a:rPr lang="ru-RU" dirty="0" err="1" smtClean="0"/>
              <a:t>періоду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Архаїка"/>
              </a:rPr>
              <a:t>архаїки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857364"/>
            <a:ext cx="8858312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Поділяють на такі періоди:</a:t>
            </a:r>
          </a:p>
          <a:p>
            <a:pPr>
              <a:buFontTx/>
              <a:buChar char="-"/>
            </a:pPr>
            <a:r>
              <a:rPr lang="uk-UA" sz="3600" b="1" dirty="0" smtClean="0">
                <a:solidFill>
                  <a:schemeClr val="tx1"/>
                </a:solidFill>
              </a:rPr>
              <a:t>Доба архаїки</a:t>
            </a:r>
          </a:p>
          <a:p>
            <a:pPr>
              <a:buFontTx/>
              <a:buChar char="-"/>
            </a:pPr>
            <a:r>
              <a:rPr lang="uk-UA" sz="3600" b="1" dirty="0" smtClean="0">
                <a:solidFill>
                  <a:schemeClr val="tx1"/>
                </a:solidFill>
              </a:rPr>
              <a:t>Добра Перикла</a:t>
            </a:r>
          </a:p>
          <a:p>
            <a:pPr>
              <a:buFontTx/>
              <a:buChar char="-"/>
            </a:pPr>
            <a:r>
              <a:rPr lang="uk-UA" sz="3600" b="1" dirty="0" smtClean="0">
                <a:solidFill>
                  <a:schemeClr val="tx1"/>
                </a:solidFill>
              </a:rPr>
              <a:t>Римська доба</a:t>
            </a:r>
          </a:p>
          <a:p>
            <a:pPr>
              <a:buFontTx/>
              <a:buChar char="-"/>
            </a:pPr>
            <a:r>
              <a:rPr lang="uk-UA" sz="3600" b="1" dirty="0" smtClean="0">
                <a:solidFill>
                  <a:schemeClr val="tx1"/>
                </a:solidFill>
              </a:rPr>
              <a:t>Візантійська та Османська доба 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42886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План місцевості:</a:t>
            </a:r>
            <a:endParaRPr lang="ru-RU" sz="4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-fotki.yandex.ru/get/6108/137106206.20/0_7b6a2_c45a2e9d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6500858" cy="470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28992" y="5715016"/>
            <a:ext cx="214314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Храм Парфенон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hoto.qip.ru/photo/telex/3679077/xlarge/82452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477125" cy="4981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643306" y="5929330"/>
            <a:ext cx="17907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 smtClean="0"/>
              <a:t>Гекатомпедон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</TotalTime>
  <Words>99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АКРОПОЛЬ</vt:lpstr>
      <vt:lpstr>Слайд 2</vt:lpstr>
      <vt:lpstr>Слайд 3</vt:lpstr>
      <vt:lpstr>Слайд 4</vt:lpstr>
      <vt:lpstr>Слайд 5</vt:lpstr>
      <vt:lpstr>План місцевості: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АКРОПОЛЬ</dc:title>
  <dc:creator>Iгор</dc:creator>
  <cp:lastModifiedBy>Iгор</cp:lastModifiedBy>
  <cp:revision>25</cp:revision>
  <dcterms:created xsi:type="dcterms:W3CDTF">2014-09-17T18:24:54Z</dcterms:created>
  <dcterms:modified xsi:type="dcterms:W3CDTF">2014-09-17T21:00:53Z</dcterms:modified>
</cp:coreProperties>
</file>