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3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34A7C-96DC-4A52-9CC7-81EA5FB99BA1}" type="datetimeFigureOut">
              <a:rPr lang="uk-UA" smtClean="0"/>
              <a:t>03.02.2015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A592B-434B-44B1-B417-D406BD126BAF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32725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A592B-434B-44B1-B417-D406BD126BAF}" type="slidenum">
              <a:rPr lang="uk-UA" smtClean="0"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20086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03.02.2015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212976"/>
            <a:ext cx="7543800" cy="1524000"/>
          </a:xfrm>
        </p:spPr>
        <p:txBody>
          <a:bodyPr/>
          <a:lstStyle/>
          <a:p>
            <a:r>
              <a:rPr lang="uk-UA" sz="7200" dirty="0" smtClean="0"/>
              <a:t>Республіка Росія</a:t>
            </a:r>
            <a:endParaRPr lang="uk-UA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4869160"/>
            <a:ext cx="3744416" cy="1152128"/>
          </a:xfrm>
        </p:spPr>
        <p:txBody>
          <a:bodyPr>
            <a:normAutofit/>
          </a:bodyPr>
          <a:lstStyle/>
          <a:p>
            <a:r>
              <a:rPr lang="uk-UA" sz="1400" dirty="0" smtClean="0"/>
              <a:t>Виконала учениця 10-А класу</a:t>
            </a:r>
          </a:p>
          <a:p>
            <a:r>
              <a:rPr lang="uk-UA" sz="1400" dirty="0" smtClean="0"/>
              <a:t>НВК «</a:t>
            </a:r>
            <a:r>
              <a:rPr lang="uk-UA" sz="1400" dirty="0"/>
              <a:t>Лановецька загальноосвітня школа</a:t>
            </a:r>
            <a:r>
              <a:rPr lang="uk-UA" sz="1400" dirty="0" smtClean="0"/>
              <a:t>№1</a:t>
            </a:r>
          </a:p>
          <a:p>
            <a:r>
              <a:rPr lang="uk-UA" sz="1400" dirty="0" smtClean="0"/>
              <a:t>І-ІІІ сткпенів-ліцей»</a:t>
            </a:r>
          </a:p>
          <a:p>
            <a:r>
              <a:rPr lang="uk-UA" sz="1400" dirty="0" smtClean="0"/>
              <a:t>Дуляк Інна</a:t>
            </a:r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val="152464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Корисні копалини – </a:t>
            </a:r>
            <a:r>
              <a:rPr lang="uk-UA" dirty="0" smtClean="0"/>
              <a:t>титанові руди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В РФ </a:t>
            </a:r>
            <a:r>
              <a:rPr lang="ru-RU" dirty="0"/>
              <a:t>підрозділяють</a:t>
            </a:r>
            <a:r>
              <a:rPr lang="ru-RU" dirty="0"/>
              <a:t> на </a:t>
            </a:r>
            <a:r>
              <a:rPr lang="ru-RU" dirty="0"/>
              <a:t>дві</a:t>
            </a:r>
            <a:r>
              <a:rPr lang="ru-RU" dirty="0"/>
              <a:t> </a:t>
            </a:r>
            <a:r>
              <a:rPr lang="ru-RU" dirty="0"/>
              <a:t>групи</a:t>
            </a:r>
            <a:r>
              <a:rPr lang="ru-RU" dirty="0"/>
              <a:t> — </a:t>
            </a:r>
            <a:r>
              <a:rPr lang="ru-RU" dirty="0"/>
              <a:t>корінні</a:t>
            </a:r>
            <a:r>
              <a:rPr lang="ru-RU" dirty="0"/>
              <a:t> і </a:t>
            </a:r>
            <a:r>
              <a:rPr lang="ru-RU" dirty="0" smtClean="0"/>
              <a:t>розсипні</a:t>
            </a:r>
            <a:endParaRPr lang="ru-RU" dirty="0" smtClean="0"/>
          </a:p>
          <a:p>
            <a:r>
              <a:rPr lang="ru-RU" dirty="0"/>
              <a:t>Корінні</a:t>
            </a:r>
            <a:r>
              <a:rPr lang="ru-RU" dirty="0"/>
              <a:t> родов. </a:t>
            </a:r>
            <a:r>
              <a:rPr lang="ru-RU" dirty="0"/>
              <a:t>характеризуються</a:t>
            </a:r>
            <a:r>
              <a:rPr lang="ru-RU" dirty="0"/>
              <a:t> </a:t>
            </a:r>
            <a:r>
              <a:rPr lang="ru-RU" dirty="0"/>
              <a:t>невисоким</a:t>
            </a:r>
            <a:r>
              <a:rPr lang="ru-RU" dirty="0"/>
              <a:t> </a:t>
            </a:r>
            <a:r>
              <a:rPr lang="ru-RU" dirty="0"/>
              <a:t>вмістом</a:t>
            </a:r>
            <a:r>
              <a:rPr lang="ru-RU" dirty="0"/>
              <a:t> </a:t>
            </a:r>
            <a:r>
              <a:rPr lang="ru-RU" dirty="0"/>
              <a:t>діоксиду</a:t>
            </a:r>
            <a:r>
              <a:rPr lang="ru-RU" dirty="0"/>
              <a:t> титану, Вони </a:t>
            </a:r>
            <a:r>
              <a:rPr lang="ru-RU" dirty="0"/>
              <a:t>поширені</a:t>
            </a:r>
            <a:r>
              <a:rPr lang="ru-RU" dirty="0"/>
              <a:t> на </a:t>
            </a:r>
            <a:r>
              <a:rPr lang="ru-RU" dirty="0"/>
              <a:t>Сх</a:t>
            </a:r>
            <a:r>
              <a:rPr lang="ru-RU" dirty="0"/>
              <a:t>.-</a:t>
            </a:r>
            <a:r>
              <a:rPr lang="ru-RU" dirty="0"/>
              <a:t>Європейській</a:t>
            </a:r>
            <a:r>
              <a:rPr lang="ru-RU" dirty="0"/>
              <a:t> </a:t>
            </a:r>
            <a:r>
              <a:rPr lang="ru-RU" dirty="0"/>
              <a:t>платформі</a:t>
            </a:r>
            <a:r>
              <a:rPr lang="ru-RU" dirty="0"/>
              <a:t>, </a:t>
            </a:r>
            <a:r>
              <a:rPr lang="ru-RU" dirty="0"/>
              <a:t>Уралі</a:t>
            </a:r>
            <a:r>
              <a:rPr lang="ru-RU" dirty="0"/>
              <a:t>, в </a:t>
            </a:r>
            <a:r>
              <a:rPr lang="ru-RU" dirty="0"/>
              <a:t>Зах</a:t>
            </a:r>
            <a:r>
              <a:rPr lang="ru-RU" dirty="0"/>
              <a:t>. і </a:t>
            </a:r>
            <a:r>
              <a:rPr lang="ru-RU" dirty="0"/>
              <a:t>Сх</a:t>
            </a:r>
            <a:r>
              <a:rPr lang="ru-RU" dirty="0"/>
              <a:t>. </a:t>
            </a:r>
            <a:r>
              <a:rPr lang="ru-RU" dirty="0"/>
              <a:t>Сибірі</a:t>
            </a:r>
            <a:r>
              <a:rPr lang="ru-RU" dirty="0"/>
              <a:t>, в </a:t>
            </a:r>
            <a:r>
              <a:rPr lang="ru-RU" dirty="0"/>
              <a:t>Забайкаллі</a:t>
            </a:r>
            <a:r>
              <a:rPr lang="ru-RU" dirty="0"/>
              <a:t>. </a:t>
            </a:r>
            <a:endParaRPr lang="ru-RU" dirty="0" smtClean="0"/>
          </a:p>
          <a:p>
            <a:r>
              <a:rPr lang="uk-UA" dirty="0"/>
              <a:t>До магматичних належить </a:t>
            </a:r>
            <a:r>
              <a:rPr lang="uk-UA" dirty="0"/>
              <a:t>Кусинська</a:t>
            </a:r>
            <a:r>
              <a:rPr lang="uk-UA" dirty="0"/>
              <a:t> група </a:t>
            </a:r>
            <a:r>
              <a:rPr lang="uk-UA" dirty="0"/>
              <a:t>родов</a:t>
            </a:r>
            <a:r>
              <a:rPr lang="uk-UA" dirty="0"/>
              <a:t>. ільменіт-магнетитових та ільменіт-титаномагнетитових руд на Півд. Уралі (</a:t>
            </a:r>
            <a:r>
              <a:rPr lang="uk-UA" dirty="0"/>
              <a:t>Копанське</a:t>
            </a:r>
            <a:r>
              <a:rPr lang="uk-UA" dirty="0"/>
              <a:t>, </a:t>
            </a:r>
            <a:r>
              <a:rPr lang="uk-UA" dirty="0"/>
              <a:t>Ведмедівське</a:t>
            </a:r>
            <a:r>
              <a:rPr lang="uk-UA" dirty="0"/>
              <a:t>, </a:t>
            </a:r>
            <a:r>
              <a:rPr lang="uk-UA" dirty="0"/>
              <a:t>Маткальське</a:t>
            </a:r>
            <a:r>
              <a:rPr lang="uk-UA" dirty="0"/>
              <a:t> і </a:t>
            </a:r>
            <a:r>
              <a:rPr lang="uk-UA" dirty="0"/>
              <a:t>інш</a:t>
            </a:r>
            <a:r>
              <a:rPr lang="uk-UA" dirty="0"/>
              <a:t>.), приурочених до </a:t>
            </a:r>
            <a:r>
              <a:rPr lang="uk-UA" dirty="0"/>
              <a:t>габрових</a:t>
            </a:r>
            <a:r>
              <a:rPr lang="uk-UA" dirty="0"/>
              <a:t> масивів. До цього ж типу належать </a:t>
            </a:r>
            <a:r>
              <a:rPr lang="uk-UA" dirty="0"/>
              <a:t>Пудожгірське</a:t>
            </a:r>
            <a:r>
              <a:rPr lang="uk-UA" dirty="0"/>
              <a:t> (Карелія), </a:t>
            </a:r>
            <a:r>
              <a:rPr lang="uk-UA" dirty="0"/>
              <a:t>Єлеть-Озеро</a:t>
            </a:r>
            <a:r>
              <a:rPr lang="uk-UA" dirty="0"/>
              <a:t> (Кольський </a:t>
            </a:r>
            <a:r>
              <a:rPr lang="uk-UA" dirty="0"/>
              <a:t>п-рів</a:t>
            </a:r>
            <a:r>
              <a:rPr lang="uk-UA" dirty="0"/>
              <a:t>), </a:t>
            </a:r>
            <a:r>
              <a:rPr lang="uk-UA" dirty="0"/>
              <a:t>Кручининське</a:t>
            </a:r>
            <a:r>
              <a:rPr lang="uk-UA" dirty="0"/>
              <a:t> (</a:t>
            </a:r>
            <a:r>
              <a:rPr lang="uk-UA" dirty="0"/>
              <a:t>Забайкалля</a:t>
            </a:r>
            <a:r>
              <a:rPr lang="uk-UA" dirty="0"/>
              <a:t>), </a:t>
            </a:r>
            <a:r>
              <a:rPr lang="uk-UA" dirty="0"/>
              <a:t>Лисанське</a:t>
            </a:r>
            <a:r>
              <a:rPr lang="uk-UA" dirty="0"/>
              <a:t> і </a:t>
            </a:r>
            <a:r>
              <a:rPr lang="uk-UA" dirty="0"/>
              <a:t>Малотагульське</a:t>
            </a:r>
            <a:r>
              <a:rPr lang="uk-UA" dirty="0"/>
              <a:t> (Сх. Саяни) родовища. Метаморфічні </a:t>
            </a:r>
            <a:r>
              <a:rPr lang="uk-UA" dirty="0"/>
              <a:t>родов</a:t>
            </a:r>
            <a:r>
              <a:rPr lang="uk-UA" dirty="0"/>
              <a:t>. відомі в древніх кристалічних сланцях на Середньому (</a:t>
            </a:r>
            <a:r>
              <a:rPr lang="uk-UA" dirty="0"/>
              <a:t>Кузнечихинське</a:t>
            </a:r>
            <a:r>
              <a:rPr lang="uk-UA" dirty="0"/>
              <a:t>) і Південному (</a:t>
            </a:r>
            <a:r>
              <a:rPr lang="uk-UA" dirty="0"/>
              <a:t>Шубінське</a:t>
            </a:r>
            <a:r>
              <a:rPr lang="uk-UA" dirty="0"/>
              <a:t>) Уралі.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61" y="548680"/>
            <a:ext cx="2429040" cy="182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169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Клімат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575" y="791766"/>
            <a:ext cx="4594225" cy="344566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Клімат</a:t>
            </a:r>
            <a:endParaRPr lang="ru-RU" sz="3200" dirty="0"/>
          </a:p>
          <a:p>
            <a:r>
              <a:rPr lang="ru-RU" sz="3200" dirty="0" smtClean="0"/>
              <a:t>різноманітний</a:t>
            </a:r>
            <a:r>
              <a:rPr lang="ru-RU" sz="3200" dirty="0" smtClean="0"/>
              <a:t> </a:t>
            </a:r>
            <a:r>
              <a:rPr lang="ru-RU" sz="3200" dirty="0"/>
              <a:t>клімат</a:t>
            </a:r>
            <a:r>
              <a:rPr lang="ru-RU" sz="3200" dirty="0"/>
              <a:t>, </a:t>
            </a:r>
            <a:r>
              <a:rPr lang="ru-RU" sz="3200" dirty="0"/>
              <a:t>від</a:t>
            </a:r>
            <a:r>
              <a:rPr lang="ru-RU" sz="3200" dirty="0"/>
              <a:t> </a:t>
            </a:r>
            <a:r>
              <a:rPr lang="ru-RU" sz="3200" dirty="0"/>
              <a:t>арктичного</a:t>
            </a:r>
            <a:r>
              <a:rPr lang="ru-RU" sz="3200" dirty="0"/>
              <a:t> до </a:t>
            </a:r>
            <a:r>
              <a:rPr lang="ru-RU" sz="3200" dirty="0"/>
              <a:t>помірного</a:t>
            </a:r>
            <a:r>
              <a:rPr lang="ru-RU" sz="3200" dirty="0"/>
              <a:t> </a:t>
            </a:r>
            <a:r>
              <a:rPr lang="ru-RU" sz="3200" dirty="0"/>
              <a:t>поясів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3022897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Поверхневі води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Поверхневі</a:t>
            </a:r>
            <a:r>
              <a:rPr lang="ru-RU" dirty="0"/>
              <a:t> води.</a:t>
            </a:r>
          </a:p>
          <a:p>
            <a:r>
              <a:rPr lang="ru-RU" dirty="0"/>
              <a:t>Росія</a:t>
            </a:r>
            <a:r>
              <a:rPr lang="ru-RU" dirty="0"/>
              <a:t> входить до </a:t>
            </a:r>
            <a:r>
              <a:rPr lang="ru-RU" dirty="0"/>
              <a:t>п'ятірки</a:t>
            </a:r>
            <a:r>
              <a:rPr lang="ru-RU" dirty="0"/>
              <a:t> </a:t>
            </a:r>
            <a:r>
              <a:rPr lang="ru-RU" dirty="0"/>
              <a:t>країн</a:t>
            </a:r>
            <a:r>
              <a:rPr lang="ru-RU" dirty="0"/>
              <a:t> </a:t>
            </a:r>
            <a:r>
              <a:rPr lang="ru-RU" dirty="0"/>
              <a:t>світу</a:t>
            </a:r>
            <a:r>
              <a:rPr lang="ru-RU" dirty="0"/>
              <a:t>, </a:t>
            </a:r>
            <a:r>
              <a:rPr lang="ru-RU" dirty="0"/>
              <a:t>що</a:t>
            </a:r>
            <a:r>
              <a:rPr lang="ru-RU" dirty="0"/>
              <a:t> </a:t>
            </a:r>
            <a:r>
              <a:rPr lang="ru-RU" dirty="0"/>
              <a:t>мають</a:t>
            </a:r>
            <a:r>
              <a:rPr lang="ru-RU" dirty="0"/>
              <a:t> </a:t>
            </a:r>
            <a:r>
              <a:rPr lang="ru-RU" dirty="0"/>
              <a:t>найбільші</a:t>
            </a:r>
            <a:r>
              <a:rPr lang="ru-RU" dirty="0"/>
              <a:t> запаси </a:t>
            </a:r>
            <a:r>
              <a:rPr lang="ru-RU" dirty="0"/>
              <a:t>водних</a:t>
            </a:r>
            <a:r>
              <a:rPr lang="ru-RU" dirty="0"/>
              <a:t> </a:t>
            </a:r>
            <a:r>
              <a:rPr lang="ru-RU" dirty="0"/>
              <a:t>ресурсів</a:t>
            </a:r>
            <a:endParaRPr lang="ru-RU" dirty="0"/>
          </a:p>
          <a:p>
            <a:r>
              <a:rPr lang="ru-RU" dirty="0"/>
              <a:t>Найбільші</a:t>
            </a:r>
            <a:r>
              <a:rPr lang="ru-RU" dirty="0"/>
              <a:t> </a:t>
            </a:r>
            <a:r>
              <a:rPr lang="ru-RU" dirty="0"/>
              <a:t>річки</a:t>
            </a:r>
            <a:r>
              <a:rPr lang="ru-RU" dirty="0"/>
              <a:t> – Москва, Лена, Об, Амур</a:t>
            </a:r>
          </a:p>
          <a:p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677" y="692696"/>
            <a:ext cx="4416491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466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Населення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575" y="980728"/>
            <a:ext cx="3956769" cy="319425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/>
              <a:t>Населення</a:t>
            </a:r>
          </a:p>
          <a:p>
            <a:r>
              <a:rPr lang="uk-UA" dirty="0"/>
              <a:t>І тип відтворення; </a:t>
            </a:r>
          </a:p>
          <a:p>
            <a:r>
              <a:rPr lang="uk-UA" dirty="0"/>
              <a:t>Природний приріст – - 5 «Старіння нації»; </a:t>
            </a:r>
          </a:p>
          <a:p>
            <a:r>
              <a:rPr lang="uk-UA" dirty="0"/>
              <a:t>Багатонаціональна країна (120 національностей):</a:t>
            </a:r>
          </a:p>
          <a:p>
            <a:r>
              <a:rPr lang="uk-UA" dirty="0"/>
              <a:t>Релігія – християнство (православні), іслам, буддизм;</a:t>
            </a:r>
          </a:p>
          <a:p>
            <a:r>
              <a:rPr lang="uk-UA" dirty="0"/>
              <a:t>Середня густота населення – 8,3 чол. на км. кв.;</a:t>
            </a:r>
          </a:p>
          <a:p>
            <a:r>
              <a:rPr lang="uk-UA" dirty="0"/>
              <a:t>Середня тривалість життя становить жінки - 72,7 років, чоловіки – 60 років; </a:t>
            </a:r>
          </a:p>
          <a:p>
            <a:r>
              <a:rPr lang="uk-UA" dirty="0"/>
              <a:t>Рівень урбанізації – 76%;</a:t>
            </a:r>
          </a:p>
          <a:p>
            <a:r>
              <a:rPr lang="uk-UA" dirty="0"/>
              <a:t>У невиробничій сфері – 1/3, у виробничій сфері 2/3</a:t>
            </a:r>
          </a:p>
          <a:p>
            <a:r>
              <a:rPr lang="uk-UA" dirty="0"/>
              <a:t>Офіційні мови – російська.</a:t>
            </a:r>
          </a:p>
        </p:txBody>
      </p:sp>
    </p:spTree>
    <p:extLst>
      <p:ext uri="{BB962C8B-B14F-4D97-AF65-F5344CB8AC3E}">
        <p14:creationId xmlns:p14="http://schemas.microsoft.com/office/powerpoint/2010/main" val="1673222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97152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uk-UA" dirty="0"/>
              <a:t>Національний склад  Росії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4664"/>
            <a:ext cx="7560840" cy="4392488"/>
          </a:xfrm>
        </p:spPr>
      </p:pic>
    </p:spTree>
    <p:extLst>
      <p:ext uri="{BB962C8B-B14F-4D97-AF65-F5344CB8AC3E}">
        <p14:creationId xmlns:p14="http://schemas.microsoft.com/office/powerpoint/2010/main" val="599034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Господарство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1.Постсоціальна </a:t>
            </a:r>
            <a:r>
              <a:rPr lang="ru-RU" dirty="0"/>
              <a:t>індустріально-аграрна</a:t>
            </a:r>
            <a:r>
              <a:rPr lang="ru-RU" dirty="0"/>
              <a:t> </a:t>
            </a:r>
            <a:r>
              <a:rPr lang="ru-RU" dirty="0"/>
              <a:t>країна</a:t>
            </a:r>
            <a:endParaRPr lang="ru-RU" dirty="0"/>
          </a:p>
          <a:p>
            <a:r>
              <a:rPr lang="ru-RU" dirty="0" smtClean="0"/>
              <a:t>2.Країна </a:t>
            </a:r>
            <a:r>
              <a:rPr lang="ru-RU" dirty="0"/>
              <a:t>з </a:t>
            </a:r>
            <a:r>
              <a:rPr lang="ru-RU" dirty="0"/>
              <a:t>перехідною</a:t>
            </a:r>
            <a:r>
              <a:rPr lang="ru-RU" dirty="0"/>
              <a:t> до ринку </a:t>
            </a:r>
            <a:r>
              <a:rPr lang="ru-RU" dirty="0"/>
              <a:t>економікою</a:t>
            </a:r>
            <a:endParaRPr lang="ru-RU" dirty="0"/>
          </a:p>
          <a:p>
            <a:r>
              <a:rPr lang="ru-RU" dirty="0" smtClean="0"/>
              <a:t>3.Перша </a:t>
            </a:r>
            <a:r>
              <a:rPr lang="ru-RU" dirty="0"/>
              <a:t>з </a:t>
            </a:r>
            <a:r>
              <a:rPr lang="ru-RU" dirty="0"/>
              <a:t>республік</a:t>
            </a:r>
            <a:r>
              <a:rPr lang="ru-RU" dirty="0"/>
              <a:t> </a:t>
            </a:r>
            <a:r>
              <a:rPr lang="ru-RU" dirty="0"/>
              <a:t>колишнього</a:t>
            </a:r>
            <a:r>
              <a:rPr lang="ru-RU" dirty="0"/>
              <a:t> СРСР почала </a:t>
            </a:r>
            <a:r>
              <a:rPr lang="ru-RU" dirty="0"/>
              <a:t>проводити</a:t>
            </a:r>
            <a:r>
              <a:rPr lang="ru-RU" dirty="0"/>
              <a:t> </a:t>
            </a:r>
            <a:r>
              <a:rPr lang="ru-RU" dirty="0"/>
              <a:t>радикальні</a:t>
            </a:r>
            <a:r>
              <a:rPr lang="ru-RU" dirty="0"/>
              <a:t> </a:t>
            </a:r>
            <a:r>
              <a:rPr lang="ru-RU" dirty="0"/>
              <a:t>економічні</a:t>
            </a:r>
            <a:r>
              <a:rPr lang="ru-RU" dirty="0"/>
              <a:t> </a:t>
            </a:r>
            <a:r>
              <a:rPr lang="ru-RU" dirty="0"/>
              <a:t>перетворення</a:t>
            </a:r>
            <a:endParaRPr lang="ru-RU" dirty="0"/>
          </a:p>
          <a:p>
            <a:r>
              <a:rPr lang="ru-RU" dirty="0" smtClean="0"/>
              <a:t>4.Багатогалузева </a:t>
            </a:r>
            <a:r>
              <a:rPr lang="ru-RU" dirty="0"/>
              <a:t>структура </a:t>
            </a:r>
            <a:r>
              <a:rPr lang="ru-RU" dirty="0"/>
              <a:t>господарства</a:t>
            </a:r>
            <a:endParaRPr lang="ru-RU" dirty="0"/>
          </a:p>
          <a:p>
            <a:r>
              <a:rPr lang="ru-RU" dirty="0" smtClean="0"/>
              <a:t>5.Переважає </a:t>
            </a:r>
            <a:r>
              <a:rPr lang="ru-RU" dirty="0"/>
              <a:t>промислове</a:t>
            </a:r>
            <a:r>
              <a:rPr lang="ru-RU" dirty="0"/>
              <a:t> </a:t>
            </a:r>
            <a:r>
              <a:rPr lang="ru-RU" dirty="0"/>
              <a:t>виробництво</a:t>
            </a:r>
            <a:endParaRPr lang="ru-RU" dirty="0"/>
          </a:p>
          <a:p>
            <a:r>
              <a:rPr lang="ru-RU" dirty="0" smtClean="0"/>
              <a:t>6.Питома </a:t>
            </a:r>
            <a:r>
              <a:rPr lang="ru-RU" dirty="0"/>
              <a:t>вага </a:t>
            </a:r>
            <a:r>
              <a:rPr lang="ru-RU" dirty="0"/>
              <a:t>Росії</a:t>
            </a:r>
            <a:r>
              <a:rPr lang="ru-RU" dirty="0"/>
              <a:t> у </a:t>
            </a:r>
            <a:r>
              <a:rPr lang="ru-RU" dirty="0"/>
              <a:t>світовому</a:t>
            </a:r>
            <a:r>
              <a:rPr lang="ru-RU" dirty="0"/>
              <a:t> </a:t>
            </a:r>
            <a:r>
              <a:rPr lang="ru-RU" dirty="0"/>
              <a:t>промисловому</a:t>
            </a:r>
            <a:r>
              <a:rPr lang="ru-RU" dirty="0"/>
              <a:t> </a:t>
            </a:r>
            <a:r>
              <a:rPr lang="ru-RU" dirty="0"/>
              <a:t>виробництві</a:t>
            </a:r>
            <a:r>
              <a:rPr lang="ru-RU" dirty="0"/>
              <a:t> становить </a:t>
            </a:r>
            <a:r>
              <a:rPr lang="ru-RU" dirty="0"/>
              <a:t>приблизно</a:t>
            </a:r>
            <a:r>
              <a:rPr lang="ru-RU" dirty="0"/>
              <a:t> 4%</a:t>
            </a:r>
            <a:endParaRPr lang="uk-UA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575" y="981995"/>
            <a:ext cx="4594225" cy="3065209"/>
          </a:xfrm>
        </p:spPr>
      </p:pic>
    </p:spTree>
    <p:extLst>
      <p:ext uri="{BB962C8B-B14F-4D97-AF65-F5344CB8AC3E}">
        <p14:creationId xmlns:p14="http://schemas.microsoft.com/office/powerpoint/2010/main" val="34686381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Сільське господарство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245" y="685800"/>
            <a:ext cx="6671310" cy="3886200"/>
          </a:xfrm>
        </p:spPr>
      </p:pic>
    </p:spTree>
    <p:extLst>
      <p:ext uri="{BB962C8B-B14F-4D97-AF65-F5344CB8AC3E}">
        <p14:creationId xmlns:p14="http://schemas.microsoft.com/office/powerpoint/2010/main" val="1591624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085184"/>
            <a:ext cx="6781800" cy="1087016"/>
          </a:xfrm>
        </p:spPr>
        <p:txBody>
          <a:bodyPr>
            <a:normAutofit fontScale="90000"/>
          </a:bodyPr>
          <a:lstStyle/>
          <a:p>
            <a:r>
              <a:rPr lang="uk-UA" dirty="0"/>
              <a:t>Паливна промисловість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76672"/>
            <a:ext cx="6293650" cy="4484226"/>
          </a:xfrm>
        </p:spPr>
      </p:pic>
    </p:spTree>
    <p:extLst>
      <p:ext uri="{BB962C8B-B14F-4D97-AF65-F5344CB8AC3E}">
        <p14:creationId xmlns:p14="http://schemas.microsoft.com/office/powerpoint/2010/main" val="3121511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Лісова промисловість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20688"/>
            <a:ext cx="5926926" cy="4164310"/>
          </a:xfrm>
        </p:spPr>
      </p:pic>
    </p:spTree>
    <p:extLst>
      <p:ext uri="{BB962C8B-B14F-4D97-AF65-F5344CB8AC3E}">
        <p14:creationId xmlns:p14="http://schemas.microsoft.com/office/powerpoint/2010/main" val="575640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Зовнішня торгівля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15" y="476672"/>
            <a:ext cx="7576009" cy="4464496"/>
          </a:xfrm>
        </p:spPr>
      </p:pic>
    </p:spTree>
    <p:extLst>
      <p:ext uri="{BB962C8B-B14F-4D97-AF65-F5344CB8AC3E}">
        <p14:creationId xmlns:p14="http://schemas.microsoft.com/office/powerpoint/2010/main" val="37935032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187624" y="404664"/>
            <a:ext cx="6624736" cy="903049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            Заголовок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340768"/>
            <a:ext cx="6912768" cy="511256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uk-UA" sz="4000" dirty="0"/>
              <a:t>Республіка </a:t>
            </a:r>
            <a:r>
              <a:rPr lang="uk-UA" sz="4000" dirty="0" smtClean="0"/>
              <a:t>Росія</a:t>
            </a:r>
          </a:p>
          <a:p>
            <a:pPr marL="0" indent="0">
              <a:buNone/>
            </a:pPr>
            <a:r>
              <a:rPr lang="uk-UA" sz="4000" dirty="0"/>
              <a:t>«Візитна картка Росії</a:t>
            </a:r>
            <a:r>
              <a:rPr lang="uk-UA" sz="4000" dirty="0" smtClean="0"/>
              <a:t>»</a:t>
            </a:r>
          </a:p>
          <a:p>
            <a:pPr marL="0" indent="0">
              <a:buNone/>
            </a:pPr>
            <a:r>
              <a:rPr lang="uk-UA" sz="4000" dirty="0"/>
              <a:t>« ЕГП Росії</a:t>
            </a:r>
            <a:r>
              <a:rPr lang="uk-UA" sz="4000" dirty="0" smtClean="0"/>
              <a:t>»</a:t>
            </a:r>
          </a:p>
          <a:p>
            <a:pPr marL="0" indent="0">
              <a:buNone/>
            </a:pPr>
            <a:r>
              <a:rPr lang="uk-UA" sz="4000" dirty="0" smtClean="0"/>
              <a:t>Рельєф</a:t>
            </a:r>
          </a:p>
          <a:p>
            <a:pPr marL="0" indent="0">
              <a:buNone/>
            </a:pPr>
            <a:r>
              <a:rPr lang="ru-RU" sz="4000" dirty="0"/>
              <a:t>Корисні</a:t>
            </a:r>
            <a:r>
              <a:rPr lang="ru-RU" sz="4000" dirty="0"/>
              <a:t> </a:t>
            </a:r>
            <a:r>
              <a:rPr lang="ru-RU" sz="4000" dirty="0"/>
              <a:t>копалини</a:t>
            </a:r>
            <a:r>
              <a:rPr lang="ru-RU" sz="4000" dirty="0"/>
              <a:t> – </a:t>
            </a:r>
            <a:r>
              <a:rPr lang="ru-RU" sz="4000" dirty="0"/>
              <a:t>нафта</a:t>
            </a:r>
            <a:r>
              <a:rPr lang="ru-RU" sz="4000" dirty="0"/>
              <a:t> і </a:t>
            </a:r>
            <a:r>
              <a:rPr lang="ru-RU" sz="4000" dirty="0" smtClean="0"/>
              <a:t>газ</a:t>
            </a:r>
          </a:p>
          <a:p>
            <a:pPr marL="0" indent="0">
              <a:buNone/>
            </a:pPr>
            <a:r>
              <a:rPr lang="uk-UA" sz="4000" dirty="0"/>
              <a:t>Корисні копалини </a:t>
            </a:r>
            <a:r>
              <a:rPr lang="uk-UA" sz="4000" dirty="0" smtClean="0"/>
              <a:t>– вугілля</a:t>
            </a:r>
          </a:p>
          <a:p>
            <a:pPr marL="0" indent="0">
              <a:buNone/>
            </a:pPr>
            <a:r>
              <a:rPr lang="uk-UA" sz="4000" dirty="0"/>
              <a:t>Корисні копалини – залізні </a:t>
            </a:r>
            <a:r>
              <a:rPr lang="uk-UA" sz="4000" dirty="0" smtClean="0"/>
              <a:t>руди</a:t>
            </a:r>
          </a:p>
          <a:p>
            <a:pPr marL="0" indent="0">
              <a:buNone/>
            </a:pPr>
            <a:r>
              <a:rPr lang="uk-UA" sz="4000" dirty="0"/>
              <a:t>Корисні копалини – </a:t>
            </a:r>
            <a:r>
              <a:rPr lang="uk-UA" sz="4000" dirty="0" smtClean="0"/>
              <a:t>титанові руди</a:t>
            </a:r>
          </a:p>
          <a:p>
            <a:pPr marL="0" indent="0">
              <a:buNone/>
            </a:pPr>
            <a:r>
              <a:rPr lang="uk-UA" sz="4000" dirty="0" smtClean="0"/>
              <a:t>К</a:t>
            </a:r>
            <a:r>
              <a:rPr lang="uk-UA" sz="4000" dirty="0" smtClean="0"/>
              <a:t>лімат</a:t>
            </a:r>
          </a:p>
          <a:p>
            <a:pPr marL="0" indent="0">
              <a:buNone/>
            </a:pPr>
            <a:r>
              <a:rPr lang="uk-UA" sz="4000" dirty="0"/>
              <a:t>Поверхневі </a:t>
            </a:r>
            <a:r>
              <a:rPr lang="uk-UA" sz="4000" dirty="0" smtClean="0"/>
              <a:t>води</a:t>
            </a:r>
          </a:p>
          <a:p>
            <a:pPr marL="0" indent="0">
              <a:buNone/>
            </a:pPr>
            <a:r>
              <a:rPr lang="uk-UA" sz="4000" dirty="0" smtClean="0"/>
              <a:t>Населення</a:t>
            </a:r>
          </a:p>
          <a:p>
            <a:pPr marL="0" indent="0">
              <a:buNone/>
            </a:pPr>
            <a:r>
              <a:rPr lang="uk-UA" sz="4000" dirty="0" smtClean="0"/>
              <a:t>Національний </a:t>
            </a:r>
            <a:r>
              <a:rPr lang="uk-UA" sz="4000" dirty="0"/>
              <a:t>склад  </a:t>
            </a:r>
            <a:r>
              <a:rPr lang="uk-UA" sz="4000" dirty="0" smtClean="0"/>
              <a:t>Росії</a:t>
            </a:r>
          </a:p>
          <a:p>
            <a:pPr marL="0" indent="0">
              <a:buNone/>
            </a:pPr>
            <a:r>
              <a:rPr lang="uk-UA" sz="4000" dirty="0" smtClean="0"/>
              <a:t>Господарство</a:t>
            </a:r>
          </a:p>
          <a:p>
            <a:pPr marL="0" indent="0">
              <a:buNone/>
            </a:pPr>
            <a:r>
              <a:rPr lang="uk-UA" sz="4000" dirty="0"/>
              <a:t>Сільське </a:t>
            </a:r>
            <a:r>
              <a:rPr lang="uk-UA" sz="4000" dirty="0" smtClean="0"/>
              <a:t>господарство</a:t>
            </a:r>
          </a:p>
          <a:p>
            <a:pPr marL="0" indent="0">
              <a:buNone/>
            </a:pPr>
            <a:r>
              <a:rPr lang="uk-UA" sz="4000" dirty="0"/>
              <a:t>Паливна </a:t>
            </a:r>
            <a:r>
              <a:rPr lang="uk-UA" sz="4000" dirty="0" smtClean="0"/>
              <a:t>промисловість</a:t>
            </a:r>
          </a:p>
          <a:p>
            <a:pPr marL="0" indent="0">
              <a:buNone/>
            </a:pPr>
            <a:r>
              <a:rPr lang="uk-UA" sz="4000" dirty="0"/>
              <a:t>Лісова </a:t>
            </a:r>
            <a:r>
              <a:rPr lang="uk-UA" sz="4000" dirty="0" smtClean="0"/>
              <a:t>промисловість</a:t>
            </a:r>
          </a:p>
          <a:p>
            <a:pPr marL="0" indent="0">
              <a:buNone/>
            </a:pPr>
            <a:r>
              <a:rPr lang="uk-UA" sz="4000" dirty="0"/>
              <a:t>Зовнішня </a:t>
            </a:r>
            <a:r>
              <a:rPr lang="uk-UA" sz="4000" dirty="0" smtClean="0"/>
              <a:t>торгівля</a:t>
            </a:r>
          </a:p>
          <a:p>
            <a:pPr marL="0" indent="0">
              <a:buNone/>
            </a:pPr>
            <a:r>
              <a:rPr lang="uk-UA" sz="4000" dirty="0" smtClean="0"/>
              <a:t>Чудові </a:t>
            </a:r>
            <a:r>
              <a:rPr lang="uk-UA" sz="4000" dirty="0"/>
              <a:t>містечка </a:t>
            </a:r>
            <a:r>
              <a:rPr lang="uk-UA" sz="4000" dirty="0" smtClean="0"/>
              <a:t>Росії</a:t>
            </a:r>
          </a:p>
          <a:p>
            <a:pPr marL="0" indent="0">
              <a:buNone/>
            </a:pP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14341660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Чудові містечка Росії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0"/>
            <a:ext cx="4128459" cy="309634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28800"/>
            <a:ext cx="4032448" cy="3024336"/>
          </a:xfrm>
        </p:spPr>
      </p:pic>
    </p:spTree>
    <p:extLst>
      <p:ext uri="{BB962C8B-B14F-4D97-AF65-F5344CB8AC3E}">
        <p14:creationId xmlns:p14="http://schemas.microsoft.com/office/powerpoint/2010/main" val="1558576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Чудові містечка Росії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4705806" cy="353297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068960"/>
            <a:ext cx="3254761" cy="216024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534017"/>
            <a:ext cx="316835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591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013176"/>
            <a:ext cx="6784848" cy="1159024"/>
          </a:xfrm>
        </p:spPr>
        <p:txBody>
          <a:bodyPr/>
          <a:lstStyle/>
          <a:p>
            <a:r>
              <a:rPr lang="uk-UA" dirty="0" smtClean="0"/>
              <a:t>Республіка Росія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575" y="1222474"/>
            <a:ext cx="4594225" cy="258425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dirty="0"/>
              <a:t> Що означають кольори державного прапора в сучасній Росії? Світ, благоденство, совершество і чистоту символізує білий колір, віру і сталість означає синій, а червоний – силу, енергію, героїзм і мужність.</a:t>
            </a:r>
          </a:p>
        </p:txBody>
      </p:sp>
    </p:spTree>
    <p:extLst>
      <p:ext uri="{BB962C8B-B14F-4D97-AF65-F5344CB8AC3E}">
        <p14:creationId xmlns:p14="http://schemas.microsoft.com/office/powerpoint/2010/main" val="3691659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«</a:t>
            </a:r>
            <a:r>
              <a:rPr lang="uk-UA" dirty="0"/>
              <a:t>Візитна картка Росії»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404664"/>
            <a:ext cx="3960440" cy="4752528"/>
          </a:xfrm>
        </p:spPr>
        <p:txBody>
          <a:bodyPr>
            <a:normAutofit fontScale="70000" lnSpcReduction="20000"/>
          </a:bodyPr>
          <a:lstStyle/>
          <a:p>
            <a:r>
              <a:rPr lang="uk-UA" sz="3000" dirty="0"/>
              <a:t>Офіційна </a:t>
            </a:r>
            <a:r>
              <a:rPr lang="uk-UA" sz="3000" dirty="0" smtClean="0"/>
              <a:t>назва: </a:t>
            </a:r>
            <a:r>
              <a:rPr lang="uk-UA" dirty="0" smtClean="0"/>
              <a:t>Російська федерація</a:t>
            </a:r>
          </a:p>
          <a:p>
            <a:r>
              <a:rPr lang="uk-UA" sz="3000" dirty="0" smtClean="0"/>
              <a:t>Площа: </a:t>
            </a:r>
            <a:r>
              <a:rPr lang="uk-UA" dirty="0" smtClean="0"/>
              <a:t>17млн.км.кв</a:t>
            </a:r>
          </a:p>
          <a:p>
            <a:r>
              <a:rPr lang="uk-UA" sz="3000" dirty="0"/>
              <a:t>Державний </a:t>
            </a:r>
            <a:r>
              <a:rPr lang="uk-UA" sz="3000" dirty="0" smtClean="0"/>
              <a:t>лад: </a:t>
            </a:r>
            <a:r>
              <a:rPr lang="uk-UA" dirty="0" smtClean="0"/>
              <a:t>президентсько-парламентська республіка</a:t>
            </a:r>
            <a:r>
              <a:rPr lang="en-US" dirty="0" smtClean="0"/>
              <a:t>,</a:t>
            </a:r>
            <a:r>
              <a:rPr lang="uk-UA" dirty="0" smtClean="0"/>
              <a:t> унітарна держава.</a:t>
            </a:r>
          </a:p>
          <a:p>
            <a:r>
              <a:rPr lang="uk-UA" sz="3000" dirty="0"/>
              <a:t>Склад </a:t>
            </a:r>
            <a:r>
              <a:rPr lang="uk-UA" sz="3000" dirty="0" smtClean="0"/>
              <a:t>території:</a:t>
            </a:r>
            <a:r>
              <a:rPr lang="uk-UA" dirty="0" smtClean="0"/>
              <a:t> 83 рівноправні об'єкти</a:t>
            </a:r>
            <a:r>
              <a:rPr lang="en-US" dirty="0" smtClean="0"/>
              <a:t>,</a:t>
            </a:r>
            <a:r>
              <a:rPr lang="uk-UA" dirty="0" smtClean="0"/>
              <a:t> у </a:t>
            </a:r>
            <a:r>
              <a:rPr lang="uk-UA" dirty="0"/>
              <a:t>тому </a:t>
            </a:r>
            <a:r>
              <a:rPr lang="uk-UA" dirty="0" smtClean="0"/>
              <a:t>числі: 21 республіка</a:t>
            </a:r>
            <a:r>
              <a:rPr lang="en-US" dirty="0" smtClean="0"/>
              <a:t>, 9</a:t>
            </a:r>
            <a:r>
              <a:rPr lang="uk-UA" dirty="0" smtClean="0"/>
              <a:t> країв</a:t>
            </a:r>
            <a:r>
              <a:rPr lang="en-US" dirty="0" smtClean="0"/>
              <a:t>,</a:t>
            </a:r>
            <a:r>
              <a:rPr lang="uk-UA" dirty="0" smtClean="0"/>
              <a:t> 46 областей</a:t>
            </a:r>
            <a:r>
              <a:rPr lang="en-US" dirty="0" smtClean="0"/>
              <a:t>,</a:t>
            </a:r>
            <a:r>
              <a:rPr lang="uk-UA" dirty="0" smtClean="0"/>
              <a:t> два міста федерального значення – Москва </a:t>
            </a:r>
            <a:r>
              <a:rPr lang="uk-UA" dirty="0"/>
              <a:t>і Санкт-Петербург</a:t>
            </a:r>
            <a:r>
              <a:rPr lang="uk-UA" dirty="0" smtClean="0"/>
              <a:t>, Єврейська автономна область та чотири автономні округи </a:t>
            </a:r>
          </a:p>
          <a:p>
            <a:r>
              <a:rPr lang="uk-UA" sz="3000" dirty="0"/>
              <a:t>Великі </a:t>
            </a:r>
            <a:r>
              <a:rPr lang="uk-UA" sz="3000" dirty="0" smtClean="0"/>
              <a:t>міста</a:t>
            </a:r>
            <a:r>
              <a:rPr lang="uk-UA" sz="3000" dirty="0"/>
              <a:t>:</a:t>
            </a:r>
            <a:r>
              <a:rPr lang="uk-UA" dirty="0"/>
              <a:t> Санкт-Петербург, </a:t>
            </a:r>
            <a:r>
              <a:rPr lang="uk-UA" dirty="0" smtClean="0"/>
              <a:t>(4</a:t>
            </a:r>
            <a:r>
              <a:rPr lang="en-US" dirty="0" smtClean="0"/>
              <a:t>,</a:t>
            </a:r>
            <a:r>
              <a:rPr lang="uk-UA" dirty="0" smtClean="0"/>
              <a:t>7 млн.)</a:t>
            </a:r>
            <a:r>
              <a:rPr lang="en-US" dirty="0" smtClean="0"/>
              <a:t>,</a:t>
            </a:r>
            <a:r>
              <a:rPr lang="uk-UA" dirty="0" smtClean="0"/>
              <a:t> </a:t>
            </a:r>
            <a:r>
              <a:rPr lang="uk-UA" dirty="0"/>
              <a:t>Нижній </a:t>
            </a:r>
            <a:r>
              <a:rPr lang="uk-UA" dirty="0" smtClean="0"/>
              <a:t>Новгород(1</a:t>
            </a:r>
            <a:r>
              <a:rPr lang="en-US" dirty="0" smtClean="0"/>
              <a:t>,</a:t>
            </a:r>
            <a:r>
              <a:rPr lang="uk-UA" dirty="0" smtClean="0"/>
              <a:t>334)</a:t>
            </a:r>
            <a:r>
              <a:rPr lang="en-US" dirty="0" smtClean="0"/>
              <a:t>,</a:t>
            </a:r>
            <a:r>
              <a:rPr lang="uk-UA" dirty="0"/>
              <a:t> </a:t>
            </a:r>
            <a:r>
              <a:rPr lang="uk-UA" dirty="0" smtClean="0"/>
              <a:t>Самара(1</a:t>
            </a:r>
            <a:r>
              <a:rPr lang="en-US" dirty="0" smtClean="0"/>
              <a:t>,</a:t>
            </a:r>
            <a:r>
              <a:rPr lang="uk-UA" dirty="0" smtClean="0"/>
              <a:t>175)</a:t>
            </a:r>
            <a:r>
              <a:rPr lang="en-US" dirty="0" smtClean="0"/>
              <a:t>,</a:t>
            </a:r>
            <a:r>
              <a:rPr lang="uk-UA" dirty="0"/>
              <a:t> </a:t>
            </a:r>
            <a:r>
              <a:rPr lang="uk-UA" dirty="0" smtClean="0"/>
              <a:t>Омськ(1</a:t>
            </a:r>
            <a:r>
              <a:rPr lang="en-US" dirty="0" smtClean="0"/>
              <a:t>,</a:t>
            </a:r>
            <a:r>
              <a:rPr lang="uk-UA" dirty="0" smtClean="0"/>
              <a:t>160)</a:t>
            </a:r>
          </a:p>
          <a:p>
            <a:r>
              <a:rPr lang="uk-UA" sz="3000" dirty="0"/>
              <a:t>Грошова </a:t>
            </a:r>
            <a:r>
              <a:rPr lang="uk-UA" sz="3000" dirty="0" smtClean="0"/>
              <a:t>валюта: </a:t>
            </a:r>
            <a:r>
              <a:rPr lang="uk-UA" dirty="0" smtClean="0"/>
              <a:t>рубль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692696"/>
            <a:ext cx="4464934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24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           « ЕГП Росії»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Росія — євроазіатська держава: 1/3 її території розташована </a:t>
            </a:r>
            <a:r>
              <a:rPr lang="uk-UA" dirty="0" smtClean="0"/>
              <a:t>в Східній </a:t>
            </a:r>
            <a:r>
              <a:rPr lang="uk-UA" dirty="0"/>
              <a:t>Європі, 2/3 — в Північній </a:t>
            </a:r>
            <a:r>
              <a:rPr lang="uk-UA" dirty="0" smtClean="0"/>
              <a:t>Азії.</a:t>
            </a:r>
          </a:p>
          <a:p>
            <a:r>
              <a:rPr lang="uk-UA" dirty="0"/>
              <a:t>Морська </a:t>
            </a:r>
            <a:r>
              <a:rPr lang="uk-UA" dirty="0" smtClean="0"/>
              <a:t>держава - (</a:t>
            </a:r>
            <a:r>
              <a:rPr lang="uk-UA" dirty="0"/>
              <a:t>3 </a:t>
            </a:r>
            <a:r>
              <a:rPr lang="uk-UA" dirty="0" smtClean="0"/>
              <a:t>океана</a:t>
            </a:r>
            <a:r>
              <a:rPr lang="uk-UA" dirty="0" smtClean="0"/>
              <a:t>).</a:t>
            </a:r>
          </a:p>
          <a:p>
            <a:r>
              <a:rPr lang="uk-UA" dirty="0"/>
              <a:t>Суходолом Росія межує з 14 державами (</a:t>
            </a:r>
            <a:r>
              <a:rPr lang="uk-UA" dirty="0" smtClean="0"/>
              <a:t>Норвегія</a:t>
            </a:r>
            <a:r>
              <a:rPr lang="uk-UA" dirty="0"/>
              <a:t>, Фінляндія, Естонія, Латвія, Литва, Польща, Білорусь, Україна, Грузія, Азербайджан, Казахстан, Монголія, Китай, КНДР). При цьому 2/3 російських кордонів є морськими</a:t>
            </a:r>
            <a:r>
              <a:rPr lang="uk-UA" dirty="0" smtClean="0"/>
              <a:t>.</a:t>
            </a:r>
          </a:p>
          <a:p>
            <a:r>
              <a:rPr lang="uk-UA" dirty="0" smtClean="0"/>
              <a:t>Росія входить </a:t>
            </a:r>
            <a:r>
              <a:rPr lang="uk-UA" dirty="0"/>
              <a:t>до </a:t>
            </a:r>
            <a:r>
              <a:rPr lang="uk-UA" dirty="0" smtClean="0"/>
              <a:t>«</a:t>
            </a:r>
            <a:r>
              <a:rPr lang="uk-UA" dirty="0"/>
              <a:t>Великої вісімки»</a:t>
            </a:r>
          </a:p>
        </p:txBody>
      </p:sp>
    </p:spTree>
    <p:extLst>
      <p:ext uri="{BB962C8B-B14F-4D97-AF65-F5344CB8AC3E}">
        <p14:creationId xmlns:p14="http://schemas.microsoft.com/office/powerpoint/2010/main" val="2970009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Рельєф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70% </a:t>
            </a:r>
            <a:r>
              <a:rPr lang="ru-RU" dirty="0" smtClean="0"/>
              <a:t>площі</a:t>
            </a:r>
            <a:r>
              <a:rPr lang="ru-RU" dirty="0" smtClean="0"/>
              <a:t>–</a:t>
            </a:r>
            <a:r>
              <a:rPr lang="ru-RU" dirty="0" smtClean="0"/>
              <a:t>рівнини</a:t>
            </a:r>
            <a:r>
              <a:rPr lang="ru-RU" dirty="0"/>
              <a:t>, 30% </a:t>
            </a:r>
            <a:r>
              <a:rPr lang="ru-RU" dirty="0" smtClean="0"/>
              <a:t>площі</a:t>
            </a:r>
            <a:r>
              <a:rPr lang="ru-RU" dirty="0" smtClean="0"/>
              <a:t>- </a:t>
            </a:r>
            <a:r>
              <a:rPr lang="ru-RU" dirty="0"/>
              <a:t>гори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256" y="562032"/>
            <a:ext cx="3860160" cy="29798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0135"/>
            <a:ext cx="3744416" cy="300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20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797152"/>
            <a:ext cx="6784848" cy="1512168"/>
          </a:xfrm>
        </p:spPr>
        <p:txBody>
          <a:bodyPr>
            <a:normAutofit fontScale="90000"/>
          </a:bodyPr>
          <a:lstStyle/>
          <a:p>
            <a:r>
              <a:rPr lang="uk-UA" dirty="0"/>
              <a:t>Корисні </a:t>
            </a:r>
            <a:r>
              <a:rPr lang="uk-UA" dirty="0" smtClean="0"/>
              <a:t>копалини нафта і газ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3619872"/>
          </a:xfrm>
        </p:spPr>
        <p:txBody>
          <a:bodyPr>
            <a:normAutofit fontScale="70000" lnSpcReduction="20000"/>
          </a:bodyPr>
          <a:lstStyle/>
          <a:p>
            <a:r>
              <a:rPr lang="uk-UA" dirty="0"/>
              <a:t>На території Російської Федерації відкрито понад 20 тис. родовищ корисних копалин. </a:t>
            </a:r>
            <a:endParaRPr lang="uk-UA" dirty="0" smtClean="0"/>
          </a:p>
          <a:p>
            <a:r>
              <a:rPr lang="ru-RU" dirty="0"/>
              <a:t>За запасами </a:t>
            </a:r>
            <a:r>
              <a:rPr lang="ru-RU" dirty="0"/>
              <a:t>нафти</a:t>
            </a:r>
            <a:r>
              <a:rPr lang="ru-RU" dirty="0"/>
              <a:t> РФ </a:t>
            </a:r>
            <a:r>
              <a:rPr lang="ru-RU" dirty="0"/>
              <a:t>займає</a:t>
            </a:r>
            <a:r>
              <a:rPr lang="ru-RU" dirty="0"/>
              <a:t> 5-е, а газу — 1-е </a:t>
            </a:r>
            <a:r>
              <a:rPr lang="ru-RU" dirty="0"/>
              <a:t>місце</a:t>
            </a:r>
            <a:r>
              <a:rPr lang="ru-RU" dirty="0"/>
              <a:t> у </a:t>
            </a:r>
            <a:r>
              <a:rPr lang="ru-RU" dirty="0"/>
              <a:t>світі</a:t>
            </a:r>
            <a:r>
              <a:rPr lang="ru-RU" dirty="0"/>
              <a:t> (1999). а тер. РФ </a:t>
            </a:r>
            <a:r>
              <a:rPr lang="ru-RU" dirty="0"/>
              <a:t>виділяють</a:t>
            </a:r>
            <a:r>
              <a:rPr lang="ru-RU" dirty="0"/>
              <a:t> </a:t>
            </a:r>
            <a:r>
              <a:rPr lang="ru-RU" dirty="0"/>
              <a:t>такі</a:t>
            </a:r>
            <a:r>
              <a:rPr lang="ru-RU" dirty="0"/>
              <a:t> </a:t>
            </a:r>
            <a:r>
              <a:rPr lang="ru-RU" dirty="0"/>
              <a:t>нафтогазоносні</a:t>
            </a:r>
            <a:r>
              <a:rPr lang="ru-RU" dirty="0"/>
              <a:t> </a:t>
            </a:r>
            <a:r>
              <a:rPr lang="ru-RU" dirty="0"/>
              <a:t>провінції</a:t>
            </a:r>
            <a:r>
              <a:rPr lang="ru-RU" dirty="0"/>
              <a:t>: </a:t>
            </a:r>
            <a:r>
              <a:rPr lang="ru-RU" dirty="0"/>
              <a:t>Західно-Сибірську</a:t>
            </a:r>
            <a:r>
              <a:rPr lang="ru-RU" dirty="0"/>
              <a:t>, Тимано-</a:t>
            </a:r>
            <a:r>
              <a:rPr lang="ru-RU" dirty="0"/>
              <a:t>Печорську</a:t>
            </a:r>
            <a:r>
              <a:rPr lang="ru-RU" dirty="0"/>
              <a:t>, Волго-</a:t>
            </a:r>
            <a:r>
              <a:rPr lang="ru-RU" dirty="0"/>
              <a:t>Уральську</a:t>
            </a:r>
            <a:r>
              <a:rPr lang="ru-RU" dirty="0"/>
              <a:t>, </a:t>
            </a:r>
            <a:r>
              <a:rPr lang="ru-RU" dirty="0"/>
              <a:t>Прикаспійську</a:t>
            </a:r>
            <a:r>
              <a:rPr lang="ru-RU" dirty="0"/>
              <a:t>, </a:t>
            </a:r>
            <a:r>
              <a:rPr lang="ru-RU" dirty="0"/>
              <a:t>Північно-Кавказько-Мангишлацьку</a:t>
            </a:r>
            <a:r>
              <a:rPr lang="ru-RU" dirty="0"/>
              <a:t>, </a:t>
            </a:r>
            <a:r>
              <a:rPr lang="ru-RU" dirty="0"/>
              <a:t>Єнісейсько-Анабарську</a:t>
            </a:r>
            <a:r>
              <a:rPr lang="ru-RU" dirty="0"/>
              <a:t>, </a:t>
            </a:r>
            <a:r>
              <a:rPr lang="ru-RU" dirty="0"/>
              <a:t>Лено-Тунгуську</a:t>
            </a:r>
            <a:r>
              <a:rPr lang="ru-RU" dirty="0"/>
              <a:t>, </a:t>
            </a:r>
            <a:r>
              <a:rPr lang="ru-RU" dirty="0"/>
              <a:t>Лено-Вілюйську</a:t>
            </a:r>
            <a:r>
              <a:rPr lang="ru-RU" dirty="0"/>
              <a:t>, </a:t>
            </a:r>
            <a:r>
              <a:rPr lang="ru-RU" dirty="0"/>
              <a:t>Охотську</a:t>
            </a:r>
            <a:r>
              <a:rPr lang="ru-RU" dirty="0"/>
              <a:t> та </a:t>
            </a:r>
            <a:r>
              <a:rPr lang="ru-RU" dirty="0"/>
              <a:t>нафтогазоносні</a:t>
            </a:r>
            <a:r>
              <a:rPr lang="ru-RU" dirty="0"/>
              <a:t> </a:t>
            </a:r>
            <a:r>
              <a:rPr lang="ru-RU" dirty="0"/>
              <a:t>області</a:t>
            </a:r>
            <a:r>
              <a:rPr lang="ru-RU" dirty="0"/>
              <a:t>: </a:t>
            </a:r>
            <a:r>
              <a:rPr lang="ru-RU" dirty="0"/>
              <a:t>Балтійську</a:t>
            </a:r>
            <a:r>
              <a:rPr lang="ru-RU" dirty="0"/>
              <a:t>, </a:t>
            </a:r>
            <a:r>
              <a:rPr lang="ru-RU" dirty="0"/>
              <a:t>Анадирську</a:t>
            </a:r>
            <a:r>
              <a:rPr lang="ru-RU" dirty="0"/>
              <a:t>, </a:t>
            </a:r>
            <a:r>
              <a:rPr lang="ru-RU" dirty="0"/>
              <a:t>Сх</a:t>
            </a:r>
            <a:r>
              <a:rPr lang="ru-RU" dirty="0"/>
              <a:t>.-</a:t>
            </a:r>
            <a:r>
              <a:rPr lang="ru-RU" dirty="0" smtClean="0"/>
              <a:t>Камчатську</a:t>
            </a:r>
            <a:endParaRPr lang="ru-RU" dirty="0" smtClean="0"/>
          </a:p>
          <a:p>
            <a:r>
              <a:rPr lang="ru-RU" dirty="0"/>
              <a:t>Н</a:t>
            </a:r>
            <a:r>
              <a:rPr lang="ru-RU" dirty="0" smtClean="0"/>
              <a:t>афтогазоносність</a:t>
            </a:r>
            <a:r>
              <a:rPr lang="ru-RU" dirty="0" smtClean="0"/>
              <a:t> </a:t>
            </a:r>
            <a:r>
              <a:rPr lang="ru-RU" dirty="0"/>
              <a:t>пов'язана</a:t>
            </a:r>
            <a:r>
              <a:rPr lang="ru-RU" dirty="0"/>
              <a:t> з </a:t>
            </a:r>
            <a:r>
              <a:rPr lang="ru-RU" dirty="0"/>
              <a:t>потужним</a:t>
            </a:r>
            <a:r>
              <a:rPr lang="ru-RU" dirty="0"/>
              <a:t> </a:t>
            </a:r>
            <a:r>
              <a:rPr lang="ru-RU" dirty="0"/>
              <a:t>чохлом</a:t>
            </a:r>
            <a:r>
              <a:rPr lang="ru-RU" dirty="0"/>
              <a:t> </a:t>
            </a:r>
            <a:r>
              <a:rPr lang="ru-RU" dirty="0" smtClean="0"/>
              <a:t>мезозойсько</a:t>
            </a:r>
            <a:r>
              <a:rPr lang="ru-RU" dirty="0" smtClean="0"/>
              <a:t> - </a:t>
            </a:r>
            <a:r>
              <a:rPr lang="ru-RU" dirty="0" smtClean="0"/>
              <a:t>кайнозойських</a:t>
            </a:r>
            <a:r>
              <a:rPr lang="ru-RU" dirty="0" smtClean="0"/>
              <a:t> </a:t>
            </a:r>
            <a:r>
              <a:rPr lang="ru-RU" dirty="0"/>
              <a:t>відкладів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2001" y="476672"/>
            <a:ext cx="2945903" cy="3744416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47" y="476672"/>
            <a:ext cx="2736304" cy="18105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90" y="2348880"/>
            <a:ext cx="2850232" cy="207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0443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653136"/>
            <a:ext cx="6784848" cy="1600200"/>
          </a:xfrm>
        </p:spPr>
        <p:txBody>
          <a:bodyPr>
            <a:normAutofit fontScale="90000"/>
          </a:bodyPr>
          <a:lstStyle/>
          <a:p>
            <a:r>
              <a:rPr lang="uk-UA" dirty="0"/>
              <a:t>Корисні копалини </a:t>
            </a:r>
            <a:r>
              <a:rPr lang="uk-UA" dirty="0" smtClean="0"/>
              <a:t>- вугілля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7" y="836712"/>
            <a:ext cx="4792794" cy="36004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uk-UA" dirty="0"/>
              <a:t>В РФ є великі запаси вугілля (3-і у світі після США і Китаю)</a:t>
            </a:r>
          </a:p>
          <a:p>
            <a:r>
              <a:rPr lang="uk-UA" dirty="0"/>
              <a:t>Головні вугільні басейни — Кузнецький, Печорський, Південно-Якутський і російська частина Донецького</a:t>
            </a:r>
          </a:p>
          <a:p>
            <a:r>
              <a:rPr lang="uk-UA" dirty="0"/>
              <a:t>коксівне — Донецький, Печорський, Кузнецький і інші басейни.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35667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5544180"/>
            <a:ext cx="6264696" cy="1303040"/>
          </a:xfrm>
        </p:spPr>
        <p:txBody>
          <a:bodyPr>
            <a:normAutofit fontScale="90000"/>
          </a:bodyPr>
          <a:lstStyle/>
          <a:p>
            <a:r>
              <a:rPr lang="uk-UA" dirty="0"/>
              <a:t>Корисні копалини </a:t>
            </a:r>
            <a:r>
              <a:rPr lang="uk-UA" dirty="0" smtClean="0"/>
              <a:t>– залізні </a:t>
            </a:r>
            <a:r>
              <a:rPr lang="uk-UA" dirty="0"/>
              <a:t>руди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548680"/>
            <a:ext cx="4821574" cy="4608512"/>
          </a:xfrm>
        </p:spPr>
        <p:txBody>
          <a:bodyPr>
            <a:noAutofit/>
          </a:bodyPr>
          <a:lstStyle/>
          <a:p>
            <a:r>
              <a:rPr lang="uk-UA" sz="1400" dirty="0"/>
              <a:t>За російськими джерелами Росія стоїть на першому місці у світі за загальними і підтвердженими запасами, а також ресурсами (264 </a:t>
            </a:r>
            <a:r>
              <a:rPr lang="uk-UA" sz="1400" dirty="0" smtClean="0"/>
              <a:t>млрд. </a:t>
            </a:r>
            <a:r>
              <a:rPr lang="uk-UA" sz="1400" dirty="0"/>
              <a:t>т) залізняку. Залізні руди Росії відрізняються значною глибиною залягання, мають вміст заліза 16-32%, характеризуються великою міцністю та складним мінеральним складом. Практично всі вони підлягають збагаченню</a:t>
            </a:r>
            <a:r>
              <a:rPr lang="uk-UA" sz="1400" dirty="0" smtClean="0"/>
              <a:t>.</a:t>
            </a:r>
          </a:p>
          <a:p>
            <a:r>
              <a:rPr lang="ru-RU" sz="1400" dirty="0"/>
              <a:t>Найбільший</a:t>
            </a:r>
            <a:r>
              <a:rPr lang="ru-RU" sz="1400" dirty="0"/>
              <a:t> </a:t>
            </a:r>
            <a:r>
              <a:rPr lang="ru-RU" sz="1400" dirty="0"/>
              <a:t>басейн</a:t>
            </a:r>
            <a:r>
              <a:rPr lang="ru-RU" sz="1400" dirty="0"/>
              <a:t> РФ і один з </a:t>
            </a:r>
            <a:r>
              <a:rPr lang="ru-RU" sz="1400" dirty="0"/>
              <a:t>найбільших</a:t>
            </a:r>
            <a:r>
              <a:rPr lang="ru-RU" sz="1400" dirty="0"/>
              <a:t> у </a:t>
            </a:r>
            <a:r>
              <a:rPr lang="ru-RU" sz="1400" dirty="0"/>
              <a:t>світі</a:t>
            </a:r>
            <a:r>
              <a:rPr lang="ru-RU" sz="1400" dirty="0"/>
              <a:t> — </a:t>
            </a:r>
            <a:r>
              <a:rPr lang="ru-RU" sz="1400" dirty="0"/>
              <a:t>Курська</a:t>
            </a:r>
            <a:r>
              <a:rPr lang="ru-RU" sz="1400" dirty="0"/>
              <a:t> </a:t>
            </a:r>
            <a:r>
              <a:rPr lang="ru-RU" sz="1400" dirty="0"/>
              <a:t>магнітна</a:t>
            </a:r>
            <a:r>
              <a:rPr lang="ru-RU" sz="1400" dirty="0"/>
              <a:t> </a:t>
            </a:r>
            <a:r>
              <a:rPr lang="ru-RU" sz="1400" dirty="0"/>
              <a:t>аномалія</a:t>
            </a:r>
            <a:r>
              <a:rPr lang="ru-RU" sz="1400" dirty="0"/>
              <a:t> (</a:t>
            </a:r>
            <a:r>
              <a:rPr lang="ru-RU" sz="1400" dirty="0"/>
              <a:t>частково</a:t>
            </a:r>
            <a:r>
              <a:rPr lang="ru-RU" sz="1400" dirty="0"/>
              <a:t> </a:t>
            </a:r>
            <a:r>
              <a:rPr lang="ru-RU" sz="1400" dirty="0"/>
              <a:t>розташована</a:t>
            </a:r>
            <a:r>
              <a:rPr lang="ru-RU" sz="1400" dirty="0"/>
              <a:t> на тер. </a:t>
            </a:r>
            <a:r>
              <a:rPr lang="ru-RU" sz="1400" dirty="0"/>
              <a:t>Сх</a:t>
            </a:r>
            <a:r>
              <a:rPr lang="ru-RU" sz="1400" dirty="0"/>
              <a:t>. </a:t>
            </a:r>
            <a:r>
              <a:rPr lang="ru-RU" sz="1400" dirty="0"/>
              <a:t>Слобожанщини</a:t>
            </a:r>
            <a:r>
              <a:rPr lang="ru-RU" sz="1400" dirty="0"/>
              <a:t>). </a:t>
            </a:r>
            <a:r>
              <a:rPr lang="ru-RU" sz="1400" dirty="0"/>
              <a:t>Родовища</a:t>
            </a:r>
            <a:r>
              <a:rPr lang="ru-RU" sz="1400" dirty="0"/>
              <a:t> зал. руд </a:t>
            </a:r>
            <a:r>
              <a:rPr lang="ru-RU" sz="1400" dirty="0"/>
              <a:t>представлені</a:t>
            </a:r>
            <a:r>
              <a:rPr lang="ru-RU" sz="1400" dirty="0"/>
              <a:t> </a:t>
            </a:r>
            <a:r>
              <a:rPr lang="ru-RU" sz="1400" dirty="0"/>
              <a:t>всіма</a:t>
            </a:r>
            <a:r>
              <a:rPr lang="ru-RU" sz="1400" dirty="0"/>
              <a:t> </a:t>
            </a:r>
            <a:r>
              <a:rPr lang="ru-RU" sz="1400" dirty="0"/>
              <a:t>генетичними</a:t>
            </a:r>
            <a:r>
              <a:rPr lang="ru-RU" sz="1400" dirty="0"/>
              <a:t> типами. </a:t>
            </a:r>
            <a:r>
              <a:rPr lang="ru-RU" sz="1400" dirty="0"/>
              <a:t>Магматичні</a:t>
            </a:r>
            <a:r>
              <a:rPr lang="ru-RU" sz="1400" dirty="0"/>
              <a:t> родов. (</a:t>
            </a:r>
            <a:r>
              <a:rPr lang="ru-RU" sz="1400" dirty="0"/>
              <a:t>титаномагнетитові</a:t>
            </a:r>
            <a:r>
              <a:rPr lang="ru-RU" sz="1400" dirty="0"/>
              <a:t> та </a:t>
            </a:r>
            <a:r>
              <a:rPr lang="ru-RU" sz="1400" dirty="0"/>
              <a:t>ільменіт-титаномагнетитові</a:t>
            </a:r>
            <a:r>
              <a:rPr lang="ru-RU" sz="1400" dirty="0"/>
              <a:t>) </a:t>
            </a:r>
            <a:r>
              <a:rPr lang="ru-RU" sz="1400" dirty="0"/>
              <a:t>відомі</a:t>
            </a:r>
            <a:r>
              <a:rPr lang="ru-RU" sz="1400" dirty="0"/>
              <a:t> в </a:t>
            </a:r>
            <a:r>
              <a:rPr lang="ru-RU" sz="1400" dirty="0"/>
              <a:t>Карелії</a:t>
            </a:r>
            <a:r>
              <a:rPr lang="ru-RU" sz="1400" dirty="0"/>
              <a:t> (</a:t>
            </a:r>
            <a:r>
              <a:rPr lang="ru-RU" sz="1400" dirty="0"/>
              <a:t>Пудожгорське</a:t>
            </a:r>
            <a:r>
              <a:rPr lang="ru-RU" sz="1400" dirty="0"/>
              <a:t>), на </a:t>
            </a:r>
            <a:r>
              <a:rPr lang="ru-RU" sz="1400" dirty="0"/>
              <a:t>Уралі</a:t>
            </a:r>
            <a:r>
              <a:rPr lang="ru-RU" sz="1400" dirty="0"/>
              <a:t> (</a:t>
            </a:r>
            <a:r>
              <a:rPr lang="ru-RU" sz="1400" dirty="0"/>
              <a:t>Качканарське</a:t>
            </a:r>
            <a:r>
              <a:rPr lang="ru-RU" sz="1400" dirty="0"/>
              <a:t>, </a:t>
            </a:r>
            <a:r>
              <a:rPr lang="ru-RU" sz="1400" dirty="0"/>
              <a:t>Гусевогірське</a:t>
            </a:r>
            <a:r>
              <a:rPr lang="ru-RU" sz="1400" dirty="0"/>
              <a:t>, </a:t>
            </a:r>
            <a:r>
              <a:rPr lang="ru-RU" sz="1400" dirty="0"/>
              <a:t>Першоуральське</a:t>
            </a:r>
            <a:r>
              <a:rPr lang="ru-RU" sz="1400" dirty="0"/>
              <a:t>, </a:t>
            </a:r>
            <a:r>
              <a:rPr lang="ru-RU" sz="1400" dirty="0"/>
              <a:t>Копанське</a:t>
            </a:r>
            <a:r>
              <a:rPr lang="ru-RU" sz="1400" dirty="0"/>
              <a:t> і </a:t>
            </a:r>
            <a:r>
              <a:rPr lang="ru-RU" sz="1400" dirty="0"/>
              <a:t>інш</a:t>
            </a:r>
            <a:r>
              <a:rPr lang="ru-RU" sz="1400" dirty="0"/>
              <a:t>.), в </a:t>
            </a:r>
            <a:r>
              <a:rPr lang="ru-RU" sz="1400" dirty="0"/>
              <a:t>Гірському</a:t>
            </a:r>
            <a:r>
              <a:rPr lang="ru-RU" sz="1400" dirty="0"/>
              <a:t> </a:t>
            </a:r>
            <a:r>
              <a:rPr lang="ru-RU" sz="1400" dirty="0"/>
              <a:t>Алтаї</a:t>
            </a:r>
            <a:r>
              <a:rPr lang="ru-RU" sz="1400" dirty="0"/>
              <a:t> (</a:t>
            </a:r>
            <a:r>
              <a:rPr lang="ru-RU" sz="1400" dirty="0"/>
              <a:t>Харловське</a:t>
            </a:r>
            <a:r>
              <a:rPr lang="ru-RU" sz="1400" dirty="0"/>
              <a:t>), </a:t>
            </a:r>
            <a:r>
              <a:rPr lang="ru-RU" sz="1400" dirty="0"/>
              <a:t>Сх</a:t>
            </a:r>
            <a:r>
              <a:rPr lang="ru-RU" sz="1400" dirty="0"/>
              <a:t>. Саянах (</a:t>
            </a:r>
            <a:r>
              <a:rPr lang="ru-RU" sz="1400" dirty="0"/>
              <a:t>Лисанське</a:t>
            </a:r>
            <a:r>
              <a:rPr lang="ru-RU" sz="1400" dirty="0"/>
              <a:t>, </a:t>
            </a:r>
            <a:r>
              <a:rPr lang="ru-RU" sz="1400" dirty="0"/>
              <a:t>Малотагульське</a:t>
            </a:r>
            <a:r>
              <a:rPr lang="ru-RU" sz="1400" dirty="0"/>
              <a:t>), в </a:t>
            </a:r>
            <a:r>
              <a:rPr lang="ru-RU" sz="1400" dirty="0"/>
              <a:t>Забайкаллі</a:t>
            </a:r>
            <a:r>
              <a:rPr lang="ru-RU" sz="1400" dirty="0"/>
              <a:t> (</a:t>
            </a:r>
            <a:r>
              <a:rPr lang="ru-RU" sz="1400" dirty="0"/>
              <a:t>Кручинінське</a:t>
            </a:r>
            <a:r>
              <a:rPr lang="ru-RU" sz="1400" dirty="0"/>
              <a:t>). </a:t>
            </a:r>
            <a:r>
              <a:rPr lang="ru-RU" sz="1400" dirty="0"/>
              <a:t>Рудні</a:t>
            </a:r>
            <a:r>
              <a:rPr lang="ru-RU" sz="1400" dirty="0"/>
              <a:t> </a:t>
            </a:r>
            <a:r>
              <a:rPr lang="ru-RU" sz="1400" dirty="0"/>
              <a:t>тіла</a:t>
            </a:r>
            <a:r>
              <a:rPr lang="ru-RU" sz="1400" dirty="0"/>
              <a:t> </a:t>
            </a:r>
            <a:r>
              <a:rPr lang="ru-RU" sz="1400" dirty="0"/>
              <a:t>цих</a:t>
            </a:r>
            <a:r>
              <a:rPr lang="ru-RU" sz="1400" dirty="0"/>
              <a:t> родов. </a:t>
            </a:r>
            <a:r>
              <a:rPr lang="ru-RU" sz="1400" dirty="0"/>
              <a:t>являють</a:t>
            </a:r>
            <a:r>
              <a:rPr lang="ru-RU" sz="1400" dirty="0"/>
              <a:t> собою </a:t>
            </a:r>
            <a:r>
              <a:rPr lang="ru-RU" sz="1400" dirty="0"/>
              <a:t>зони</a:t>
            </a:r>
            <a:r>
              <a:rPr lang="ru-RU" sz="1400" dirty="0"/>
              <a:t> </a:t>
            </a:r>
            <a:r>
              <a:rPr lang="ru-RU" sz="1400" dirty="0"/>
              <a:t>вкрапленості</a:t>
            </a:r>
            <a:r>
              <a:rPr lang="ru-RU" sz="1400" dirty="0"/>
              <a:t> з </a:t>
            </a:r>
            <a:r>
              <a:rPr lang="ru-RU" sz="1400" dirty="0"/>
              <a:t>шліровими</a:t>
            </a:r>
            <a:r>
              <a:rPr lang="ru-RU" sz="1400" dirty="0"/>
              <a:t> і жило-, </a:t>
            </a:r>
            <a:r>
              <a:rPr lang="ru-RU" sz="1400" dirty="0"/>
              <a:t>лінзоподібними</a:t>
            </a:r>
            <a:r>
              <a:rPr lang="ru-RU" sz="1400" dirty="0"/>
              <a:t> </a:t>
            </a:r>
            <a:r>
              <a:rPr lang="ru-RU" sz="1400" dirty="0"/>
              <a:t>відособленнями</a:t>
            </a:r>
            <a:r>
              <a:rPr lang="ru-RU" sz="1400" dirty="0"/>
              <a:t> титаномагнетиту в </a:t>
            </a:r>
            <a:r>
              <a:rPr lang="ru-RU" sz="1400" dirty="0"/>
              <a:t>інтрузивах</a:t>
            </a:r>
            <a:r>
              <a:rPr lang="ru-RU" sz="1400" dirty="0"/>
              <a:t> </a:t>
            </a:r>
            <a:r>
              <a:rPr lang="ru-RU" sz="1400" dirty="0"/>
              <a:t>габрової</a:t>
            </a:r>
            <a:r>
              <a:rPr lang="ru-RU" sz="1400" dirty="0"/>
              <a:t> </a:t>
            </a:r>
            <a:r>
              <a:rPr lang="ru-RU" sz="1400" dirty="0"/>
              <a:t>формації</a:t>
            </a:r>
            <a:r>
              <a:rPr lang="ru-RU" sz="1400" dirty="0"/>
              <a:t>. </a:t>
            </a:r>
            <a:r>
              <a:rPr lang="ru-RU" sz="1400" dirty="0"/>
              <a:t>Руди</a:t>
            </a:r>
            <a:r>
              <a:rPr lang="ru-RU" sz="1400" dirty="0"/>
              <a:t> </a:t>
            </a:r>
            <a:r>
              <a:rPr lang="ru-RU" sz="1400" dirty="0"/>
              <a:t>характеризуються</a:t>
            </a:r>
            <a:r>
              <a:rPr lang="ru-RU" sz="1400" dirty="0"/>
              <a:t> </a:t>
            </a:r>
            <a:r>
              <a:rPr lang="ru-RU" sz="1400" dirty="0"/>
              <a:t>пром</a:t>
            </a:r>
            <a:r>
              <a:rPr lang="ru-RU" sz="1400" dirty="0"/>
              <a:t>. </a:t>
            </a:r>
            <a:r>
              <a:rPr lang="ru-RU" sz="1400" dirty="0"/>
              <a:t>вмістом</a:t>
            </a:r>
            <a:r>
              <a:rPr lang="ru-RU" sz="1400" dirty="0"/>
              <a:t> </a:t>
            </a:r>
            <a:r>
              <a:rPr lang="ru-RU" sz="1400" dirty="0"/>
              <a:t>заліза</a:t>
            </a:r>
            <a:r>
              <a:rPr lang="ru-RU" sz="1400" dirty="0"/>
              <a:t>, </a:t>
            </a:r>
            <a:r>
              <a:rPr lang="ru-RU" sz="1400" dirty="0"/>
              <a:t>ванадію</a:t>
            </a:r>
            <a:r>
              <a:rPr lang="ru-RU" sz="1400" dirty="0"/>
              <a:t>, титану, </a:t>
            </a:r>
            <a:r>
              <a:rPr lang="ru-RU" sz="1400" dirty="0"/>
              <a:t>низьким</a:t>
            </a:r>
            <a:r>
              <a:rPr lang="ru-RU" sz="1400" dirty="0"/>
              <a:t> </a:t>
            </a:r>
            <a:r>
              <a:rPr lang="ru-RU" sz="1400" dirty="0"/>
              <a:t>вмістом</a:t>
            </a:r>
            <a:r>
              <a:rPr lang="ru-RU" sz="1400" dirty="0"/>
              <a:t> </a:t>
            </a:r>
            <a:r>
              <a:rPr lang="ru-RU" sz="1400" dirty="0"/>
              <a:t>сірки</a:t>
            </a:r>
            <a:r>
              <a:rPr lang="ru-RU" sz="1400" dirty="0"/>
              <a:t> і фосфору.</a:t>
            </a:r>
          </a:p>
          <a:p>
            <a:endParaRPr lang="uk-UA" sz="1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5" y="457200"/>
            <a:ext cx="3600400" cy="4051920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3524294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688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151</TotalTime>
  <Words>885</Words>
  <Application>Microsoft Office PowerPoint</Application>
  <PresentationFormat>Экран (4:3)</PresentationFormat>
  <Paragraphs>88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NewsPrint</vt:lpstr>
      <vt:lpstr>Республіка Росія</vt:lpstr>
      <vt:lpstr>              Заголовок</vt:lpstr>
      <vt:lpstr>Республіка Росія</vt:lpstr>
      <vt:lpstr>«Візитна картка Росії»</vt:lpstr>
      <vt:lpstr>           « ЕГП Росії»</vt:lpstr>
      <vt:lpstr>              Рельєф</vt:lpstr>
      <vt:lpstr>Корисні копалини нафта і газ</vt:lpstr>
      <vt:lpstr>Корисні копалини - вугілля</vt:lpstr>
      <vt:lpstr>Корисні копалини – залізні руди</vt:lpstr>
      <vt:lpstr>Корисні копалини – титанові руди </vt:lpstr>
      <vt:lpstr>                  Клімат</vt:lpstr>
      <vt:lpstr>Поверхневі води</vt:lpstr>
      <vt:lpstr>          Населення</vt:lpstr>
      <vt:lpstr>Національний склад  Росії</vt:lpstr>
      <vt:lpstr>Господарство</vt:lpstr>
      <vt:lpstr>Сільське господарство</vt:lpstr>
      <vt:lpstr>Паливна промисловість</vt:lpstr>
      <vt:lpstr>Лісова промисловість</vt:lpstr>
      <vt:lpstr>Зовнішня торгівля</vt:lpstr>
      <vt:lpstr>Чудові містечка Росії</vt:lpstr>
      <vt:lpstr>Чудові містечка Росії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Республіка Росія</dc:title>
  <dc:creator>Admin</dc:creator>
  <cp:lastModifiedBy>Admin</cp:lastModifiedBy>
  <cp:revision>15</cp:revision>
  <dcterms:created xsi:type="dcterms:W3CDTF">2015-02-02T17:19:32Z</dcterms:created>
  <dcterms:modified xsi:type="dcterms:W3CDTF">2015-02-03T18:17:47Z</dcterms:modified>
</cp:coreProperties>
</file>