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2" r:id="rId3"/>
    <p:sldId id="263" r:id="rId4"/>
    <p:sldId id="258" r:id="rId5"/>
    <p:sldId id="266" r:id="rId6"/>
    <p:sldId id="257" r:id="rId7"/>
    <p:sldId id="259" r:id="rId8"/>
    <p:sldId id="264" r:id="rId9"/>
    <p:sldId id="261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1691680" y="1196752"/>
            <a:ext cx="5940660" cy="19442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tx1"/>
                </a:solidFill>
              </a:rPr>
              <a:t>Регуляція чисельності популяцій</a:t>
            </a:r>
          </a:p>
        </p:txBody>
      </p:sp>
      <p:sp>
        <p:nvSpPr>
          <p:cNvPr id="7" name="Овал 6"/>
          <p:cNvSpPr/>
          <p:nvPr/>
        </p:nvSpPr>
        <p:spPr>
          <a:xfrm>
            <a:off x="1043608" y="5085184"/>
            <a:ext cx="7632848" cy="162804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>
                <a:solidFill>
                  <a:schemeClr val="tx1"/>
                </a:solidFill>
              </a:rPr>
              <a:t>Регуляція</a:t>
            </a:r>
            <a:r>
              <a:rPr lang="ru-RU" dirty="0">
                <a:solidFill>
                  <a:schemeClr val="tx1"/>
                </a:solidFill>
              </a:rPr>
              <a:t> росту </a:t>
            </a:r>
            <a:r>
              <a:rPr lang="ru-RU" dirty="0" err="1">
                <a:solidFill>
                  <a:schemeClr val="tx1"/>
                </a:solidFill>
              </a:rPr>
              <a:t>популяції</a:t>
            </a:r>
            <a:r>
              <a:rPr lang="ru-RU" dirty="0">
                <a:solidFill>
                  <a:schemeClr val="tx1"/>
                </a:solidFill>
              </a:rPr>
              <a:t> -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прагнення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відновлення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величини</a:t>
            </a:r>
            <a:r>
              <a:rPr lang="ru-RU" dirty="0">
                <a:solidFill>
                  <a:schemeClr val="tx1"/>
                </a:solidFill>
              </a:rPr>
              <a:t>, яка </a:t>
            </a:r>
            <a:r>
              <a:rPr lang="ru-RU" dirty="0" err="1">
                <a:solidFill>
                  <a:schemeClr val="tx1"/>
                </a:solidFill>
              </a:rPr>
              <a:t>відповідає</a:t>
            </a:r>
            <a:r>
              <a:rPr lang="ru-RU" dirty="0">
                <a:solidFill>
                  <a:schemeClr val="tx1"/>
                </a:solidFill>
              </a:rPr>
              <a:t> стану </a:t>
            </a:r>
            <a:r>
              <a:rPr lang="ru-RU" dirty="0" err="1">
                <a:solidFill>
                  <a:schemeClr val="tx1"/>
                </a:solidFill>
              </a:rPr>
              <a:t>рівноваги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4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/>
          <a:p>
            <a:r>
              <a:rPr lang="ru-RU" sz="2000" dirty="0" err="1"/>
              <a:t>Показники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свідчать</a:t>
            </a:r>
            <a:r>
              <a:rPr lang="ru-RU" sz="2000" dirty="0"/>
              <a:t> про </a:t>
            </a:r>
            <a:r>
              <a:rPr lang="ru-RU" sz="2000" dirty="0" err="1"/>
              <a:t>загрозу</a:t>
            </a:r>
            <a:r>
              <a:rPr lang="ru-RU" sz="2000" dirty="0"/>
              <a:t> </a:t>
            </a:r>
            <a:r>
              <a:rPr lang="ru-RU" sz="2000" dirty="0" err="1"/>
              <a:t>вимирання</a:t>
            </a:r>
            <a:r>
              <a:rPr lang="ru-RU" sz="2000" dirty="0"/>
              <a:t> </a:t>
            </a:r>
            <a:r>
              <a:rPr lang="ru-RU" sz="2000" dirty="0" err="1"/>
              <a:t>видів</a:t>
            </a:r>
            <a:r>
              <a:rPr lang="ru-RU" sz="2000" dirty="0"/>
              <a:t> </a:t>
            </a:r>
            <a:r>
              <a:rPr lang="ru-RU" sz="2000" dirty="0" err="1"/>
              <a:t>тварин</a:t>
            </a:r>
            <a:endParaRPr lang="uk-UA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250989"/>
              </p:ext>
            </p:extLst>
          </p:nvPr>
        </p:nvGraphicFramePr>
        <p:xfrm>
          <a:off x="107504" y="548680"/>
          <a:ext cx="8821488" cy="6130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3312368"/>
                <a:gridCol w="3204864"/>
              </a:tblGrid>
              <a:tr h="621368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Показники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Види, яким загрожує вимирання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Види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що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знаходяться</a:t>
                      </a:r>
                      <a:r>
                        <a:rPr lang="ru-RU" sz="1400" dirty="0" smtClean="0"/>
                        <a:t> у </a:t>
                      </a:r>
                      <a:r>
                        <a:rPr lang="ru-RU" sz="1400" dirty="0" err="1" smtClean="0"/>
                        <a:t>відносній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безпеці</a:t>
                      </a:r>
                      <a:endParaRPr lang="uk-UA" sz="1400" dirty="0"/>
                    </a:p>
                  </a:txBody>
                  <a:tcPr/>
                </a:tc>
              </a:tr>
              <a:tr h="501191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Розміри особин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Великі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Дрібні</a:t>
                      </a:r>
                      <a:endParaRPr lang="uk-UA" sz="1600" dirty="0"/>
                    </a:p>
                  </a:txBody>
                  <a:tcPr/>
                </a:tc>
              </a:tr>
              <a:tr h="518104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Спосіб життя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Хижаки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Рослиноїдні</a:t>
                      </a:r>
                      <a:r>
                        <a:rPr lang="ru-RU" sz="1600" dirty="0" smtClean="0"/>
                        <a:t>,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uk-UA" sz="1600" baseline="0" dirty="0" smtClean="0"/>
                        <a:t>к</a:t>
                      </a:r>
                      <a:r>
                        <a:rPr lang="uk-UA" sz="1600" dirty="0" smtClean="0"/>
                        <a:t>омахоїдні</a:t>
                      </a:r>
                      <a:endParaRPr lang="uk-UA" sz="1600" dirty="0" smtClean="0"/>
                    </a:p>
                  </a:txBody>
                  <a:tcPr/>
                </a:tc>
              </a:tr>
              <a:tr h="518104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Діапазон</a:t>
                      </a:r>
                      <a:r>
                        <a:rPr lang="uk-UA" sz="1600" baseline="0" dirty="0" smtClean="0"/>
                        <a:t> </a:t>
                      </a:r>
                      <a:r>
                        <a:rPr lang="uk-UA" sz="1600" dirty="0" smtClean="0"/>
                        <a:t>пристосувань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Стенобіонтні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Еврибіонтні</a:t>
                      </a:r>
                      <a:endParaRPr lang="uk-UA" sz="1600" dirty="0"/>
                    </a:p>
                  </a:txBody>
                  <a:tcPr/>
                </a:tc>
              </a:tr>
              <a:tr h="518104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Розміри ареалу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Обмежений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Широкий</a:t>
                      </a:r>
                      <a:endParaRPr lang="uk-UA" sz="1600" dirty="0"/>
                    </a:p>
                  </a:txBody>
                  <a:tcPr/>
                </a:tc>
              </a:tr>
              <a:tr h="80982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Реакція на присутність людини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Уникають сусідства з людиною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Переносять сусідство 3 людиною</a:t>
                      </a:r>
                      <a:endParaRPr lang="uk-UA" sz="1600" dirty="0"/>
                    </a:p>
                  </a:txBody>
                  <a:tcPr/>
                </a:tc>
              </a:tr>
              <a:tr h="986878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Особливість</a:t>
                      </a:r>
                      <a:r>
                        <a:rPr lang="uk-UA" sz="1600" baseline="0" dirty="0" smtClean="0"/>
                        <a:t> </a:t>
                      </a:r>
                      <a:r>
                        <a:rPr lang="uk-UA" sz="1600" dirty="0" smtClean="0"/>
                        <a:t>поведінки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 </a:t>
                      </a:r>
                      <a:r>
                        <a:rPr lang="ru-RU" sz="1600" dirty="0" err="1" smtClean="0"/>
                        <a:t>здатні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адаптуватися</a:t>
                      </a:r>
                      <a:r>
                        <a:rPr lang="ru-RU" sz="1600" dirty="0" smtClean="0"/>
                        <a:t> до </a:t>
                      </a:r>
                      <a:r>
                        <a:rPr lang="ru-RU" sz="1600" dirty="0" err="1" smtClean="0"/>
                        <a:t>раптової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небезпеки</a:t>
                      </a:r>
                      <a:r>
                        <a:rPr lang="ru-RU" sz="1600" dirty="0" smtClean="0"/>
                        <a:t>, </a:t>
                      </a:r>
                      <a:r>
                        <a:rPr lang="ru-RU" sz="1600" dirty="0" err="1" smtClean="0"/>
                        <a:t>створеної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людиною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 </a:t>
                      </a:r>
                      <a:r>
                        <a:rPr lang="ru-RU" sz="1600" dirty="0" err="1" smtClean="0"/>
                        <a:t>никають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небезпеку</a:t>
                      </a:r>
                      <a:r>
                        <a:rPr lang="ru-RU" sz="1600" dirty="0" smtClean="0"/>
                        <a:t>,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err="1" smtClean="0"/>
                        <a:t>викликану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сусідством</a:t>
                      </a:r>
                      <a:r>
                        <a:rPr lang="ru-RU" sz="1600" dirty="0" smtClean="0"/>
                        <a:t> 3 </a:t>
                      </a:r>
                      <a:r>
                        <a:rPr lang="ru-RU" sz="1600" dirty="0" err="1" smtClean="0"/>
                        <a:t>людиною</a:t>
                      </a:r>
                      <a:endParaRPr lang="uk-UA" sz="1600" dirty="0"/>
                    </a:p>
                  </a:txBody>
                  <a:tcPr/>
                </a:tc>
              </a:tr>
              <a:tr h="797912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Величина</a:t>
                      </a:r>
                      <a:r>
                        <a:rPr lang="uk-UA" sz="1600" baseline="0" dirty="0" smtClean="0"/>
                        <a:t> </a:t>
                      </a:r>
                      <a:r>
                        <a:rPr lang="uk-UA" sz="1600" dirty="0" smtClean="0"/>
                        <a:t>популяції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Одна велика </a:t>
                      </a:r>
                      <a:r>
                        <a:rPr lang="ru-RU" sz="1600" dirty="0" err="1" smtClean="0"/>
                        <a:t>або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декілька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малочисельних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Декілька середніх популяцій</a:t>
                      </a:r>
                      <a:endParaRPr lang="uk-UA" sz="1600" dirty="0"/>
                    </a:p>
                  </a:txBody>
                  <a:tcPr/>
                </a:tc>
              </a:tr>
              <a:tr h="797912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Господарське</a:t>
                      </a:r>
                      <a:r>
                        <a:rPr lang="uk-UA" sz="1600" baseline="0" dirty="0" smtClean="0"/>
                        <a:t> </a:t>
                      </a:r>
                      <a:r>
                        <a:rPr lang="uk-UA" sz="1600" dirty="0" smtClean="0"/>
                        <a:t>значення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Об’єкти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полювання</a:t>
                      </a:r>
                      <a:r>
                        <a:rPr lang="ru-RU" sz="1600" dirty="0" smtClean="0"/>
                        <a:t>, </a:t>
                      </a:r>
                      <a:r>
                        <a:rPr lang="ru-RU" sz="1600" dirty="0" err="1" smtClean="0"/>
                        <a:t>промислу</a:t>
                      </a:r>
                      <a:r>
                        <a:rPr lang="ru-RU" sz="1600" dirty="0" smtClean="0"/>
                        <a:t>, </a:t>
                      </a:r>
                      <a:r>
                        <a:rPr lang="ru-RU" sz="1600" dirty="0" err="1" smtClean="0"/>
                        <a:t>хутрові</a:t>
                      </a:r>
                      <a:r>
                        <a:rPr lang="ru-RU" sz="1600" dirty="0" smtClean="0"/>
                        <a:t>, </a:t>
                      </a:r>
                      <a:r>
                        <a:rPr lang="ru-RU" sz="1600" dirty="0" err="1" smtClean="0"/>
                        <a:t>декоративні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 </a:t>
                      </a:r>
                      <a:r>
                        <a:rPr lang="ru-RU" sz="1600" dirty="0" err="1" smtClean="0"/>
                        <a:t>мають</a:t>
                      </a:r>
                      <a:r>
                        <a:rPr lang="ru-RU" sz="1600" dirty="0" smtClean="0"/>
                        <a:t> особливого практичного </a:t>
                      </a:r>
                      <a:r>
                        <a:rPr lang="ru-RU" sz="1600" dirty="0" err="1" smtClean="0"/>
                        <a:t>значення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36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uk-UA" sz="4400" dirty="0" smtClean="0"/>
              <a:t>Вимираючі тварини</a:t>
            </a:r>
            <a:endParaRPr lang="uk-UA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24" y="646604"/>
            <a:ext cx="4265560" cy="285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42422"/>
            <a:ext cx="4176464" cy="285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24" y="3645024"/>
            <a:ext cx="426555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417646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547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5976664"/>
          </a:xfrm>
        </p:spPr>
        <p:txBody>
          <a:bodyPr>
            <a:noAutofit/>
          </a:bodyPr>
          <a:lstStyle/>
          <a:p>
            <a:r>
              <a:rPr lang="uk-UA" sz="2800" dirty="0"/>
              <a:t>Фактори, які перебувають у прямій залежності від щільності популяції, називають </a:t>
            </a:r>
            <a:r>
              <a:rPr lang="uk-UA" sz="2800" b="1" dirty="0"/>
              <a:t>регулюючими</a:t>
            </a:r>
            <a:r>
              <a:rPr lang="uk-UA" sz="2800" dirty="0"/>
              <a:t>. Вони не тільки змінюють, а й </a:t>
            </a:r>
            <a:r>
              <a:rPr lang="uk-UA" sz="2800" dirty="0" err="1"/>
              <a:t>відрегульовують</a:t>
            </a:r>
            <a:r>
              <a:rPr lang="uk-UA" sz="2800" dirty="0"/>
              <a:t> чисельність популяції і самі зазнають певних змін. Ці фактори вважаються одним із головних механізмів, які </a:t>
            </a:r>
            <a:r>
              <a:rPr lang="uk-UA" sz="2800" dirty="0" smtClean="0"/>
              <a:t>запобігають перенаселенню </a:t>
            </a:r>
            <a:r>
              <a:rPr lang="uk-UA" sz="2800" dirty="0"/>
              <a:t>і сприяють встановленню стійкої рівноваги. До регулюючих належать ті </a:t>
            </a:r>
            <a:r>
              <a:rPr lang="uk-UA" sz="2800" b="1" dirty="0"/>
              <a:t>біотичні фактори</a:t>
            </a:r>
            <a:r>
              <a:rPr lang="uk-UA" sz="2800" dirty="0"/>
              <a:t>, механізм дії яких виражається через конкуренцію, хижацтво, </a:t>
            </a:r>
            <a:r>
              <a:rPr lang="uk-UA" sz="2800" dirty="0" smtClean="0"/>
              <a:t>паразитизм.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43673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uk-UA" sz="4000" dirty="0" smtClean="0"/>
              <a:t>Фактори регуляці</a:t>
            </a:r>
            <a:r>
              <a:rPr lang="uk-UA" sz="4000" dirty="0"/>
              <a:t>ї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40871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35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8882168" cy="3713008"/>
          </a:xfrm>
        </p:spPr>
        <p:txBody>
          <a:bodyPr>
            <a:normAutofit/>
          </a:bodyPr>
          <a:lstStyle/>
          <a:p>
            <a:r>
              <a:rPr lang="ru-RU" dirty="0" err="1" smtClean="0"/>
              <a:t>Коливання</a:t>
            </a:r>
            <a:r>
              <a:rPr lang="ru-RU" dirty="0" smtClean="0"/>
              <a:t> </a:t>
            </a:r>
            <a:r>
              <a:rPr lang="ru-RU" dirty="0" err="1"/>
              <a:t>чисельності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</a:t>
            </a:r>
            <a:r>
              <a:rPr lang="ru-RU" dirty="0" err="1"/>
              <a:t>циклічно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назвати</a:t>
            </a:r>
            <a:r>
              <a:rPr lang="ru-RU" dirty="0"/>
              <a:t> </a:t>
            </a:r>
            <a:r>
              <a:rPr lang="ru-RU" b="1" dirty="0"/>
              <a:t>циклами</a:t>
            </a:r>
            <a:r>
              <a:rPr lang="ru-RU" dirty="0"/>
              <a:t>. </a:t>
            </a:r>
            <a:r>
              <a:rPr lang="ru-RU" dirty="0" smtClean="0"/>
              <a:t> </a:t>
            </a:r>
            <a:r>
              <a:rPr lang="ru-RU" dirty="0"/>
              <a:t>Але </a:t>
            </a:r>
            <a:r>
              <a:rPr lang="ru-RU" dirty="0" err="1"/>
              <a:t>дослідження</a:t>
            </a:r>
            <a:r>
              <a:rPr lang="ru-RU" dirty="0"/>
              <a:t> таких </a:t>
            </a:r>
            <a:r>
              <a:rPr lang="ru-RU" dirty="0" err="1"/>
              <a:t>циклів</a:t>
            </a:r>
            <a:r>
              <a:rPr lang="ru-RU" dirty="0"/>
              <a:t> </a:t>
            </a:r>
            <a:r>
              <a:rPr lang="ru-RU" dirty="0" err="1"/>
              <a:t>потребує</a:t>
            </a:r>
            <a:r>
              <a:rPr lang="ru-RU" dirty="0"/>
              <a:t> </a:t>
            </a:r>
            <a:r>
              <a:rPr lang="ru-RU" dirty="0" err="1"/>
              <a:t>тривалого</a:t>
            </a:r>
            <a:r>
              <a:rPr lang="ru-RU" dirty="0"/>
              <a:t> часу і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максимумом та </a:t>
            </a:r>
            <a:r>
              <a:rPr lang="ru-RU" dirty="0" err="1"/>
              <a:t>мінімумом</a:t>
            </a:r>
            <a:r>
              <a:rPr lang="ru-RU" dirty="0"/>
              <a:t> </a:t>
            </a:r>
            <a:r>
              <a:rPr lang="ru-RU" dirty="0" err="1"/>
              <a:t>чисельності</a:t>
            </a:r>
            <a:r>
              <a:rPr lang="ru-RU" dirty="0"/>
              <a:t> </a:t>
            </a:r>
            <a:r>
              <a:rPr lang="ru-RU" dirty="0" err="1"/>
              <a:t>даної</a:t>
            </a:r>
            <a:r>
              <a:rPr lang="ru-RU" dirty="0"/>
              <a:t> </a:t>
            </a:r>
            <a:r>
              <a:rPr lang="ru-RU" dirty="0" err="1"/>
              <a:t>популяції</a:t>
            </a:r>
            <a:r>
              <a:rPr lang="ru-RU" dirty="0"/>
              <a:t>. З </a:t>
            </a:r>
            <a:r>
              <a:rPr lang="ru-RU" dirty="0" err="1"/>
              <a:t>огляду</a:t>
            </a:r>
            <a:r>
              <a:rPr lang="ru-RU" dirty="0"/>
              <a:t> на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настання</a:t>
            </a:r>
            <a:r>
              <a:rPr lang="ru-RU" dirty="0"/>
              <a:t> </a:t>
            </a:r>
            <a:r>
              <a:rPr lang="ru-RU" dirty="0" err="1"/>
              <a:t>статевої</a:t>
            </a:r>
            <a:r>
              <a:rPr lang="ru-RU" dirty="0"/>
              <a:t> </a:t>
            </a:r>
            <a:r>
              <a:rPr lang="ru-RU" dirty="0" err="1"/>
              <a:t>зрілості</a:t>
            </a:r>
            <a:r>
              <a:rPr lang="ru-RU" dirty="0"/>
              <a:t>, </a:t>
            </a:r>
            <a:r>
              <a:rPr lang="ru-RU" dirty="0" err="1"/>
              <a:t>вагітність</a:t>
            </a:r>
            <a:r>
              <a:rPr lang="ru-RU" dirty="0"/>
              <a:t>, у кожного виду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параметри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. У </a:t>
            </a:r>
            <a:r>
              <a:rPr lang="ru-RU" dirty="0" err="1"/>
              <a:t>маленької</a:t>
            </a:r>
            <a:r>
              <a:rPr lang="ru-RU" dirty="0"/>
              <a:t> </a:t>
            </a:r>
            <a:r>
              <a:rPr lang="ru-RU" dirty="0" err="1"/>
              <a:t>тваринки</a:t>
            </a:r>
            <a:r>
              <a:rPr lang="ru-RU" dirty="0"/>
              <a:t>, </a:t>
            </a:r>
            <a:r>
              <a:rPr lang="ru-RU" dirty="0" err="1"/>
              <a:t>такої</a:t>
            </a:r>
            <a:r>
              <a:rPr lang="ru-RU" dirty="0"/>
              <a:t>, як бурозубка,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періоди</a:t>
            </a:r>
            <a:r>
              <a:rPr lang="ru-RU" dirty="0"/>
              <a:t>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коротші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у таких, як </a:t>
            </a:r>
            <a:r>
              <a:rPr lang="ru-RU" dirty="0" err="1"/>
              <a:t>копитні</a:t>
            </a:r>
            <a:r>
              <a:rPr lang="ru-RU" dirty="0"/>
              <a:t>, </a:t>
            </a:r>
            <a:r>
              <a:rPr lang="ru-RU" dirty="0" err="1"/>
              <a:t>слони</a:t>
            </a:r>
            <a:r>
              <a:rPr lang="ru-RU" dirty="0"/>
              <a:t>. </a:t>
            </a:r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9000"/>
            <a:ext cx="381642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367240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46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600200"/>
          </a:xfrm>
        </p:spPr>
        <p:txBody>
          <a:bodyPr/>
          <a:lstStyle/>
          <a:p>
            <a:r>
              <a:rPr lang="uk-UA" dirty="0"/>
              <a:t> Циклічне коливання чисельності популяції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7272808" cy="328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30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Зро</a:t>
            </a:r>
            <a:r>
              <a:rPr lang="uk-UA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стання</a:t>
            </a:r>
            <a:endParaRPr lang="uk-U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3508" y="4725144"/>
            <a:ext cx="8856984" cy="20162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/>
              <a:t>Розміри популяції можуть зростати в результаті </a:t>
            </a:r>
            <a:r>
              <a:rPr lang="uk-UA" b="1" dirty="0"/>
              <a:t>імміграції</a:t>
            </a:r>
            <a:r>
              <a:rPr lang="uk-UA" dirty="0"/>
              <a:t> (додаються особини ззовні) або за рахунок </a:t>
            </a:r>
            <a:r>
              <a:rPr lang="uk-UA" b="1" dirty="0"/>
              <a:t>розмноження</a:t>
            </a:r>
            <a:r>
              <a:rPr lang="uk-UA" dirty="0"/>
              <a:t> особин. На зміни в чисельному складі популяції суттєвий вплив мають </a:t>
            </a:r>
            <a:r>
              <a:rPr lang="uk-UA" b="1" dirty="0"/>
              <a:t>кліматичні умови</a:t>
            </a:r>
            <a:r>
              <a:rPr lang="uk-UA" dirty="0"/>
              <a:t>, які висвітлено в попередньому розділі (</a:t>
            </a:r>
            <a:r>
              <a:rPr lang="uk-UA" i="1" dirty="0" err="1"/>
              <a:t>екофактори</a:t>
            </a:r>
            <a:r>
              <a:rPr lang="uk-UA" dirty="0"/>
              <a:t> — температура, вологість і т.д.). Нерідко </a:t>
            </a:r>
            <a:r>
              <a:rPr lang="uk-UA" dirty="0" err="1"/>
              <a:t>лімітуючим</a:t>
            </a:r>
            <a:r>
              <a:rPr lang="uk-UA" dirty="0"/>
              <a:t> фактором, як уже доведено, виступають вороги, їжа тощо.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203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9" y="116632"/>
            <a:ext cx="4860032" cy="6453336"/>
          </a:xfrm>
        </p:spPr>
        <p:txBody>
          <a:bodyPr>
            <a:noAutofit/>
          </a:bodyPr>
          <a:lstStyle/>
          <a:p>
            <a:r>
              <a:rPr lang="uk-UA" sz="2800" dirty="0"/>
              <a:t>Доведено, що коливання розмірів популяції проходить не хаотично. Насправді є низка факторів, які втримують стан </a:t>
            </a:r>
            <a:r>
              <a:rPr lang="uk-UA" sz="2800" dirty="0" smtClean="0"/>
              <a:t>популяції </a:t>
            </a:r>
            <a:r>
              <a:rPr lang="uk-UA" sz="2800" dirty="0"/>
              <a:t>в певних межах. Це фактори, які знижують чисельність і сприяють смертності та найкраще діють при збільшенні щільності. Такими факторами можуть бути </a:t>
            </a:r>
            <a:r>
              <a:rPr lang="uk-UA" sz="2800" b="1" i="1" dirty="0"/>
              <a:t>нестача їжі, збільшення кількості ворогів</a:t>
            </a:r>
            <a:r>
              <a:rPr lang="uk-UA" sz="2800" dirty="0"/>
              <a:t> </a:t>
            </a:r>
            <a:r>
              <a:rPr lang="uk-UA" sz="2800" dirty="0" smtClean="0"/>
              <a:t>тощо</a:t>
            </a:r>
            <a:r>
              <a:rPr lang="en-US" sz="2800" dirty="0"/>
              <a:t>.</a:t>
            </a:r>
            <a:endParaRPr lang="uk-U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2" y="281289"/>
            <a:ext cx="42862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2" y="3275166"/>
            <a:ext cx="428625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06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r>
              <a:rPr lang="uk-UA" sz="4000" dirty="0" err="1"/>
              <a:t>Лімітуючі</a:t>
            </a:r>
            <a:r>
              <a:rPr lang="uk-UA" sz="4000" dirty="0"/>
              <a:t> фактори росту </a:t>
            </a:r>
            <a:r>
              <a:rPr lang="uk-UA" sz="4000" dirty="0" smtClean="0"/>
              <a:t>популяції</a:t>
            </a:r>
            <a:endParaRPr lang="uk-UA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34481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30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9252520" cy="2880320"/>
          </a:xfrm>
        </p:spPr>
        <p:txBody>
          <a:bodyPr>
            <a:normAutofit/>
          </a:bodyPr>
          <a:lstStyle/>
          <a:p>
            <a:r>
              <a:rPr lang="uk-UA" sz="2800" dirty="0"/>
              <a:t>Негативна дія </a:t>
            </a:r>
            <a:r>
              <a:rPr lang="uk-UA" sz="2800" dirty="0" err="1"/>
              <a:t>модифікуючих</a:t>
            </a:r>
            <a:r>
              <a:rPr lang="uk-UA" sz="2800" dirty="0"/>
              <a:t> факторів </a:t>
            </a:r>
            <a:r>
              <a:rPr lang="uk-UA" sz="2800" i="1" dirty="0"/>
              <a:t>знижує </a:t>
            </a:r>
            <a:r>
              <a:rPr lang="uk-UA" sz="2800" dirty="0"/>
              <a:t>чисельність популяції і може стати причиною повного її зникнення. </a:t>
            </a:r>
            <a:r>
              <a:rPr lang="uk-UA" sz="2800" b="1" dirty="0"/>
              <a:t>Несприятлива погода </a:t>
            </a:r>
            <a:r>
              <a:rPr lang="uk-UA" sz="2800" dirty="0"/>
              <a:t>(сувора зима, ураган, засуха, повені, лісові і торфові пожежі) можуть знищити значну частину особин популяції незалежно від її </a:t>
            </a:r>
            <a:r>
              <a:rPr lang="uk-UA" sz="2800" dirty="0" smtClean="0"/>
              <a:t>щільності.</a:t>
            </a:r>
            <a:endParaRPr lang="uk-UA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40968"/>
            <a:ext cx="6696744" cy="334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6475491"/>
            <a:ext cx="70049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Динаміка чисельності </a:t>
            </a:r>
            <a:r>
              <a:rPr lang="uk-UA" dirty="0" smtClean="0"/>
              <a:t>чапель </a:t>
            </a:r>
            <a:r>
              <a:rPr lang="uk-UA" dirty="0"/>
              <a:t>залежно від змін умов середовища.</a:t>
            </a:r>
          </a:p>
        </p:txBody>
      </p:sp>
    </p:spTree>
    <p:extLst>
      <p:ext uri="{BB962C8B-B14F-4D97-AF65-F5344CB8AC3E}">
        <p14:creationId xmlns:p14="http://schemas.microsoft.com/office/powerpoint/2010/main" val="288827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95</TotalTime>
  <Words>424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Презентация PowerPoint</vt:lpstr>
      <vt:lpstr>Презентация PowerPoint</vt:lpstr>
      <vt:lpstr>Фактори регуляції</vt:lpstr>
      <vt:lpstr>Презентация PowerPoint</vt:lpstr>
      <vt:lpstr> Циклічне коливання чисельності популяції</vt:lpstr>
      <vt:lpstr>Зростання</vt:lpstr>
      <vt:lpstr>Презентация PowerPoint</vt:lpstr>
      <vt:lpstr>Лімітуючі фактори росту популяції</vt:lpstr>
      <vt:lpstr>Презентация PowerPoint</vt:lpstr>
      <vt:lpstr>Показники, що свідчать про загрозу вимирання видів тварин</vt:lpstr>
      <vt:lpstr>Вимираючі тварини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Регуляція чисельності популяцій</dc:title>
  <dc:creator>user</dc:creator>
  <cp:lastModifiedBy>user</cp:lastModifiedBy>
  <cp:revision>11</cp:revision>
  <dcterms:created xsi:type="dcterms:W3CDTF">2014-01-22T19:18:31Z</dcterms:created>
  <dcterms:modified xsi:type="dcterms:W3CDTF">2014-01-22T21:05:36Z</dcterms:modified>
</cp:coreProperties>
</file>