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FFE04-E138-4F49-A7CE-3A41F769BEA7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99A1-FE43-40EC-91EA-9289C32AC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99A1-FE43-40EC-91EA-9289C32ACE7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0%BD%D1%82%D0%B0%D0%BD%D0%B0%D0%BB" TargetMode="External"/><Relationship Id="rId2" Type="http://schemas.openxmlformats.org/officeDocument/2006/relationships/hyperlink" Target="http://uk.wikipedia.org/wiki/%D0%A1%D0%B5%D1%80%D1%80%D0%B0-%D0%B4%D1%83-%D0%95%D1%81%D0%BF%D1%96%D0%BD%D1%8C%D1%8F%D1%81%D1%83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http://vsviti.com.ua/2011/12/dyvovyzhne-brazylske-derevo-dzhabotikab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42984"/>
            <a:ext cx="6477000" cy="1828800"/>
          </a:xfrm>
        </p:spPr>
        <p:txBody>
          <a:bodyPr/>
          <a:lstStyle/>
          <a:p>
            <a:r>
              <a:rPr lang="uk-UA" b="1" i="1" dirty="0" smtClean="0"/>
              <a:t>Бразилія</a:t>
            </a:r>
            <a:endParaRPr lang="ru-RU" b="1" i="1" dirty="0"/>
          </a:p>
        </p:txBody>
      </p:sp>
      <p:pic>
        <p:nvPicPr>
          <p:cNvPr id="4" name="Рисунок 3" descr="85px-Coat_of_arms_of_Brazil.svg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7166"/>
            <a:ext cx="2405077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razil_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28604"/>
            <a:ext cx="2833689" cy="271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5px-Flag_of_Brazil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3048013" cy="214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Транспорт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642918"/>
            <a:ext cx="9144000" cy="1392572"/>
          </a:xfrm>
        </p:spPr>
        <p:txBody>
          <a:bodyPr>
            <a:normAutofit/>
          </a:bodyPr>
          <a:lstStyle/>
          <a:p>
            <a:r>
              <a:rPr lang="ru-RU" b="0" dirty="0" err="1" smtClean="0"/>
              <a:t>Основними</a:t>
            </a:r>
            <a:r>
              <a:rPr lang="ru-RU" b="0" dirty="0" smtClean="0"/>
              <a:t> </a:t>
            </a:r>
            <a:r>
              <a:rPr lang="ru-RU" b="0" dirty="0" err="1" smtClean="0"/>
              <a:t>транспортними</a:t>
            </a:r>
            <a:r>
              <a:rPr lang="ru-RU" b="0" dirty="0" smtClean="0"/>
              <a:t> шляхами </a:t>
            </a:r>
            <a:r>
              <a:rPr lang="ru-RU" b="0" dirty="0" err="1" smtClean="0"/>
              <a:t>усередині</a:t>
            </a:r>
            <a:r>
              <a:rPr lang="ru-RU" b="0" dirty="0" smtClean="0"/>
              <a:t> </a:t>
            </a:r>
            <a:r>
              <a:rPr lang="ru-RU" b="0" dirty="0" err="1" smtClean="0"/>
              <a:t>країни</a:t>
            </a:r>
            <a:r>
              <a:rPr lang="ru-RU" b="0" dirty="0" smtClean="0"/>
              <a:t> </a:t>
            </a:r>
            <a:r>
              <a:rPr lang="ru-RU" b="0" dirty="0" err="1" smtClean="0"/>
              <a:t>є</a:t>
            </a:r>
            <a:r>
              <a:rPr lang="ru-RU" b="0" dirty="0" smtClean="0"/>
              <a:t> автодороги. Система </a:t>
            </a:r>
            <a:r>
              <a:rPr lang="ru-RU" b="0" dirty="0" err="1" smtClean="0"/>
              <a:t>автодоріг</a:t>
            </a:r>
            <a:r>
              <a:rPr lang="ru-RU" b="0" dirty="0" smtClean="0"/>
              <a:t> </a:t>
            </a:r>
            <a:r>
              <a:rPr lang="ru-RU" b="0" dirty="0" err="1" smtClean="0"/>
              <a:t>досить</a:t>
            </a:r>
            <a:r>
              <a:rPr lang="ru-RU" b="0" dirty="0" smtClean="0"/>
              <a:t> </a:t>
            </a:r>
            <a:r>
              <a:rPr lang="ru-RU" b="0" dirty="0" err="1" smtClean="0"/>
              <a:t>розвинена</a:t>
            </a:r>
            <a:r>
              <a:rPr lang="ru-RU" b="0" dirty="0" smtClean="0"/>
              <a:t> та складна. </a:t>
            </a:r>
            <a:r>
              <a:rPr lang="ru-RU" b="0" dirty="0" err="1" smtClean="0"/>
              <a:t>Проте</a:t>
            </a:r>
            <a:r>
              <a:rPr lang="ru-RU" b="0" dirty="0" smtClean="0"/>
              <a:t>, у </a:t>
            </a:r>
            <a:r>
              <a:rPr lang="ru-RU" b="0" dirty="0" err="1" smtClean="0"/>
              <a:t>деяких</a:t>
            </a:r>
            <a:r>
              <a:rPr lang="ru-RU" b="0" dirty="0" smtClean="0"/>
              <a:t> районах </a:t>
            </a:r>
            <a:r>
              <a:rPr lang="ru-RU" b="0" dirty="0" err="1" smtClean="0"/>
              <a:t>під</a:t>
            </a:r>
            <a:r>
              <a:rPr lang="ru-RU" b="0" dirty="0" smtClean="0"/>
              <a:t> час </a:t>
            </a:r>
            <a:r>
              <a:rPr lang="ru-RU" b="0" dirty="0" err="1" smtClean="0"/>
              <a:t>тропічних</a:t>
            </a:r>
            <a:r>
              <a:rPr lang="ru-RU" b="0" dirty="0" smtClean="0"/>
              <a:t> злив автодороги </a:t>
            </a:r>
            <a:r>
              <a:rPr lang="ru-RU" b="0" dirty="0" err="1" smtClean="0"/>
              <a:t>стають</a:t>
            </a:r>
            <a:r>
              <a:rPr lang="ru-RU" b="0" dirty="0" smtClean="0"/>
              <a:t> </a:t>
            </a:r>
            <a:r>
              <a:rPr lang="ru-RU" b="0" dirty="0" err="1" smtClean="0"/>
              <a:t>важкопроходимими</a:t>
            </a:r>
            <a:r>
              <a:rPr lang="ru-RU" b="0" dirty="0" smtClean="0"/>
              <a:t> та </a:t>
            </a:r>
            <a:r>
              <a:rPr lang="ru-RU" b="0" dirty="0" err="1" smtClean="0"/>
              <a:t>небезпечними</a:t>
            </a:r>
            <a:r>
              <a:rPr lang="ru-RU" b="0" dirty="0" smtClean="0"/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0" y="2000240"/>
            <a:ext cx="9144000" cy="1500198"/>
          </a:xfrm>
        </p:spPr>
        <p:txBody>
          <a:bodyPr/>
          <a:lstStyle/>
          <a:p>
            <a:r>
              <a:rPr lang="ru-RU" b="0" dirty="0" err="1" smtClean="0"/>
              <a:t>Залізниці</a:t>
            </a:r>
            <a:r>
              <a:rPr lang="ru-RU" b="0" dirty="0" smtClean="0"/>
              <a:t> у </a:t>
            </a:r>
            <a:r>
              <a:rPr lang="ru-RU" b="0" dirty="0" err="1" smtClean="0"/>
              <a:t>Бразилії</a:t>
            </a:r>
            <a:r>
              <a:rPr lang="ru-RU" b="0" dirty="0" smtClean="0"/>
              <a:t> </a:t>
            </a:r>
            <a:r>
              <a:rPr lang="ru-RU" b="0" dirty="0" err="1" smtClean="0"/>
              <a:t>загалом</a:t>
            </a:r>
            <a:r>
              <a:rPr lang="ru-RU" b="0" dirty="0" smtClean="0"/>
              <a:t> </a:t>
            </a:r>
            <a:r>
              <a:rPr lang="ru-RU" b="0" dirty="0" err="1" smtClean="0"/>
              <a:t>застарілі</a:t>
            </a:r>
            <a:r>
              <a:rPr lang="ru-RU" b="0" dirty="0" smtClean="0"/>
              <a:t> та </a:t>
            </a:r>
            <a:r>
              <a:rPr lang="ru-RU" b="0" dirty="0" err="1" smtClean="0"/>
              <a:t>використовуються</a:t>
            </a:r>
            <a:r>
              <a:rPr lang="ru-RU" b="0" dirty="0" smtClean="0"/>
              <a:t> </a:t>
            </a:r>
            <a:r>
              <a:rPr lang="ru-RU" b="0" dirty="0" err="1" smtClean="0"/>
              <a:t>майже</a:t>
            </a:r>
            <a:r>
              <a:rPr lang="ru-RU" b="0" dirty="0" smtClean="0"/>
              <a:t> </a:t>
            </a:r>
            <a:r>
              <a:rPr lang="ru-RU" b="0" dirty="0" err="1" smtClean="0"/>
              <a:t>виключно</a:t>
            </a:r>
            <a:r>
              <a:rPr lang="ru-RU" b="0" dirty="0" smtClean="0"/>
              <a:t> для </a:t>
            </a:r>
            <a:r>
              <a:rPr lang="ru-RU" b="0" dirty="0" err="1" smtClean="0"/>
              <a:t>перевезення</a:t>
            </a:r>
            <a:r>
              <a:rPr lang="ru-RU" b="0" dirty="0" smtClean="0"/>
              <a:t> </a:t>
            </a:r>
            <a:r>
              <a:rPr lang="ru-RU" b="0" dirty="0" err="1" smtClean="0"/>
              <a:t>вантажів</a:t>
            </a:r>
            <a:r>
              <a:rPr lang="ru-RU" b="0" dirty="0" smtClean="0"/>
              <a:t>. </a:t>
            </a:r>
            <a:r>
              <a:rPr lang="ru-RU" b="0" dirty="0" err="1" smtClean="0"/>
              <a:t>Існує</a:t>
            </a:r>
            <a:r>
              <a:rPr lang="ru-RU" b="0" dirty="0" smtClean="0"/>
              <a:t> </a:t>
            </a:r>
            <a:r>
              <a:rPr lang="ru-RU" b="0" dirty="0" err="1" smtClean="0"/>
              <a:t>лише</a:t>
            </a:r>
            <a:r>
              <a:rPr lang="ru-RU" b="0" dirty="0" smtClean="0"/>
              <a:t> </a:t>
            </a:r>
            <a:r>
              <a:rPr lang="ru-RU" b="0" dirty="0" err="1" smtClean="0"/>
              <a:t>декілька</a:t>
            </a:r>
            <a:r>
              <a:rPr lang="ru-RU" b="0" dirty="0" smtClean="0"/>
              <a:t> </a:t>
            </a:r>
            <a:r>
              <a:rPr lang="ru-RU" b="0" dirty="0" err="1" smtClean="0"/>
              <a:t>діючих</a:t>
            </a:r>
            <a:r>
              <a:rPr lang="ru-RU" b="0" dirty="0" smtClean="0"/>
              <a:t> </a:t>
            </a:r>
            <a:r>
              <a:rPr lang="ru-RU" b="0" dirty="0" err="1" smtClean="0"/>
              <a:t>пасажирських</a:t>
            </a:r>
            <a:r>
              <a:rPr lang="ru-RU" b="0" dirty="0" smtClean="0"/>
              <a:t> </a:t>
            </a:r>
            <a:r>
              <a:rPr lang="ru-RU" b="0" dirty="0" err="1" smtClean="0"/>
              <a:t>залізниць</a:t>
            </a:r>
            <a:r>
              <a:rPr lang="ru-RU" b="0" dirty="0" smtClean="0"/>
              <a:t>, </a:t>
            </a:r>
            <a:r>
              <a:rPr lang="ru-RU" b="0" dirty="0" err="1" smtClean="0"/>
              <a:t>найдовша</a:t>
            </a:r>
            <a:r>
              <a:rPr lang="ru-RU" b="0" dirty="0" smtClean="0"/>
              <a:t> — </a:t>
            </a:r>
            <a:r>
              <a:rPr lang="ru-RU" b="0" dirty="0" err="1" smtClean="0"/>
              <a:t>між</a:t>
            </a:r>
            <a:r>
              <a:rPr lang="ru-RU" b="0" dirty="0" smtClean="0"/>
              <a:t> </a:t>
            </a:r>
            <a:r>
              <a:rPr lang="ru-RU" b="0" dirty="0" err="1" smtClean="0"/>
              <a:t>містами</a:t>
            </a:r>
            <a:r>
              <a:rPr lang="ru-RU" b="0" dirty="0" smtClean="0"/>
              <a:t> </a:t>
            </a:r>
            <a:r>
              <a:rPr lang="ru-RU" b="0" dirty="0" err="1" smtClean="0"/>
              <a:t>Белу-Оризонті</a:t>
            </a:r>
            <a:r>
              <a:rPr lang="ru-RU" b="0" dirty="0" smtClean="0"/>
              <a:t> та </a:t>
            </a:r>
            <a:r>
              <a:rPr lang="ru-RU" b="0" dirty="0" err="1" smtClean="0"/>
              <a:t>Віторія</a:t>
            </a:r>
            <a:r>
              <a:rPr lang="ru-RU" b="0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 descr="tran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000372"/>
            <a:ext cx="3005150" cy="204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_5a208_1be90b9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4071942"/>
            <a:ext cx="3167084" cy="237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загруженное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214686"/>
            <a:ext cx="27717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28596" y="3357562"/>
            <a:ext cx="8153400" cy="35004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Морський</a:t>
            </a:r>
            <a:r>
              <a:rPr lang="ru-RU" dirty="0" smtClean="0"/>
              <a:t> транспорт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у </a:t>
            </a:r>
            <a:r>
              <a:rPr lang="ru-RU" dirty="0" err="1" smtClean="0"/>
              <a:t>Бразилії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зараз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для </a:t>
            </a:r>
            <a:r>
              <a:rPr lang="ru-RU" dirty="0" err="1" smtClean="0"/>
              <a:t>перевезень</a:t>
            </a:r>
            <a:r>
              <a:rPr lang="ru-RU" dirty="0" smtClean="0"/>
              <a:t> </a:t>
            </a:r>
            <a:r>
              <a:rPr lang="ru-RU" dirty="0" err="1" smtClean="0"/>
              <a:t>вантажів</a:t>
            </a:r>
            <a:r>
              <a:rPr lang="ru-RU" dirty="0" smtClean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бразильського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торговими</a:t>
            </a:r>
            <a:r>
              <a:rPr lang="ru-RU" dirty="0" smtClean="0"/>
              <a:t> портами.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річковий</a:t>
            </a:r>
            <a:r>
              <a:rPr lang="ru-RU" dirty="0" smtClean="0"/>
              <a:t> транспорт, особливо у </a:t>
            </a:r>
            <a:r>
              <a:rPr lang="ru-RU" dirty="0" err="1" smtClean="0"/>
              <a:t>Амазонії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транспортним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.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50 тис. км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.</a:t>
            </a:r>
          </a:p>
        </p:txBody>
      </p:sp>
      <p:pic>
        <p:nvPicPr>
          <p:cNvPr id="9" name="Рисунок 8" descr="sea_container_serv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9902">
            <a:off x="5357818" y="142852"/>
            <a:ext cx="3214690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7450">
            <a:off x="642910" y="285728"/>
            <a:ext cx="402061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71802" y="214290"/>
            <a:ext cx="5929354" cy="664371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Авіаційний</a:t>
            </a:r>
            <a:r>
              <a:rPr lang="ru-RU" dirty="0" smtClean="0"/>
              <a:t> транспорт зараз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. </a:t>
            </a:r>
            <a:r>
              <a:rPr lang="ru-RU" dirty="0" err="1" smtClean="0"/>
              <a:t>Лідерами</a:t>
            </a:r>
            <a:r>
              <a:rPr lang="ru-RU" dirty="0" smtClean="0"/>
              <a:t> </a:t>
            </a:r>
            <a:r>
              <a:rPr lang="ru-RU" dirty="0" err="1" smtClean="0"/>
              <a:t>перевезень</a:t>
            </a:r>
            <a:r>
              <a:rPr lang="ru-RU" dirty="0" smtClean="0"/>
              <a:t> у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</a:t>
            </a:r>
            <a:r>
              <a:rPr lang="en-US" dirty="0" err="1" smtClean="0"/>
              <a:t>Vasp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err="1" smtClean="0"/>
              <a:t>Transbrasil</a:t>
            </a:r>
            <a:r>
              <a:rPr lang="en-US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3 277 </a:t>
            </a:r>
            <a:r>
              <a:rPr lang="ru-RU" dirty="0" err="1" smtClean="0"/>
              <a:t>аеропортів</a:t>
            </a:r>
            <a:r>
              <a:rPr lang="ru-RU" dirty="0" smtClean="0"/>
              <a:t> (1999 </a:t>
            </a:r>
            <a:r>
              <a:rPr lang="ru-RU" dirty="0" err="1" smtClean="0"/>
              <a:t>рік</a:t>
            </a:r>
            <a:r>
              <a:rPr lang="ru-RU" dirty="0" smtClean="0"/>
              <a:t>),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рейси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до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 </a:t>
            </a:r>
            <a:r>
              <a:rPr lang="ru-RU" dirty="0" err="1" smtClean="0"/>
              <a:t>Гуарульос</a:t>
            </a:r>
            <a:r>
              <a:rPr lang="ru-RU" dirty="0" smtClean="0"/>
              <a:t> в Сан-Паулу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Галеано</a:t>
            </a:r>
            <a:r>
              <a:rPr lang="ru-RU" dirty="0" smtClean="0"/>
              <a:t> в </a:t>
            </a:r>
            <a:r>
              <a:rPr lang="ru-RU" dirty="0" err="1" smtClean="0"/>
              <a:t>Ріо-де-Жанейро</a:t>
            </a:r>
            <a:r>
              <a:rPr lang="ru-RU" dirty="0" smtClean="0"/>
              <a:t>. З </a:t>
            </a:r>
            <a:r>
              <a:rPr lang="ru-RU" dirty="0" err="1" smtClean="0"/>
              <a:t>останнього</a:t>
            </a:r>
            <a:r>
              <a:rPr lang="ru-RU" dirty="0" smtClean="0"/>
              <a:t> часу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рейсів</a:t>
            </a:r>
            <a:r>
              <a:rPr lang="ru-RU" dirty="0" smtClean="0"/>
              <a:t> </a:t>
            </a:r>
            <a:r>
              <a:rPr lang="ru-RU" dirty="0" err="1" smtClean="0"/>
              <a:t>йдуть</a:t>
            </a:r>
            <a:r>
              <a:rPr lang="ru-RU" dirty="0" smtClean="0"/>
              <a:t> до </a:t>
            </a:r>
            <a:r>
              <a:rPr lang="ru-RU" dirty="0" err="1" smtClean="0"/>
              <a:t>аеропортів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 </a:t>
            </a:r>
            <a:r>
              <a:rPr lang="ru-RU" dirty="0" err="1" smtClean="0"/>
              <a:t>Бразиліа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Форталеза</a:t>
            </a:r>
            <a:r>
              <a:rPr lang="ru-RU" dirty="0" smtClean="0"/>
              <a:t>. З </a:t>
            </a:r>
            <a:r>
              <a:rPr lang="ru-RU" dirty="0" err="1" smtClean="0"/>
              <a:t>південноамериканською</a:t>
            </a:r>
            <a:r>
              <a:rPr lang="ru-RU" dirty="0" smtClean="0"/>
              <a:t> </a:t>
            </a:r>
            <a:r>
              <a:rPr lang="ru-RU" dirty="0" err="1" smtClean="0"/>
              <a:t>інтеграцією</a:t>
            </a:r>
            <a:r>
              <a:rPr lang="ru-RU" dirty="0" smtClean="0"/>
              <a:t> </a:t>
            </a:r>
            <a:r>
              <a:rPr lang="ru-RU" dirty="0" err="1" smtClean="0"/>
              <a:t>очікується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аеропортів</a:t>
            </a:r>
            <a:r>
              <a:rPr lang="ru-RU" dirty="0" smtClean="0"/>
              <a:t> </a:t>
            </a:r>
            <a:r>
              <a:rPr lang="ru-RU" dirty="0" err="1" smtClean="0"/>
              <a:t>відкриються</a:t>
            </a:r>
            <a:r>
              <a:rPr lang="ru-RU" dirty="0" smtClean="0"/>
              <a:t> для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рейсів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загруженное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714884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загруженное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2676527" cy="2143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0131220103224_Co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263138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00042"/>
            <a:ext cx="8153400" cy="719158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Етнічний</a:t>
            </a:r>
            <a:r>
              <a:rPr lang="ru-RU" sz="3100" b="1" dirty="0" smtClean="0"/>
              <a:t> та </a:t>
            </a:r>
            <a:r>
              <a:rPr lang="ru-RU" sz="3100" b="1" dirty="0" err="1" smtClean="0"/>
              <a:t>расовий</a:t>
            </a:r>
            <a:r>
              <a:rPr lang="ru-RU" sz="3100" b="1" dirty="0" smtClean="0"/>
              <a:t> склад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9001156" cy="5857916"/>
          </a:xfrm>
        </p:spPr>
        <p:txBody>
          <a:bodyPr/>
          <a:lstStyle/>
          <a:p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сконцентроване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.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південних</a:t>
            </a:r>
            <a:r>
              <a:rPr lang="ru-RU" dirty="0" smtClean="0"/>
              <a:t> </a:t>
            </a:r>
            <a:r>
              <a:rPr lang="ru-RU" dirty="0" err="1" smtClean="0"/>
              <a:t>штатів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європейське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Півночі</a:t>
            </a:r>
            <a:r>
              <a:rPr lang="ru-RU" dirty="0" smtClean="0"/>
              <a:t> — </a:t>
            </a:r>
            <a:r>
              <a:rPr lang="ru-RU" dirty="0" err="1" smtClean="0"/>
              <a:t>індіанці</a:t>
            </a:r>
            <a:r>
              <a:rPr lang="ru-RU" dirty="0" smtClean="0"/>
              <a:t>, а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сходу —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африканців</a:t>
            </a:r>
            <a:r>
              <a:rPr lang="ru-RU" dirty="0" smtClean="0"/>
              <a:t> та </a:t>
            </a:r>
            <a:r>
              <a:rPr lang="ru-RU" dirty="0" err="1" smtClean="0"/>
              <a:t>європейців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143644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Південні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бразильці</a:t>
            </a:r>
            <a:r>
              <a:rPr lang="ru-RU" sz="1400" dirty="0" smtClean="0"/>
              <a:t> на </a:t>
            </a:r>
            <a:r>
              <a:rPr lang="ru-RU" sz="1400" dirty="0" err="1" smtClean="0"/>
              <a:t>святі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врожаю</a:t>
            </a:r>
            <a:r>
              <a:rPr lang="ru-RU" sz="1400" dirty="0" smtClean="0"/>
              <a:t> </a:t>
            </a:r>
            <a:r>
              <a:rPr lang="ru-RU" sz="1400" i="1" dirty="0" err="1" smtClean="0"/>
              <a:t>Феста-ді-ува</a:t>
            </a:r>
            <a:endParaRPr lang="ru-RU" sz="1400" dirty="0"/>
          </a:p>
        </p:txBody>
      </p:sp>
      <p:pic>
        <p:nvPicPr>
          <p:cNvPr id="6" name="Рисунок 5" descr="190px-Soberanas_festadau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214686"/>
            <a:ext cx="1880236" cy="283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6072206"/>
            <a:ext cx="198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Північні</a:t>
            </a:r>
            <a:r>
              <a:rPr lang="ru-RU" dirty="0" smtClean="0"/>
              <a:t> </a:t>
            </a:r>
            <a:r>
              <a:rPr lang="ru-RU" dirty="0" err="1" smtClean="0"/>
              <a:t>бразильці</a:t>
            </a:r>
            <a:endParaRPr lang="ru-RU" dirty="0"/>
          </a:p>
        </p:txBody>
      </p:sp>
      <p:pic>
        <p:nvPicPr>
          <p:cNvPr id="8" name="Рисунок 7" descr="Face_painting_at_the_1st_National_Conference_for_indigenous_peoples_in_Braz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429000"/>
            <a:ext cx="3615714" cy="237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507206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Понад</a:t>
            </a:r>
            <a:r>
              <a:rPr lang="ru-RU" sz="2000" dirty="0" smtClean="0"/>
              <a:t> 90 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людей в </a:t>
            </a:r>
            <a:r>
              <a:rPr lang="ru-RU" sz="2000" dirty="0" err="1" smtClean="0"/>
              <a:t>Бразилії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коріння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хвилях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імміграції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 — </a:t>
            </a:r>
            <a:r>
              <a:rPr lang="ru-RU" sz="2000" dirty="0" err="1" smtClean="0"/>
              <a:t>іберійці</a:t>
            </a:r>
            <a:r>
              <a:rPr lang="ru-RU" sz="2000" dirty="0" smtClean="0"/>
              <a:t>, </a:t>
            </a:r>
            <a:r>
              <a:rPr lang="ru-RU" sz="2000" dirty="0" err="1" smtClean="0"/>
              <a:t>італійці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німці</a:t>
            </a:r>
            <a:r>
              <a:rPr lang="ru-RU" sz="2000" dirty="0" smtClean="0"/>
              <a:t>. </a:t>
            </a:r>
            <a:r>
              <a:rPr lang="ru-RU" sz="2000" dirty="0" err="1" smtClean="0"/>
              <a:t>Менші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</a:t>
            </a:r>
            <a:r>
              <a:rPr lang="ru-RU" sz="2000" dirty="0" smtClean="0"/>
              <a:t> </a:t>
            </a:r>
            <a:r>
              <a:rPr lang="ru-RU" sz="2000" dirty="0" err="1" smtClean="0"/>
              <a:t>слов'ян</a:t>
            </a:r>
            <a:r>
              <a:rPr lang="ru-RU" sz="2000" dirty="0" smtClean="0"/>
              <a:t> (</a:t>
            </a:r>
            <a:r>
              <a:rPr lang="ru-RU" sz="2000" dirty="0" err="1" smtClean="0"/>
              <a:t>здебільшого</a:t>
            </a:r>
            <a:r>
              <a:rPr lang="ru-RU" sz="2000" dirty="0" smtClean="0"/>
              <a:t> </a:t>
            </a:r>
            <a:r>
              <a:rPr lang="ru-RU" sz="2000" dirty="0" err="1" smtClean="0"/>
              <a:t>чехів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поляків</a:t>
            </a:r>
            <a:r>
              <a:rPr lang="ru-RU" sz="2000" dirty="0" smtClean="0"/>
              <a:t>, </a:t>
            </a:r>
            <a:r>
              <a:rPr lang="ru-RU" sz="2000" dirty="0" err="1" smtClean="0"/>
              <a:t>українців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dirty="0" err="1" smtClean="0"/>
              <a:t>росіян</a:t>
            </a:r>
            <a:r>
              <a:rPr lang="ru-RU" sz="2000" dirty="0" smtClean="0"/>
              <a:t>).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найменших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</a:t>
            </a:r>
            <a:r>
              <a:rPr lang="ru-RU" sz="2000" dirty="0" smtClean="0"/>
              <a:t> — </a:t>
            </a:r>
            <a:r>
              <a:rPr lang="ru-RU" sz="2000" dirty="0" err="1" smtClean="0"/>
              <a:t>литовці,вірмени</a:t>
            </a:r>
            <a:r>
              <a:rPr lang="ru-RU" sz="2000" dirty="0" smtClean="0"/>
              <a:t>, </a:t>
            </a:r>
            <a:r>
              <a:rPr lang="ru-RU" sz="2000" dirty="0" err="1" smtClean="0"/>
              <a:t>фіни</a:t>
            </a:r>
            <a:r>
              <a:rPr lang="ru-RU" sz="2000" dirty="0" smtClean="0"/>
              <a:t>, </a:t>
            </a:r>
            <a:r>
              <a:rPr lang="ru-RU" sz="2000" dirty="0" err="1" smtClean="0"/>
              <a:t>французи</a:t>
            </a:r>
            <a:r>
              <a:rPr lang="ru-RU" sz="2000" dirty="0" smtClean="0"/>
              <a:t>, греки, </a:t>
            </a:r>
            <a:r>
              <a:rPr lang="ru-RU" sz="2000" dirty="0" err="1" smtClean="0"/>
              <a:t>угорці</a:t>
            </a:r>
            <a:r>
              <a:rPr lang="ru-RU" sz="2000" dirty="0" smtClean="0"/>
              <a:t>, </a:t>
            </a:r>
            <a:r>
              <a:rPr lang="ru-RU" sz="2000" dirty="0" err="1" smtClean="0"/>
              <a:t>румуни</a:t>
            </a:r>
            <a:r>
              <a:rPr lang="ru-RU" sz="2000" dirty="0" smtClean="0"/>
              <a:t>, </a:t>
            </a:r>
            <a:r>
              <a:rPr lang="ru-RU" sz="2000" dirty="0" err="1" smtClean="0"/>
              <a:t>британці</a:t>
            </a:r>
            <a:r>
              <a:rPr lang="ru-RU" sz="2000" dirty="0" smtClean="0"/>
              <a:t>, </a:t>
            </a:r>
            <a:r>
              <a:rPr lang="ru-RU" sz="2000" dirty="0" err="1" smtClean="0"/>
              <a:t>ірландці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євреї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європейців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бразильське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79 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африканців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мулатів</a:t>
            </a:r>
            <a:r>
              <a:rPr lang="ru-RU" sz="2000" dirty="0" smtClean="0"/>
              <a:t>, 13 млн. </a:t>
            </a:r>
            <a:r>
              <a:rPr lang="ru-RU" sz="2000" dirty="0" err="1" smtClean="0"/>
              <a:t>арабів</a:t>
            </a:r>
            <a:r>
              <a:rPr lang="ru-RU" sz="2000" dirty="0" smtClean="0"/>
              <a:t>, 1,6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азіатів</a:t>
            </a:r>
            <a:r>
              <a:rPr lang="ru-RU" sz="2000" dirty="0" smtClean="0"/>
              <a:t> та 700 тис. </a:t>
            </a:r>
            <a:r>
              <a:rPr lang="ru-RU" sz="2000" dirty="0" err="1" smtClean="0"/>
              <a:t>американських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індіанців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00042"/>
            <a:ext cx="311321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286124"/>
            <a:ext cx="3224217" cy="221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razil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4429132"/>
            <a:ext cx="2786082" cy="201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Культура </a:t>
            </a:r>
            <a:r>
              <a:rPr lang="ru-RU" sz="3600" b="1" dirty="0" err="1" smtClean="0"/>
              <a:t>Бразилії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715436" cy="3500462"/>
          </a:xfrm>
        </p:spPr>
        <p:txBody>
          <a:bodyPr>
            <a:normAutofit fontScale="92500"/>
          </a:bodyPr>
          <a:lstStyle/>
          <a:p>
            <a:r>
              <a:rPr lang="ru-RU" b="1" dirty="0" err="1" smtClean="0"/>
              <a:t>Бразильський</a:t>
            </a:r>
            <a:r>
              <a:rPr lang="ru-RU" b="1" dirty="0" smtClean="0"/>
              <a:t> карнавал </a:t>
            </a:r>
            <a:r>
              <a:rPr lang="ru-RU" dirty="0" smtClean="0"/>
              <a:t>взяв початок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португальської</a:t>
            </a:r>
            <a:r>
              <a:rPr lang="ru-RU" dirty="0" smtClean="0"/>
              <a:t> </a:t>
            </a:r>
            <a:r>
              <a:rPr lang="ru-RU" dirty="0" err="1" smtClean="0"/>
              <a:t>масляної</a:t>
            </a:r>
            <a:r>
              <a:rPr lang="ru-RU" dirty="0" smtClean="0"/>
              <a:t> — </a:t>
            </a:r>
            <a:r>
              <a:rPr lang="ru-RU" dirty="0" err="1" smtClean="0"/>
              <a:t>вуличних</a:t>
            </a:r>
            <a:r>
              <a:rPr lang="ru-RU" dirty="0" smtClean="0"/>
              <a:t> </a:t>
            </a:r>
            <a:r>
              <a:rPr lang="ru-RU" dirty="0" err="1" smtClean="0"/>
              <a:t>розваг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пустуни</a:t>
            </a:r>
            <a:r>
              <a:rPr lang="ru-RU" dirty="0" smtClean="0"/>
              <a:t> обливали один одного водою, </a:t>
            </a:r>
            <a:r>
              <a:rPr lang="ru-RU" dirty="0" err="1" smtClean="0"/>
              <a:t>обсипали</a:t>
            </a:r>
            <a:r>
              <a:rPr lang="ru-RU" dirty="0" smtClean="0"/>
              <a:t> </a:t>
            </a:r>
            <a:r>
              <a:rPr lang="ru-RU" dirty="0" err="1" smtClean="0"/>
              <a:t>борошном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сажею, </a:t>
            </a:r>
            <a:r>
              <a:rPr lang="ru-RU" dirty="0" err="1" smtClean="0"/>
              <a:t>кидалися</a:t>
            </a:r>
            <a:r>
              <a:rPr lang="ru-RU" dirty="0" smtClean="0"/>
              <a:t> </a:t>
            </a:r>
            <a:r>
              <a:rPr lang="ru-RU" dirty="0" err="1" smtClean="0"/>
              <a:t>тухлими</a:t>
            </a:r>
            <a:r>
              <a:rPr lang="ru-RU" dirty="0" smtClean="0"/>
              <a:t> </a:t>
            </a:r>
            <a:r>
              <a:rPr lang="ru-RU" dirty="0" err="1" smtClean="0"/>
              <a:t>яйцями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 т. д. </a:t>
            </a:r>
            <a:r>
              <a:rPr lang="ru-RU" dirty="0" err="1" smtClean="0"/>
              <a:t>Португальська</a:t>
            </a:r>
            <a:r>
              <a:rPr lang="ru-RU" dirty="0" smtClean="0"/>
              <a:t> </a:t>
            </a:r>
            <a:r>
              <a:rPr lang="ru-RU" dirty="0" err="1" smtClean="0"/>
              <a:t>масляна</a:t>
            </a:r>
            <a:r>
              <a:rPr lang="ru-RU" dirty="0" smtClean="0"/>
              <a:t> </a:t>
            </a:r>
            <a:r>
              <a:rPr lang="ru-RU" dirty="0" err="1" smtClean="0"/>
              <a:t>відбувалась</a:t>
            </a:r>
            <a:r>
              <a:rPr lang="ru-RU" dirty="0" smtClean="0"/>
              <a:t> </a:t>
            </a:r>
            <a:r>
              <a:rPr lang="ru-RU" dirty="0" err="1" smtClean="0"/>
              <a:t>напередодні</a:t>
            </a:r>
            <a:r>
              <a:rPr lang="ru-RU" dirty="0" smtClean="0"/>
              <a:t> Великого посту за </a:t>
            </a:r>
            <a:r>
              <a:rPr lang="ru-RU" dirty="0" err="1" smtClean="0"/>
              <a:t>католицьким</a:t>
            </a:r>
            <a:r>
              <a:rPr lang="ru-RU" dirty="0" smtClean="0"/>
              <a:t> календарем,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спокути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символізувало</a:t>
            </a:r>
            <a:r>
              <a:rPr lang="ru-RU" dirty="0" smtClean="0"/>
              <a:t> </a:t>
            </a:r>
            <a:r>
              <a:rPr lang="ru-RU" dirty="0" err="1" smtClean="0"/>
              <a:t>звільнення</a:t>
            </a:r>
            <a:r>
              <a:rPr lang="ru-RU" dirty="0" smtClean="0"/>
              <a:t> —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аспект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сприйнятий</a:t>
            </a:r>
            <a:r>
              <a:rPr lang="ru-RU" dirty="0" smtClean="0"/>
              <a:t> карнавалом.</a:t>
            </a:r>
            <a:endParaRPr lang="ru-RU" dirty="0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43380"/>
            <a:ext cx="3476631" cy="2313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166500"/>
            <a:ext cx="3405193" cy="2278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1337">
            <a:off x="5106770" y="293885"/>
            <a:ext cx="311321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preview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2749">
            <a:off x="5235848" y="2103306"/>
            <a:ext cx="3465916" cy="2446529"/>
          </a:xfrm>
          <a:prstGeom prst="rect">
            <a:avLst/>
          </a:prstGeom>
        </p:spPr>
      </p:pic>
      <p:pic>
        <p:nvPicPr>
          <p:cNvPr id="10" name="Рисунок 9" descr="img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500570"/>
            <a:ext cx="2928958" cy="219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51374">
            <a:off x="421593" y="3168194"/>
            <a:ext cx="3637985" cy="242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 (9).jpg"/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t="8737" b="8737"/>
          <a:stretch>
            <a:fillRect/>
          </a:stretch>
        </p:blipFill>
        <p:spPr>
          <a:xfrm rot="21442731">
            <a:off x="338183" y="374994"/>
            <a:ext cx="3958495" cy="238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480328" cy="37147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Бразильська</a:t>
            </a:r>
            <a:r>
              <a:rPr lang="ru-RU" b="1" dirty="0" smtClean="0"/>
              <a:t> кухня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результат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. Вона </a:t>
            </a:r>
            <a:r>
              <a:rPr lang="ru-RU" dirty="0" err="1" smtClean="0"/>
              <a:t>вважається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найвишуканішою</a:t>
            </a:r>
            <a:r>
              <a:rPr lang="ru-RU" dirty="0" smtClean="0"/>
              <a:t>. Тут — </a:t>
            </a:r>
            <a:r>
              <a:rPr lang="ru-RU" dirty="0" err="1" smtClean="0"/>
              <a:t>гострота</a:t>
            </a:r>
            <a:r>
              <a:rPr lang="ru-RU" dirty="0" smtClean="0"/>
              <a:t> </a:t>
            </a:r>
            <a:r>
              <a:rPr lang="ru-RU" dirty="0" err="1" smtClean="0"/>
              <a:t>індійських</a:t>
            </a:r>
            <a:r>
              <a:rPr lang="ru-RU" dirty="0" smtClean="0"/>
              <a:t>, </a:t>
            </a:r>
            <a:r>
              <a:rPr lang="ru-RU" dirty="0" err="1" smtClean="0"/>
              <a:t>пряність</a:t>
            </a:r>
            <a:r>
              <a:rPr lang="ru-RU" dirty="0" smtClean="0"/>
              <a:t> </a:t>
            </a:r>
            <a:r>
              <a:rPr lang="ru-RU" dirty="0" err="1" smtClean="0"/>
              <a:t>португальських</a:t>
            </a:r>
            <a:r>
              <a:rPr lang="ru-RU" dirty="0" smtClean="0"/>
              <a:t> та </a:t>
            </a:r>
            <a:r>
              <a:rPr lang="ru-RU" dirty="0" err="1" smtClean="0"/>
              <a:t>витонченість</a:t>
            </a:r>
            <a:r>
              <a:rPr lang="ru-RU" dirty="0" smtClean="0"/>
              <a:t> </a:t>
            </a:r>
            <a:r>
              <a:rPr lang="ru-RU" dirty="0" err="1" smtClean="0"/>
              <a:t>французьких</a:t>
            </a:r>
            <a:r>
              <a:rPr lang="ru-RU" dirty="0" smtClean="0"/>
              <a:t> </a:t>
            </a:r>
            <a:r>
              <a:rPr lang="ru-RU" dirty="0" err="1" smtClean="0"/>
              <a:t>кулінарних</a:t>
            </a:r>
            <a:r>
              <a:rPr lang="ru-RU" dirty="0" smtClean="0"/>
              <a:t> </a:t>
            </a:r>
            <a:r>
              <a:rPr lang="ru-RU" dirty="0" err="1" smtClean="0"/>
              <a:t>вишуків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Кожен</a:t>
            </a:r>
            <a:r>
              <a:rPr lang="ru-RU" dirty="0" smtClean="0"/>
              <a:t> район </a:t>
            </a:r>
            <a:r>
              <a:rPr lang="ru-RU" dirty="0" err="1" smtClean="0"/>
              <a:t>Бразилії</a:t>
            </a:r>
            <a:r>
              <a:rPr lang="ru-RU" dirty="0" smtClean="0"/>
              <a:t>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переважаючого</a:t>
            </a:r>
            <a:r>
              <a:rPr lang="ru-RU" dirty="0" smtClean="0"/>
              <a:t> культурного </a:t>
            </a:r>
            <a:r>
              <a:rPr lang="ru-RU" dirty="0" err="1" smtClean="0"/>
              <a:t>впливу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тип </a:t>
            </a:r>
            <a:r>
              <a:rPr lang="ru-RU" dirty="0" err="1" smtClean="0"/>
              <a:t>кухні</a:t>
            </a:r>
            <a:r>
              <a:rPr lang="ru-RU" dirty="0" smtClean="0"/>
              <a:t>. В одних районах </a:t>
            </a:r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тубільна</a:t>
            </a:r>
            <a:r>
              <a:rPr lang="ru-RU" dirty="0" smtClean="0"/>
              <a:t> культура, в </a:t>
            </a:r>
            <a:r>
              <a:rPr lang="ru-RU" dirty="0" err="1" smtClean="0"/>
              <a:t>інших</a:t>
            </a:r>
            <a:r>
              <a:rPr lang="ru-RU" dirty="0" smtClean="0"/>
              <a:t> - </a:t>
            </a:r>
            <a:r>
              <a:rPr lang="ru-RU" dirty="0" err="1" smtClean="0"/>
              <a:t>кулінарні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занесені</a:t>
            </a:r>
            <a:r>
              <a:rPr lang="ru-RU" dirty="0" smtClean="0"/>
              <a:t> до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колонізаторами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іммігрантами</a:t>
            </a:r>
            <a:r>
              <a:rPr lang="ru-RU" dirty="0" smtClean="0"/>
              <a:t>. </a:t>
            </a:r>
            <a:r>
              <a:rPr lang="ru-RU" dirty="0" err="1" smtClean="0"/>
              <a:t>Розмаїтість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смак </a:t>
            </a:r>
            <a:r>
              <a:rPr lang="ru-RU" dirty="0" err="1" smtClean="0"/>
              <a:t>бразильських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близкістю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моря, характером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6072206"/>
            <a:ext cx="121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Фейжоада</a:t>
            </a:r>
            <a:endParaRPr lang="ru-RU" dirty="0"/>
          </a:p>
        </p:txBody>
      </p:sp>
      <p:pic>
        <p:nvPicPr>
          <p:cNvPr id="5" name="Рисунок 4" descr="230px-Feijoada_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14752"/>
            <a:ext cx="2857520" cy="214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30px-Vatap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643314"/>
            <a:ext cx="2921000" cy="219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857884" y="5857892"/>
            <a:ext cx="850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Ватапа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Релігія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551766" cy="35719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73,6 % </a:t>
            </a:r>
            <a:r>
              <a:rPr lang="ru-RU" dirty="0" err="1" smtClean="0"/>
              <a:t>населення</a:t>
            </a:r>
            <a:r>
              <a:rPr lang="ru-RU" dirty="0" smtClean="0"/>
              <a:t> — католики (</a:t>
            </a:r>
            <a:r>
              <a:rPr lang="ru-RU" dirty="0" err="1" smtClean="0"/>
              <a:t>близько</a:t>
            </a:r>
            <a:r>
              <a:rPr lang="ru-RU" dirty="0" smtClean="0"/>
              <a:t> 126 </a:t>
            </a:r>
            <a:r>
              <a:rPr lang="ru-RU" dirty="0" err="1" smtClean="0"/>
              <a:t>млн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15,4 % — </a:t>
            </a:r>
            <a:r>
              <a:rPr lang="ru-RU" dirty="0" err="1" smtClean="0"/>
              <a:t>протестанти</a:t>
            </a:r>
            <a:r>
              <a:rPr lang="ru-RU" dirty="0" smtClean="0"/>
              <a:t> (</a:t>
            </a:r>
            <a:r>
              <a:rPr lang="ru-RU" dirty="0" err="1" smtClean="0"/>
              <a:t>близько</a:t>
            </a:r>
            <a:r>
              <a:rPr lang="ru-RU" dirty="0" smtClean="0"/>
              <a:t> 25 </a:t>
            </a:r>
            <a:r>
              <a:rPr lang="ru-RU" dirty="0" err="1" smtClean="0"/>
              <a:t>млн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7.4 %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вважають</a:t>
            </a:r>
            <a:r>
              <a:rPr lang="ru-RU" dirty="0" smtClean="0"/>
              <a:t> себе </a:t>
            </a:r>
            <a:r>
              <a:rPr lang="ru-RU" dirty="0" err="1" smtClean="0"/>
              <a:t>атеїстами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агностиками.</a:t>
            </a:r>
          </a:p>
          <a:p>
            <a:r>
              <a:rPr lang="ru-RU" dirty="0" smtClean="0"/>
              <a:t>1,3 % — </a:t>
            </a:r>
            <a:r>
              <a:rPr lang="ru-RU" dirty="0" err="1" smtClean="0"/>
              <a:t>спіритуалісти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1,8 % —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. У тому </a:t>
            </a:r>
            <a:r>
              <a:rPr lang="ru-RU" dirty="0" err="1" smtClean="0"/>
              <a:t>числі</a:t>
            </a:r>
            <a:r>
              <a:rPr lang="ru-RU" dirty="0" smtClean="0"/>
              <a:t> </a:t>
            </a:r>
            <a:r>
              <a:rPr lang="ru-RU" dirty="0" err="1" smtClean="0"/>
              <a:t>мормони</a:t>
            </a:r>
            <a:r>
              <a:rPr lang="ru-RU" dirty="0" smtClean="0"/>
              <a:t> (900 тис.), </a:t>
            </a:r>
            <a:r>
              <a:rPr lang="ru-RU" dirty="0" err="1" smtClean="0"/>
              <a:t>свідки</a:t>
            </a:r>
            <a:r>
              <a:rPr lang="ru-RU" dirty="0" smtClean="0"/>
              <a:t> </a:t>
            </a:r>
            <a:r>
              <a:rPr lang="ru-RU" dirty="0" err="1" smtClean="0"/>
              <a:t>Єгови</a:t>
            </a:r>
            <a:r>
              <a:rPr lang="ru-RU" dirty="0" smtClean="0"/>
              <a:t> (600 тис.), </a:t>
            </a:r>
            <a:r>
              <a:rPr lang="ru-RU" dirty="0" err="1" smtClean="0"/>
              <a:t>буддисти</a:t>
            </a:r>
            <a:r>
              <a:rPr lang="ru-RU" dirty="0" smtClean="0"/>
              <a:t> (215 тис.), </a:t>
            </a:r>
            <a:r>
              <a:rPr lang="ru-RU" dirty="0" err="1" smtClean="0"/>
              <a:t>сейсо-но-іє</a:t>
            </a:r>
            <a:r>
              <a:rPr lang="ru-RU" dirty="0" smtClean="0"/>
              <a:t> (151 тис.), </a:t>
            </a:r>
            <a:r>
              <a:rPr lang="ru-RU" dirty="0" err="1" smtClean="0"/>
              <a:t>юдаїсти</a:t>
            </a:r>
            <a:r>
              <a:rPr lang="ru-RU" dirty="0" smtClean="0"/>
              <a:t>(230 тис.) та </a:t>
            </a:r>
            <a:r>
              <a:rPr lang="ru-RU" dirty="0" err="1" smtClean="0"/>
              <a:t>мусульмани</a:t>
            </a:r>
            <a:r>
              <a:rPr lang="ru-RU" dirty="0" smtClean="0"/>
              <a:t> (27 тис.).</a:t>
            </a:r>
          </a:p>
          <a:p>
            <a:r>
              <a:rPr lang="ru-RU" dirty="0" smtClean="0"/>
              <a:t>0.3 % —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африканських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, таких як </a:t>
            </a:r>
            <a:r>
              <a:rPr lang="ru-RU" dirty="0" err="1" smtClean="0"/>
              <a:t>кандомбле</a:t>
            </a:r>
            <a:r>
              <a:rPr lang="ru-RU" dirty="0" smtClean="0"/>
              <a:t>, </a:t>
            </a:r>
            <a:r>
              <a:rPr lang="ru-RU" dirty="0" err="1" smtClean="0"/>
              <a:t>макуба</a:t>
            </a:r>
            <a:r>
              <a:rPr lang="ru-RU" dirty="0" smtClean="0"/>
              <a:t> та </a:t>
            </a:r>
            <a:r>
              <a:rPr lang="ru-RU" dirty="0" err="1" smtClean="0"/>
              <a:t>умбанда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сповідують</a:t>
            </a:r>
            <a:r>
              <a:rPr lang="ru-RU" dirty="0" smtClean="0"/>
              <a:t> </a:t>
            </a:r>
            <a:r>
              <a:rPr lang="ru-RU" dirty="0" err="1" smtClean="0"/>
              <a:t>суміш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католицизму, </a:t>
            </a:r>
            <a:r>
              <a:rPr lang="ru-RU" dirty="0" err="1" smtClean="0"/>
              <a:t>кандомбле</a:t>
            </a:r>
            <a:r>
              <a:rPr lang="ru-RU" dirty="0" smtClean="0"/>
              <a:t> та </a:t>
            </a:r>
            <a:r>
              <a:rPr lang="ru-RU" dirty="0" err="1" smtClean="0"/>
              <a:t>індіанських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01-218x2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143380"/>
            <a:ext cx="235745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kandobl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857628"/>
            <a:ext cx="3190878" cy="251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286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Визначні місця Бразилії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35719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 Гора </a:t>
            </a:r>
            <a:r>
              <a:rPr lang="ru-RU" b="1" dirty="0" err="1" smtClean="0"/>
              <a:t>Корковаду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Статуя Христа Спасителя – символ </a:t>
            </a:r>
            <a:r>
              <a:rPr lang="ru-RU" b="1" dirty="0" err="1" smtClean="0"/>
              <a:t>Бразилії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Гора </a:t>
            </a:r>
            <a:r>
              <a:rPr lang="ru-RU" dirty="0" err="1" smtClean="0"/>
              <a:t>Корковаду</a:t>
            </a:r>
            <a:r>
              <a:rPr lang="ru-RU" dirty="0" smtClean="0"/>
              <a:t> в </a:t>
            </a:r>
            <a:r>
              <a:rPr lang="ru-RU" dirty="0" err="1" smtClean="0"/>
              <a:t>Ріо-де-Жанейро</a:t>
            </a:r>
            <a:r>
              <a:rPr lang="ru-RU" dirty="0" smtClean="0"/>
              <a:t> </a:t>
            </a:r>
            <a:r>
              <a:rPr lang="ru-RU" dirty="0" err="1" smtClean="0"/>
              <a:t>символічна</a:t>
            </a:r>
            <a:r>
              <a:rPr lang="ru-RU" dirty="0" smtClean="0"/>
              <a:t> для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 </a:t>
            </a:r>
            <a:r>
              <a:rPr lang="ru-RU" dirty="0" err="1" smtClean="0"/>
              <a:t>статуєю</a:t>
            </a:r>
            <a:r>
              <a:rPr lang="ru-RU" dirty="0" smtClean="0"/>
              <a:t> Христа Спасителя </a:t>
            </a:r>
            <a:r>
              <a:rPr lang="ru-RU" dirty="0" err="1" smtClean="0"/>
              <a:t>заввишки</a:t>
            </a:r>
            <a:r>
              <a:rPr lang="ru-RU" dirty="0" smtClean="0"/>
              <a:t> в 38 </a:t>
            </a:r>
            <a:r>
              <a:rPr lang="ru-RU" dirty="0" err="1" smtClean="0"/>
              <a:t>метрів</a:t>
            </a:r>
            <a:r>
              <a:rPr lang="ru-RU" dirty="0" smtClean="0"/>
              <a:t>. До </a:t>
            </a:r>
            <a:r>
              <a:rPr lang="ru-RU" dirty="0" err="1" smtClean="0"/>
              <a:t>вершини</a:t>
            </a:r>
            <a:r>
              <a:rPr lang="ru-RU" dirty="0" smtClean="0"/>
              <a:t> </a:t>
            </a:r>
            <a:r>
              <a:rPr lang="ru-RU" dirty="0" err="1" smtClean="0"/>
              <a:t>пагорба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дістатися</a:t>
            </a:r>
            <a:r>
              <a:rPr lang="ru-RU" dirty="0" smtClean="0"/>
              <a:t> </a:t>
            </a:r>
            <a:r>
              <a:rPr lang="ru-RU" dirty="0" err="1" smtClean="0"/>
              <a:t>рейковими</a:t>
            </a:r>
            <a:r>
              <a:rPr lang="ru-RU" dirty="0" smtClean="0"/>
              <a:t> шляхами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пішки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безперечно</a:t>
            </a:r>
            <a:r>
              <a:rPr lang="ru-RU" dirty="0" smtClean="0"/>
              <a:t> те </a:t>
            </a:r>
            <a:r>
              <a:rPr lang="ru-RU" dirty="0" err="1" smtClean="0"/>
              <a:t>місце</a:t>
            </a:r>
            <a:r>
              <a:rPr lang="ru-RU" dirty="0" smtClean="0"/>
              <a:t>, яке </a:t>
            </a:r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відпочиваючих</a:t>
            </a:r>
            <a:r>
              <a:rPr lang="ru-RU" dirty="0" smtClean="0"/>
              <a:t> в </a:t>
            </a:r>
            <a:r>
              <a:rPr lang="ru-RU" dirty="0" err="1" smtClean="0"/>
              <a:t>Бразилії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пропустити</a:t>
            </a:r>
            <a:r>
              <a:rPr lang="ru-RU" dirty="0" smtClean="0"/>
              <a:t>! </a:t>
            </a:r>
            <a:r>
              <a:rPr lang="ru-RU" dirty="0" err="1" smtClean="0"/>
              <a:t>Туристи</a:t>
            </a:r>
            <a:r>
              <a:rPr lang="ru-RU" dirty="0" smtClean="0"/>
              <a:t> </a:t>
            </a:r>
            <a:r>
              <a:rPr lang="ru-RU" dirty="0" err="1" smtClean="0"/>
              <a:t>піднімаються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статую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насолодитися</a:t>
            </a:r>
            <a:r>
              <a:rPr lang="ru-RU" dirty="0" smtClean="0"/>
              <a:t> видом </a:t>
            </a:r>
            <a:r>
              <a:rPr lang="ru-RU" dirty="0" err="1" smtClean="0"/>
              <a:t>міста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захоплює</a:t>
            </a:r>
            <a:r>
              <a:rPr lang="ru-RU" dirty="0" smtClean="0"/>
              <a:t> дух.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214818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tatuya-hrista-iskupitelya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000504"/>
            <a:ext cx="211002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tatuya-hrista-iskupitelya-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256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2648" y="357166"/>
            <a:ext cx="8153400" cy="862034"/>
          </a:xfrm>
        </p:spPr>
        <p:txBody>
          <a:bodyPr>
            <a:normAutofit fontScale="90000"/>
          </a:bodyPr>
          <a:lstStyle/>
          <a:p>
            <a:r>
              <a:rPr lang="vi-VN" sz="2200" b="1" dirty="0" smtClean="0"/>
              <a:t>Федерати́вна Респу́бліка Брази́лія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480328" cy="36433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 — 8 511 965 км², </a:t>
            </a:r>
            <a:r>
              <a:rPr lang="ru-RU" dirty="0" err="1" smtClean="0"/>
              <a:t>столиця</a:t>
            </a:r>
            <a:r>
              <a:rPr lang="ru-RU" dirty="0" smtClean="0"/>
              <a:t> —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Бразиліа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походить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, </a:t>
            </a:r>
            <a:r>
              <a:rPr lang="ru-RU" dirty="0" err="1" smtClean="0"/>
              <a:t>пау-бразіл</a:t>
            </a:r>
            <a:r>
              <a:rPr lang="ru-RU" dirty="0" smtClean="0"/>
              <a:t>, яка </a:t>
            </a:r>
            <a:r>
              <a:rPr lang="ru-RU" dirty="0" err="1" smtClean="0"/>
              <a:t>експортувалася</a:t>
            </a:r>
            <a:r>
              <a:rPr lang="ru-RU" dirty="0" smtClean="0"/>
              <a:t> </a:t>
            </a:r>
            <a:r>
              <a:rPr lang="ru-RU" dirty="0" err="1" smtClean="0"/>
              <a:t>звідси</a:t>
            </a:r>
            <a:r>
              <a:rPr lang="ru-RU" dirty="0" smtClean="0"/>
              <a:t> в </a:t>
            </a:r>
            <a:r>
              <a:rPr lang="ru-RU" dirty="0" err="1" smtClean="0"/>
              <a:t>колоніальні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. 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та запаси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, </a:t>
            </a: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найсильнішу</a:t>
            </a:r>
            <a:r>
              <a:rPr lang="ru-RU" dirty="0" smtClean="0"/>
              <a:t> </a:t>
            </a:r>
            <a:r>
              <a:rPr lang="ru-RU" dirty="0" err="1" smtClean="0"/>
              <a:t>економіку</a:t>
            </a:r>
            <a:r>
              <a:rPr lang="ru-RU" dirty="0" smtClean="0"/>
              <a:t> в </a:t>
            </a:r>
            <a:r>
              <a:rPr lang="ru-RU" dirty="0" err="1" smtClean="0"/>
              <a:t>Латинській</a:t>
            </a:r>
            <a:r>
              <a:rPr lang="ru-RU" dirty="0" smtClean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 та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експортерів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429132"/>
            <a:ext cx="3071834" cy="204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Водоспад</a:t>
            </a:r>
            <a:r>
              <a:rPr lang="ru-RU" b="1" dirty="0" smtClean="0"/>
              <a:t> </a:t>
            </a:r>
            <a:r>
              <a:rPr lang="ru-RU" b="1" dirty="0" err="1" smtClean="0"/>
              <a:t>Ігуасу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785794"/>
            <a:ext cx="8153400" cy="185738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визначних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- </a:t>
            </a:r>
            <a:r>
              <a:rPr lang="ru-RU" dirty="0" err="1" smtClean="0"/>
              <a:t>водоспад</a:t>
            </a:r>
            <a:r>
              <a:rPr lang="ru-RU" dirty="0" smtClean="0"/>
              <a:t> </a:t>
            </a:r>
            <a:r>
              <a:rPr lang="ru-RU" dirty="0" err="1" smtClean="0"/>
              <a:t>Ігуасу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чудо </a:t>
            </a:r>
            <a:r>
              <a:rPr lang="ru-RU" dirty="0" err="1" smtClean="0"/>
              <a:t>природи</a:t>
            </a:r>
            <a:r>
              <a:rPr lang="ru-RU" dirty="0" smtClean="0"/>
              <a:t>, яке не </a:t>
            </a:r>
            <a:r>
              <a:rPr lang="ru-RU" dirty="0" err="1" smtClean="0"/>
              <a:t>може</a:t>
            </a:r>
            <a:r>
              <a:rPr lang="ru-RU" dirty="0" smtClean="0"/>
              <a:t> бути пропущено. </a:t>
            </a:r>
            <a:r>
              <a:rPr lang="ru-RU" dirty="0" err="1" smtClean="0"/>
              <a:t>Водоспади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Бразилією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Аргентиною, а </a:t>
            </a:r>
            <a:r>
              <a:rPr lang="ru-RU" dirty="0" err="1" smtClean="0"/>
              <a:t>їх</a:t>
            </a:r>
            <a:r>
              <a:rPr lang="ru-RU" dirty="0" smtClean="0"/>
              <a:t> краса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водоспадів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349396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143248"/>
            <a:ext cx="3214710" cy="2407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4429132"/>
            <a:ext cx="3344451" cy="2217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71508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sz="3200" b="1" dirty="0" err="1" smtClean="0"/>
              <a:t>Тропічні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ліси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річки</a:t>
            </a:r>
            <a:r>
              <a:rPr lang="ru-RU" sz="3200" b="1" dirty="0" smtClean="0"/>
              <a:t> Амазонка.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5500726" cy="571504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Амазонки </a:t>
            </a:r>
            <a:r>
              <a:rPr lang="ru-RU" dirty="0" err="1" smtClean="0"/>
              <a:t>поширений</a:t>
            </a:r>
            <a:r>
              <a:rPr lang="ru-RU" dirty="0" smtClean="0"/>
              <a:t> по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– </a:t>
            </a:r>
            <a:r>
              <a:rPr lang="ru-RU" dirty="0" err="1" smtClean="0"/>
              <a:t>приблизно</a:t>
            </a:r>
            <a:r>
              <a:rPr lang="ru-RU" dirty="0" smtClean="0"/>
              <a:t> 60% </a:t>
            </a:r>
            <a:r>
              <a:rPr lang="ru-RU" dirty="0" err="1" smtClean="0"/>
              <a:t>Джунглів</a:t>
            </a:r>
            <a:r>
              <a:rPr lang="ru-RU" dirty="0" smtClean="0"/>
              <a:t> Амазонки. 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лісом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захоплюватися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багатьом</a:t>
            </a:r>
            <a:r>
              <a:rPr lang="ru-RU" dirty="0" smtClean="0"/>
              <a:t> факторам,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флори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фауни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знайдена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тут, </a:t>
            </a:r>
            <a:r>
              <a:rPr lang="ru-RU" dirty="0" err="1" smtClean="0"/>
              <a:t>і</a:t>
            </a:r>
            <a:r>
              <a:rPr lang="ru-RU" dirty="0" smtClean="0"/>
              <a:t> особливою </a:t>
            </a:r>
            <a:r>
              <a:rPr lang="ru-RU" dirty="0" err="1" smtClean="0"/>
              <a:t>чарівністю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яка не </a:t>
            </a:r>
            <a:r>
              <a:rPr lang="ru-RU" dirty="0" err="1" smtClean="0"/>
              <a:t>зруйнована</a:t>
            </a:r>
            <a:r>
              <a:rPr lang="ru-RU" dirty="0" smtClean="0"/>
              <a:t> </a:t>
            </a:r>
            <a:r>
              <a:rPr lang="ru-RU" dirty="0" err="1" smtClean="0"/>
              <a:t>людською</a:t>
            </a:r>
            <a:r>
              <a:rPr lang="ru-RU" dirty="0" smtClean="0"/>
              <a:t> рукою. </a:t>
            </a:r>
            <a:r>
              <a:rPr lang="ru-RU" dirty="0" err="1" smtClean="0"/>
              <a:t>Поширений</a:t>
            </a:r>
            <a:r>
              <a:rPr lang="ru-RU" dirty="0" smtClean="0"/>
              <a:t> </a:t>
            </a:r>
            <a:r>
              <a:rPr lang="ru-RU" dirty="0" err="1" smtClean="0"/>
              <a:t>уздовж</a:t>
            </a:r>
            <a:r>
              <a:rPr lang="ru-RU" dirty="0" smtClean="0"/>
              <a:t> </a:t>
            </a:r>
            <a:r>
              <a:rPr lang="ru-RU" dirty="0" err="1" smtClean="0"/>
              <a:t>річки</a:t>
            </a:r>
            <a:r>
              <a:rPr lang="ru-RU" dirty="0" smtClean="0"/>
              <a:t> Амазонки, </a:t>
            </a:r>
            <a:r>
              <a:rPr lang="ru-RU" dirty="0" err="1" smtClean="0"/>
              <a:t>тропічний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прекрасні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та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екскурсій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річкових</a:t>
            </a:r>
            <a:r>
              <a:rPr lang="ru-RU" dirty="0" smtClean="0"/>
              <a:t> </a:t>
            </a:r>
            <a:r>
              <a:rPr lang="ru-RU" dirty="0" err="1" smtClean="0"/>
              <a:t>круїзів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груженное (1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28604"/>
            <a:ext cx="267045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ig_36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09" y="2571744"/>
            <a:ext cx="364869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груженное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575" y="4429132"/>
            <a:ext cx="3477599" cy="216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r>
              <a:rPr lang="ru-RU" sz="3100" b="1" dirty="0" err="1" smtClean="0"/>
              <a:t>Цукрова</a:t>
            </a:r>
            <a:r>
              <a:rPr lang="ru-RU" sz="3100" b="1" dirty="0" smtClean="0"/>
              <a:t> голова в </a:t>
            </a:r>
            <a:r>
              <a:rPr lang="ru-RU" sz="3100" b="1" dirty="0" err="1" smtClean="0"/>
              <a:t>Ріо-де-Жанейро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43306" y="1214422"/>
            <a:ext cx="5122742" cy="5286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Гора </a:t>
            </a:r>
            <a:r>
              <a:rPr lang="ru-RU" dirty="0" err="1" smtClean="0"/>
              <a:t>Цукрова</a:t>
            </a:r>
            <a:r>
              <a:rPr lang="ru-RU" dirty="0" smtClean="0"/>
              <a:t> голова в </a:t>
            </a:r>
            <a:r>
              <a:rPr lang="ru-RU" dirty="0" err="1" smtClean="0"/>
              <a:t>Ріо</a:t>
            </a:r>
            <a:r>
              <a:rPr lang="ru-RU" dirty="0" smtClean="0"/>
              <a:t> –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чудес, </a:t>
            </a:r>
            <a:r>
              <a:rPr lang="ru-RU" dirty="0" err="1" smtClean="0"/>
              <a:t>які</a:t>
            </a:r>
            <a:r>
              <a:rPr lang="ru-RU" dirty="0" smtClean="0"/>
              <a:t> створила рука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нам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влаштувати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в </a:t>
            </a:r>
            <a:r>
              <a:rPr lang="ru-RU" dirty="0" err="1" smtClean="0"/>
              <a:t>прекрасній</a:t>
            </a:r>
            <a:r>
              <a:rPr lang="ru-RU" dirty="0" smtClean="0"/>
              <a:t> </a:t>
            </a:r>
            <a:r>
              <a:rPr lang="ru-RU" dirty="0" err="1" smtClean="0"/>
              <a:t>красі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. Назвали гору так, тому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дійсно</a:t>
            </a:r>
            <a:r>
              <a:rPr lang="ru-RU" dirty="0" smtClean="0"/>
              <a:t> схожа на </a:t>
            </a:r>
            <a:r>
              <a:rPr lang="ru-RU" dirty="0" err="1" smtClean="0"/>
              <a:t>цукрову</a:t>
            </a:r>
            <a:r>
              <a:rPr lang="ru-RU" dirty="0" smtClean="0"/>
              <a:t> голову. 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насолоджуються</a:t>
            </a:r>
            <a:r>
              <a:rPr lang="ru-RU" dirty="0" smtClean="0"/>
              <a:t> красою гори, </a:t>
            </a:r>
            <a:r>
              <a:rPr lang="ru-RU" dirty="0" err="1" smtClean="0"/>
              <a:t>спостерігаючи</a:t>
            </a:r>
            <a:r>
              <a:rPr lang="ru-RU" dirty="0" smtClean="0"/>
              <a:t> за </a:t>
            </a:r>
            <a:r>
              <a:rPr lang="ru-RU" dirty="0" err="1" smtClean="0"/>
              <a:t>цією</a:t>
            </a:r>
            <a:r>
              <a:rPr lang="ru-RU" dirty="0" smtClean="0"/>
              <a:t> природною </a:t>
            </a:r>
            <a:r>
              <a:rPr lang="ru-RU" dirty="0" err="1" smtClean="0"/>
              <a:t>пам’яткою</a:t>
            </a:r>
            <a:r>
              <a:rPr lang="ru-RU" dirty="0" smtClean="0"/>
              <a:t>. 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насолоджуватися</a:t>
            </a:r>
            <a:r>
              <a:rPr lang="ru-RU" dirty="0" smtClean="0"/>
              <a:t> </a:t>
            </a:r>
            <a:r>
              <a:rPr lang="ru-RU" dirty="0" err="1" smtClean="0"/>
              <a:t>екскурсією</a:t>
            </a:r>
            <a:r>
              <a:rPr lang="ru-RU" dirty="0" smtClean="0"/>
              <a:t> на </a:t>
            </a:r>
            <a:r>
              <a:rPr lang="ru-RU" dirty="0" err="1" smtClean="0"/>
              <a:t>канатній</a:t>
            </a:r>
            <a:r>
              <a:rPr lang="ru-RU" dirty="0" smtClean="0"/>
              <a:t> </a:t>
            </a:r>
            <a:r>
              <a:rPr lang="ru-RU" dirty="0" err="1" smtClean="0"/>
              <a:t>дорозі</a:t>
            </a:r>
            <a:r>
              <a:rPr lang="ru-RU" dirty="0" smtClean="0"/>
              <a:t>, </a:t>
            </a:r>
            <a:r>
              <a:rPr lang="ru-RU" dirty="0" err="1" smtClean="0"/>
              <a:t>звідки</a:t>
            </a:r>
            <a:r>
              <a:rPr lang="ru-RU" dirty="0" smtClean="0"/>
              <a:t> </a:t>
            </a:r>
            <a:r>
              <a:rPr lang="ru-RU" dirty="0" err="1" smtClean="0"/>
              <a:t>відкриються</a:t>
            </a:r>
            <a:r>
              <a:rPr lang="ru-RU" dirty="0" smtClean="0"/>
              <a:t> </a:t>
            </a:r>
            <a:r>
              <a:rPr lang="ru-RU" dirty="0" err="1" smtClean="0"/>
              <a:t>захоплюючі</a:t>
            </a:r>
            <a:r>
              <a:rPr lang="ru-RU" dirty="0" smtClean="0"/>
              <a:t> дух </a:t>
            </a:r>
            <a:r>
              <a:rPr lang="ru-RU" dirty="0" err="1" smtClean="0"/>
              <a:t>види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груженное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312420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21210"/>
            <a:ext cx="3071813" cy="1560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214818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Пляж </a:t>
            </a:r>
            <a:r>
              <a:rPr lang="ru-RU" sz="3200" b="1" dirty="0" err="1" smtClean="0"/>
              <a:t>Копакабана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Ріо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5572164" cy="5572164"/>
          </a:xfrm>
        </p:spPr>
        <p:txBody>
          <a:bodyPr/>
          <a:lstStyle/>
          <a:p>
            <a:pPr fontAlgn="base"/>
            <a:r>
              <a:rPr lang="ru-RU" dirty="0" err="1" smtClean="0"/>
              <a:t>Копакабана</a:t>
            </a:r>
            <a:r>
              <a:rPr lang="ru-RU" dirty="0" smtClean="0"/>
              <a:t> - 4-кілометровий пляж в </a:t>
            </a:r>
            <a:r>
              <a:rPr lang="ru-RU" dirty="0" err="1" smtClean="0"/>
              <a:t>Ріо-де-Жанейро</a:t>
            </a:r>
            <a:r>
              <a:rPr lang="ru-RU" dirty="0" smtClean="0"/>
              <a:t>,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найвідоміших</a:t>
            </a:r>
            <a:r>
              <a:rPr lang="ru-RU" dirty="0" smtClean="0"/>
              <a:t> </a:t>
            </a:r>
            <a:r>
              <a:rPr lang="ru-RU" dirty="0" err="1" smtClean="0"/>
              <a:t>пляжів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 Пляж – </a:t>
            </a:r>
            <a:r>
              <a:rPr lang="ru-RU" dirty="0" err="1" smtClean="0"/>
              <a:t>місце</a:t>
            </a:r>
            <a:r>
              <a:rPr lang="ru-RU" dirty="0" smtClean="0"/>
              <a:t>, де </a:t>
            </a:r>
            <a:r>
              <a:rPr lang="ru-RU" dirty="0" err="1" smtClean="0"/>
              <a:t>туристи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насолоджуватися</a:t>
            </a:r>
            <a:r>
              <a:rPr lang="ru-RU" dirty="0" smtClean="0"/>
              <a:t> </a:t>
            </a:r>
            <a:r>
              <a:rPr lang="ru-RU" dirty="0" err="1" smtClean="0"/>
              <a:t>приємними</a:t>
            </a:r>
            <a:r>
              <a:rPr lang="ru-RU" dirty="0" smtClean="0"/>
              <a:t> </a:t>
            </a:r>
            <a:r>
              <a:rPr lang="ru-RU" dirty="0" err="1" smtClean="0"/>
              <a:t>канікулами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сонцем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водою, </a:t>
            </a:r>
            <a:r>
              <a:rPr lang="ru-RU" dirty="0" err="1" smtClean="0"/>
              <a:t>або</a:t>
            </a:r>
            <a:r>
              <a:rPr lang="ru-RU" dirty="0" smtClean="0"/>
              <a:t> весело провести час в </a:t>
            </a:r>
            <a:r>
              <a:rPr lang="ru-RU" dirty="0" err="1" smtClean="0"/>
              <a:t>незліченних</a:t>
            </a:r>
            <a:r>
              <a:rPr lang="ru-RU" dirty="0" smtClean="0"/>
              <a:t> </a:t>
            </a:r>
            <a:r>
              <a:rPr lang="ru-RU" dirty="0" err="1" smtClean="0"/>
              <a:t>пригодах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видах спорту. </a:t>
            </a:r>
          </a:p>
          <a:p>
            <a:endParaRPr lang="ru-RU" dirty="0"/>
          </a:p>
        </p:txBody>
      </p:sp>
      <p:pic>
        <p:nvPicPr>
          <p:cNvPr id="4" name="Рисунок 3" descr="загруженное 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85728"/>
            <a:ext cx="3050092" cy="204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00306"/>
            <a:ext cx="2928958" cy="194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643446"/>
            <a:ext cx="250033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Лагуна </a:t>
            </a:r>
            <a:r>
              <a:rPr lang="ru-RU" sz="2800" b="1" dirty="0" err="1" smtClean="0"/>
              <a:t>Родріго</a:t>
            </a:r>
            <a:r>
              <a:rPr lang="ru-RU" sz="2800" b="1" dirty="0" smtClean="0"/>
              <a:t> де </a:t>
            </a:r>
            <a:r>
              <a:rPr lang="ru-RU" sz="2800" b="1" dirty="0" err="1" smtClean="0"/>
              <a:t>Фрейтас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Ріо-де-Жанейро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80328" cy="2928958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    Лагуна </a:t>
            </a:r>
            <a:r>
              <a:rPr lang="ru-RU" dirty="0" err="1" smtClean="0"/>
              <a:t>Родріго</a:t>
            </a:r>
            <a:r>
              <a:rPr lang="ru-RU" dirty="0" smtClean="0"/>
              <a:t> де </a:t>
            </a:r>
            <a:r>
              <a:rPr lang="ru-RU" dirty="0" err="1" smtClean="0"/>
              <a:t>Фрейтас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лагуною на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стороні</a:t>
            </a:r>
            <a:r>
              <a:rPr lang="ru-RU" dirty="0" smtClean="0"/>
              <a:t> </a:t>
            </a:r>
            <a:r>
              <a:rPr lang="ru-RU" dirty="0" err="1" smtClean="0"/>
              <a:t>Ріо-де-Жанейро</a:t>
            </a:r>
            <a:r>
              <a:rPr lang="ru-RU" dirty="0" smtClean="0"/>
              <a:t>, </a:t>
            </a:r>
            <a:r>
              <a:rPr lang="ru-RU" dirty="0" err="1" smtClean="0"/>
              <a:t>оточеного</a:t>
            </a:r>
            <a:r>
              <a:rPr lang="ru-RU" dirty="0" smtClean="0"/>
              <a:t> </a:t>
            </a:r>
            <a:r>
              <a:rPr lang="ru-RU" dirty="0" err="1" smtClean="0"/>
              <a:t>відомими</a:t>
            </a:r>
            <a:r>
              <a:rPr lang="ru-RU" dirty="0" smtClean="0"/>
              <a:t> пляжами </a:t>
            </a:r>
            <a:r>
              <a:rPr lang="ru-RU" dirty="0" err="1" smtClean="0"/>
              <a:t>Копакабана</a:t>
            </a:r>
            <a:r>
              <a:rPr lang="ru-RU" dirty="0" smtClean="0"/>
              <a:t>, </a:t>
            </a:r>
            <a:r>
              <a:rPr lang="ru-RU" dirty="0" err="1" smtClean="0"/>
              <a:t>Ботафого</a:t>
            </a:r>
            <a:r>
              <a:rPr lang="ru-RU" dirty="0" smtClean="0"/>
              <a:t>, </a:t>
            </a:r>
            <a:r>
              <a:rPr lang="ru-RU" dirty="0" err="1" smtClean="0"/>
              <a:t>Іпанема</a:t>
            </a:r>
            <a:r>
              <a:rPr lang="ru-RU" dirty="0" smtClean="0"/>
              <a:t>. Вид </a:t>
            </a:r>
            <a:r>
              <a:rPr lang="ru-RU" dirty="0" err="1" smtClean="0"/>
              <a:t>красивої</a:t>
            </a:r>
            <a:r>
              <a:rPr lang="ru-RU" dirty="0" smtClean="0"/>
              <a:t> </a:t>
            </a:r>
            <a:r>
              <a:rPr lang="ru-RU" dirty="0" err="1" smtClean="0"/>
              <a:t>лагуни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островами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кінцях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фантастичний</a:t>
            </a:r>
            <a:r>
              <a:rPr lang="ru-RU" dirty="0" smtClean="0"/>
              <a:t>. Оточена парками, барами та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</a:t>
            </a:r>
            <a:r>
              <a:rPr lang="ru-RU" dirty="0" err="1" smtClean="0"/>
              <a:t>дивовижних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, де </a:t>
            </a:r>
            <a:r>
              <a:rPr lang="ru-RU" dirty="0" err="1" smtClean="0"/>
              <a:t>туристи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почувати</a:t>
            </a:r>
            <a:r>
              <a:rPr lang="ru-RU" dirty="0" smtClean="0"/>
              <a:t> себе комфортно, лагуна </a:t>
            </a:r>
            <a:r>
              <a:rPr lang="ru-RU" dirty="0" err="1" smtClean="0"/>
              <a:t>привертає</a:t>
            </a:r>
            <a:r>
              <a:rPr lang="ru-RU" dirty="0" smtClean="0"/>
              <a:t> все </a:t>
            </a:r>
            <a:r>
              <a:rPr lang="ru-RU" dirty="0" err="1" smtClean="0"/>
              <a:t>більше</a:t>
            </a:r>
            <a:r>
              <a:rPr lang="ru-RU" dirty="0" smtClean="0"/>
              <a:t> людей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право бути </a:t>
            </a:r>
            <a:r>
              <a:rPr lang="ru-RU" dirty="0" err="1" smtClean="0"/>
              <a:t>перерахованою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a926264bec4513319ff002757146e9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929066"/>
            <a:ext cx="4246382" cy="249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4000504"/>
            <a:ext cx="3649975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Національний</a:t>
            </a:r>
            <a:r>
              <a:rPr lang="ru-RU" sz="3200" b="1" dirty="0" smtClean="0"/>
              <a:t> парк </a:t>
            </a:r>
            <a:r>
              <a:rPr lang="ru-RU" sz="3200" b="1" dirty="0" err="1" smtClean="0"/>
              <a:t>Шапада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Діамантина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51766" cy="2428892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гарне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</a:t>
            </a:r>
            <a:r>
              <a:rPr lang="ru-RU" dirty="0" err="1" smtClean="0"/>
              <a:t>вкрите</a:t>
            </a:r>
            <a:r>
              <a:rPr lang="ru-RU" dirty="0" smtClean="0"/>
              <a:t> </a:t>
            </a:r>
            <a:r>
              <a:rPr lang="ru-RU" dirty="0" err="1" smtClean="0"/>
              <a:t>печерами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дивними</a:t>
            </a:r>
            <a:r>
              <a:rPr lang="ru-RU" dirty="0" smtClean="0"/>
              <a:t> </a:t>
            </a:r>
            <a:r>
              <a:rPr lang="ru-RU" dirty="0" err="1" smtClean="0"/>
              <a:t>гірськими</a:t>
            </a:r>
            <a:r>
              <a:rPr lang="ru-RU" dirty="0" smtClean="0"/>
              <a:t> </a:t>
            </a:r>
            <a:r>
              <a:rPr lang="ru-RU" dirty="0" err="1" smtClean="0"/>
              <a:t>утвореннями</a:t>
            </a:r>
            <a:r>
              <a:rPr lang="ru-RU" dirty="0" smtClean="0"/>
              <a:t>, </a:t>
            </a:r>
            <a:r>
              <a:rPr lang="ru-RU" dirty="0" err="1" smtClean="0"/>
              <a:t>кристалічними</a:t>
            </a:r>
            <a:r>
              <a:rPr lang="ru-RU" dirty="0" smtClean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 озерами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недоторканим</a:t>
            </a:r>
            <a:r>
              <a:rPr lang="ru-RU" dirty="0" smtClean="0"/>
              <a:t> зеленим </a:t>
            </a:r>
            <a:r>
              <a:rPr lang="ru-RU" dirty="0" err="1" smtClean="0"/>
              <a:t>лісом</a:t>
            </a:r>
            <a:r>
              <a:rPr lang="ru-RU" dirty="0" smtClean="0"/>
              <a:t>, </a:t>
            </a:r>
            <a:r>
              <a:rPr lang="ru-RU" dirty="0" err="1" smtClean="0"/>
              <a:t>залучає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любителів</a:t>
            </a:r>
            <a:r>
              <a:rPr lang="ru-RU" dirty="0" smtClean="0"/>
              <a:t> </a:t>
            </a:r>
            <a:r>
              <a:rPr lang="ru-RU" dirty="0" err="1" smtClean="0"/>
              <a:t>пригод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оголошено</a:t>
            </a:r>
            <a:r>
              <a:rPr lang="ru-RU" dirty="0" smtClean="0"/>
              <a:t> </a:t>
            </a:r>
            <a:r>
              <a:rPr lang="ru-RU" dirty="0" err="1" smtClean="0"/>
              <a:t>Національним</a:t>
            </a:r>
            <a:r>
              <a:rPr lang="ru-RU" dirty="0" smtClean="0"/>
              <a:t> парком в 1980р. </a:t>
            </a:r>
            <a:r>
              <a:rPr lang="ru-RU" dirty="0" err="1" smtClean="0"/>
              <a:t>Екзотичні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абсолютно </a:t>
            </a:r>
            <a:r>
              <a:rPr lang="ru-RU" dirty="0" err="1" smtClean="0"/>
              <a:t>неймовірним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бажаним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цінує</a:t>
            </a:r>
            <a:r>
              <a:rPr lang="ru-RU" dirty="0" smtClean="0"/>
              <a:t> </a:t>
            </a:r>
            <a:r>
              <a:rPr lang="ru-RU" dirty="0" err="1" smtClean="0"/>
              <a:t>рінноманітність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ное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86124"/>
            <a:ext cx="2928958" cy="1900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3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643314"/>
            <a:ext cx="2714644" cy="203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hapadadiamantin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988396"/>
            <a:ext cx="3754196" cy="203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Пантанал</a:t>
            </a:r>
            <a:r>
              <a:rPr lang="ru-RU" sz="36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144000" cy="214314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 smtClean="0"/>
              <a:t>Пантанал</a:t>
            </a:r>
            <a:r>
              <a:rPr lang="ru-RU" dirty="0" smtClean="0"/>
              <a:t> – велика </a:t>
            </a:r>
            <a:r>
              <a:rPr lang="ru-RU" dirty="0" err="1" smtClean="0"/>
              <a:t>територія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по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континенту в </a:t>
            </a:r>
            <a:r>
              <a:rPr lang="ru-RU" dirty="0" err="1" smtClean="0"/>
              <a:t>Бразилії</a:t>
            </a:r>
            <a:r>
              <a:rPr lang="ru-RU" dirty="0" smtClean="0"/>
              <a:t>, </a:t>
            </a:r>
            <a:r>
              <a:rPr lang="ru-RU" dirty="0" err="1" smtClean="0"/>
              <a:t>Болівії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Парагваї</a:t>
            </a:r>
            <a:r>
              <a:rPr lang="ru-RU" dirty="0" smtClean="0"/>
              <a:t>, яка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багатою</a:t>
            </a:r>
            <a:r>
              <a:rPr lang="ru-RU" dirty="0" smtClean="0"/>
              <a:t> </a:t>
            </a:r>
            <a:r>
              <a:rPr lang="ru-RU" dirty="0" err="1" smtClean="0"/>
              <a:t>колекцією</a:t>
            </a:r>
            <a:r>
              <a:rPr lang="ru-RU" dirty="0" smtClean="0"/>
              <a:t> </a:t>
            </a:r>
            <a:r>
              <a:rPr lang="ru-RU" dirty="0" err="1" smtClean="0"/>
              <a:t>водойм</a:t>
            </a:r>
            <a:r>
              <a:rPr lang="ru-RU" dirty="0" smtClean="0"/>
              <a:t>, </a:t>
            </a:r>
            <a:r>
              <a:rPr lang="ru-RU" dirty="0" err="1" smtClean="0"/>
              <a:t>річок</a:t>
            </a:r>
            <a:r>
              <a:rPr lang="ru-RU" dirty="0" smtClean="0"/>
              <a:t>, маленьких </a:t>
            </a:r>
            <a:r>
              <a:rPr lang="ru-RU" dirty="0" err="1" smtClean="0"/>
              <a:t>і</a:t>
            </a:r>
            <a:r>
              <a:rPr lang="ru-RU" dirty="0" smtClean="0"/>
              <a:t> великих,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перетинають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наповнюють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. 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різновиди</a:t>
            </a:r>
            <a:r>
              <a:rPr lang="ru-RU" dirty="0" smtClean="0"/>
              <a:t> </a:t>
            </a:r>
            <a:r>
              <a:rPr lang="ru-RU" dirty="0" err="1" smtClean="0"/>
              <a:t>знаходять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захоплюючої</a:t>
            </a:r>
            <a:r>
              <a:rPr lang="ru-RU" dirty="0" smtClean="0"/>
              <a:t> дух </a:t>
            </a:r>
            <a:r>
              <a:rPr lang="ru-RU" dirty="0" err="1" smtClean="0"/>
              <a:t>різноманітності</a:t>
            </a:r>
            <a:r>
              <a:rPr lang="ru-RU" dirty="0" smtClean="0"/>
              <a:t> </a:t>
            </a:r>
            <a:r>
              <a:rPr lang="ru-RU" dirty="0" err="1" smtClean="0"/>
              <a:t>тропічних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, саван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мальовничих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007731-braz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3508680" cy="249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onito-e-pantanal-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07181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пантан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75" y="4357694"/>
            <a:ext cx="347112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153400" cy="99060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Кафедральний</a:t>
            </a:r>
            <a:r>
              <a:rPr lang="ru-RU" sz="3200" dirty="0" smtClean="0"/>
              <a:t> собор </a:t>
            </a:r>
            <a:r>
              <a:rPr lang="ru-RU" sz="3200" dirty="0" err="1" smtClean="0"/>
              <a:t>Бразилії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5214942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Кафедральний</a:t>
            </a:r>
            <a:r>
              <a:rPr lang="ru-RU" dirty="0" smtClean="0"/>
              <a:t> собор </a:t>
            </a:r>
            <a:r>
              <a:rPr lang="ru-RU" dirty="0" err="1" smtClean="0"/>
              <a:t>Бразилії</a:t>
            </a:r>
            <a:r>
              <a:rPr lang="ru-RU" dirty="0" smtClean="0"/>
              <a:t> – </a:t>
            </a:r>
            <a:r>
              <a:rPr lang="ru-RU" dirty="0" err="1" smtClean="0"/>
              <a:t>дивовижна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, </a:t>
            </a:r>
            <a:r>
              <a:rPr lang="ru-RU" dirty="0" err="1" smtClean="0"/>
              <a:t>спроектована</a:t>
            </a:r>
            <a:r>
              <a:rPr lang="ru-RU" dirty="0" smtClean="0"/>
              <a:t> Оскаром </a:t>
            </a:r>
            <a:r>
              <a:rPr lang="ru-RU" dirty="0" err="1" smtClean="0"/>
              <a:t>Німейєр</a:t>
            </a:r>
            <a:r>
              <a:rPr lang="ru-RU" dirty="0" smtClean="0"/>
              <a:t>. Собор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в 1970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місцем</a:t>
            </a:r>
            <a:r>
              <a:rPr lang="ru-RU" dirty="0" smtClean="0"/>
              <a:t> для </a:t>
            </a:r>
            <a:r>
              <a:rPr lang="ru-RU" dirty="0" err="1" smtClean="0"/>
              <a:t>митрополії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. </a:t>
            </a:r>
            <a:r>
              <a:rPr lang="ru-RU" dirty="0" err="1" smtClean="0"/>
              <a:t>Унікальна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символом </a:t>
            </a:r>
            <a:r>
              <a:rPr lang="ru-RU" dirty="0" err="1" smtClean="0"/>
              <a:t>Бразилії</a:t>
            </a:r>
            <a:r>
              <a:rPr lang="ru-RU" dirty="0" smtClean="0"/>
              <a:t>. </a:t>
            </a:r>
            <a:r>
              <a:rPr lang="ru-RU" dirty="0" err="1" smtClean="0"/>
              <a:t>Споруда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неймовірна</a:t>
            </a:r>
            <a:r>
              <a:rPr lang="ru-RU" dirty="0" smtClean="0"/>
              <a:t>, </a:t>
            </a:r>
            <a:r>
              <a:rPr lang="ru-RU" dirty="0" err="1" smtClean="0"/>
              <a:t>побудована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16 </a:t>
            </a:r>
            <a:r>
              <a:rPr lang="ru-RU" dirty="0" err="1" smtClean="0"/>
              <a:t>бетонних</a:t>
            </a:r>
            <a:r>
              <a:rPr lang="ru-RU" dirty="0" smtClean="0"/>
              <a:t> </a:t>
            </a:r>
            <a:r>
              <a:rPr lang="ru-RU" dirty="0" err="1" smtClean="0"/>
              <a:t>стовпів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важить</a:t>
            </a:r>
            <a:r>
              <a:rPr lang="ru-RU" dirty="0" smtClean="0"/>
              <a:t> 90 тонн! </a:t>
            </a:r>
            <a:r>
              <a:rPr lang="ru-RU" dirty="0" err="1" smtClean="0"/>
              <a:t>Дах</a:t>
            </a:r>
            <a:r>
              <a:rPr lang="ru-RU" dirty="0" smtClean="0"/>
              <a:t> великого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скла</a:t>
            </a:r>
            <a:r>
              <a:rPr lang="ru-RU" dirty="0" smtClean="0"/>
              <a:t>,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відкритий</a:t>
            </a:r>
            <a:r>
              <a:rPr lang="ru-RU" dirty="0" smtClean="0"/>
              <a:t> вид до неба. </a:t>
            </a:r>
            <a:r>
              <a:rPr lang="ru-RU" dirty="0" err="1" smtClean="0"/>
              <a:t>Статуї</a:t>
            </a:r>
            <a:r>
              <a:rPr lang="ru-RU" dirty="0" smtClean="0"/>
              <a:t> та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змушують</a:t>
            </a:r>
            <a:r>
              <a:rPr lang="ru-RU" dirty="0" smtClean="0"/>
              <a:t> </a:t>
            </a:r>
            <a:r>
              <a:rPr lang="ru-RU" dirty="0" err="1" smtClean="0"/>
              <a:t>відвідувачів</a:t>
            </a:r>
            <a:r>
              <a:rPr lang="ru-RU" dirty="0" smtClean="0"/>
              <a:t> </a:t>
            </a:r>
            <a:r>
              <a:rPr lang="ru-RU" dirty="0" err="1" smtClean="0"/>
              <a:t>затримати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. </a:t>
            </a:r>
            <a:r>
              <a:rPr lang="ru-RU" dirty="0" err="1" smtClean="0"/>
              <a:t>Бразильський</a:t>
            </a:r>
            <a:r>
              <a:rPr lang="ru-RU" dirty="0" smtClean="0"/>
              <a:t> Собор </a:t>
            </a:r>
            <a:r>
              <a:rPr lang="ru-RU" dirty="0" err="1" smtClean="0"/>
              <a:t>безперечно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. </a:t>
            </a:r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err="1" smtClean="0"/>
              <a:t>найнезвичайніших</a:t>
            </a:r>
            <a:r>
              <a:rPr lang="ru-RU" dirty="0" smtClean="0"/>
              <a:t> </a:t>
            </a:r>
            <a:r>
              <a:rPr lang="ru-RU" dirty="0" err="1" smtClean="0"/>
              <a:t>соборів</a:t>
            </a:r>
            <a:r>
              <a:rPr lang="ru-RU" dirty="0" smtClean="0"/>
              <a:t> 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загруженное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285992"/>
            <a:ext cx="2857520" cy="208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500570"/>
            <a:ext cx="2857520" cy="214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загруженное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14290"/>
            <a:ext cx="278608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 smtClean="0"/>
              <a:t>Водоспад</a:t>
            </a:r>
            <a:r>
              <a:rPr lang="ru-RU" sz="3200" dirty="0" smtClean="0"/>
              <a:t> Каракол (порт. </a:t>
            </a:r>
            <a:r>
              <a:rPr lang="ru-RU" sz="3200" dirty="0" err="1" smtClean="0"/>
              <a:t>Cascata</a:t>
            </a:r>
            <a:r>
              <a:rPr lang="ru-RU" sz="3200" dirty="0" smtClean="0"/>
              <a:t> </a:t>
            </a:r>
            <a:r>
              <a:rPr lang="ru-RU" sz="3200" dirty="0" err="1" smtClean="0"/>
              <a:t>do</a:t>
            </a:r>
            <a:r>
              <a:rPr lang="ru-RU" sz="3200" dirty="0" smtClean="0"/>
              <a:t> </a:t>
            </a:r>
            <a:r>
              <a:rPr lang="ru-RU" sz="3200" dirty="0" err="1" smtClean="0"/>
              <a:t>Caracol</a:t>
            </a:r>
            <a:r>
              <a:rPr lang="ru-RU" sz="3200" dirty="0" smtClean="0"/>
              <a:t> — «</a:t>
            </a:r>
            <a:r>
              <a:rPr lang="ru-RU" sz="3200" dirty="0" err="1" smtClean="0"/>
              <a:t>водоспад</a:t>
            </a:r>
            <a:r>
              <a:rPr lang="ru-RU" sz="3200" dirty="0" smtClean="0"/>
              <a:t> </a:t>
            </a:r>
            <a:r>
              <a:rPr lang="ru-RU" sz="3200" dirty="0" err="1" smtClean="0"/>
              <a:t>равлика</a:t>
            </a:r>
            <a:r>
              <a:rPr lang="ru-RU" sz="3200" dirty="0" smtClean="0"/>
              <a:t>»)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214422"/>
            <a:ext cx="8858312" cy="250033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розташований</a:t>
            </a:r>
            <a:r>
              <a:rPr lang="ru-RU" dirty="0" smtClean="0"/>
              <a:t> в </a:t>
            </a:r>
            <a:r>
              <a:rPr lang="ru-RU" dirty="0" err="1" smtClean="0"/>
              <a:t>лісах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парку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тією</a:t>
            </a:r>
            <a:r>
              <a:rPr lang="ru-RU" dirty="0" smtClean="0"/>
              <a:t> ж </a:t>
            </a:r>
            <a:r>
              <a:rPr lang="ru-RU" dirty="0" err="1" smtClean="0"/>
              <a:t>назвою</a:t>
            </a:r>
            <a:r>
              <a:rPr lang="ru-RU" dirty="0" smtClean="0"/>
              <a:t>, </a:t>
            </a:r>
            <a:r>
              <a:rPr lang="ru-RU" dirty="0" err="1" smtClean="0"/>
              <a:t>приблизно</a:t>
            </a:r>
            <a:r>
              <a:rPr lang="ru-RU" dirty="0" smtClean="0"/>
              <a:t> в семи </a:t>
            </a:r>
            <a:r>
              <a:rPr lang="ru-RU" dirty="0" err="1" smtClean="0"/>
              <a:t>кілометрах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Канела</a:t>
            </a:r>
            <a:r>
              <a:rPr lang="ru-RU" dirty="0" smtClean="0"/>
              <a:t>. 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Грамаду</a:t>
            </a:r>
            <a:r>
              <a:rPr lang="ru-RU" dirty="0" smtClean="0"/>
              <a:t>,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Канела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економіко-статистичний</a:t>
            </a:r>
            <a:r>
              <a:rPr lang="ru-RU" dirty="0" smtClean="0"/>
              <a:t> </a:t>
            </a:r>
            <a:r>
              <a:rPr lang="ru-RU" dirty="0" err="1" smtClean="0"/>
              <a:t>мікрорегіон</a:t>
            </a:r>
            <a:r>
              <a:rPr lang="ru-RU" dirty="0" smtClean="0"/>
              <a:t> </a:t>
            </a:r>
            <a:r>
              <a:rPr lang="ru-RU" dirty="0" err="1" smtClean="0"/>
              <a:t>Грамаду-Канела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важливим</a:t>
            </a:r>
            <a:r>
              <a:rPr lang="ru-RU" dirty="0" smtClean="0"/>
              <a:t> </a:t>
            </a:r>
            <a:r>
              <a:rPr lang="ru-RU" dirty="0" err="1" smtClean="0"/>
              <a:t>туристичним</a:t>
            </a:r>
            <a:r>
              <a:rPr lang="ru-RU" dirty="0" smtClean="0"/>
              <a:t> центром. Особливою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у </a:t>
            </a:r>
            <a:r>
              <a:rPr lang="ru-RU" dirty="0" err="1" smtClean="0"/>
              <a:t>мандрівників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екотуризм</a:t>
            </a:r>
            <a:r>
              <a:rPr lang="ru-RU" dirty="0" smtClean="0"/>
              <a:t>, походи, </a:t>
            </a:r>
            <a:r>
              <a:rPr lang="ru-RU" dirty="0" err="1" smtClean="0"/>
              <a:t>скелелазіння</a:t>
            </a:r>
            <a:r>
              <a:rPr lang="ru-RU" dirty="0" smtClean="0"/>
              <a:t>, </a:t>
            </a:r>
            <a:endParaRPr lang="ru-RU" dirty="0"/>
          </a:p>
        </p:txBody>
      </p:sp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786190"/>
            <a:ext cx="377250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загруженное 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571876"/>
            <a:ext cx="3181355" cy="238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Руа-Гонсалу-де-Карвальо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071546"/>
            <a:ext cx="8153400" cy="5024454"/>
          </a:xfrm>
        </p:spPr>
        <p:txBody>
          <a:bodyPr/>
          <a:lstStyle/>
          <a:p>
            <a:r>
              <a:rPr lang="ru-RU" dirty="0" err="1" smtClean="0"/>
              <a:t>вулиця</a:t>
            </a:r>
            <a:r>
              <a:rPr lang="ru-RU" dirty="0" smtClean="0"/>
              <a:t>, </a:t>
            </a:r>
            <a:r>
              <a:rPr lang="ru-RU" dirty="0" err="1" smtClean="0"/>
              <a:t>розташована</a:t>
            </a:r>
            <a:r>
              <a:rPr lang="ru-RU" dirty="0" smtClean="0"/>
              <a:t> в </a:t>
            </a:r>
            <a:r>
              <a:rPr lang="ru-RU" dirty="0" err="1" smtClean="0"/>
              <a:t>Порту-Алегрі</a:t>
            </a:r>
            <a:r>
              <a:rPr lang="ru-RU" dirty="0" smtClean="0"/>
              <a:t>, </a:t>
            </a:r>
            <a:r>
              <a:rPr lang="ru-RU" dirty="0" err="1" smtClean="0"/>
              <a:t>столиці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бразильського</a:t>
            </a:r>
            <a:r>
              <a:rPr lang="ru-RU" dirty="0" smtClean="0"/>
              <a:t> штату </a:t>
            </a:r>
            <a:r>
              <a:rPr lang="ru-RU" dirty="0" err="1" smtClean="0"/>
              <a:t>Ріо-Гранде</a:t>
            </a:r>
            <a:r>
              <a:rPr lang="ru-RU" dirty="0" smtClean="0"/>
              <a:t> до </a:t>
            </a:r>
            <a:r>
              <a:rPr lang="ru-RU" dirty="0" err="1" smtClean="0"/>
              <a:t>Сул</a:t>
            </a:r>
            <a:r>
              <a:rPr lang="ru-RU" dirty="0" smtClean="0"/>
              <a:t>. Оточена деревами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, </a:t>
            </a:r>
            <a:r>
              <a:rPr lang="ru-RU" dirty="0" err="1" smtClean="0"/>
              <a:t>вулиця</a:t>
            </a:r>
            <a:r>
              <a:rPr lang="ru-RU" dirty="0" smtClean="0"/>
              <a:t> стала </a:t>
            </a:r>
            <a:r>
              <a:rPr lang="ru-RU" dirty="0" err="1" smtClean="0"/>
              <a:t>всесвітньо</a:t>
            </a:r>
            <a:r>
              <a:rPr lang="ru-RU" dirty="0" smtClean="0"/>
              <a:t> </a:t>
            </a:r>
            <a:r>
              <a:rPr lang="ru-RU" dirty="0" err="1" smtClean="0"/>
              <a:t>відомою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кампанії</a:t>
            </a:r>
            <a:r>
              <a:rPr lang="ru-RU" dirty="0" smtClean="0"/>
              <a:t> по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збереженню</a:t>
            </a:r>
            <a:r>
              <a:rPr lang="ru-RU" dirty="0" smtClean="0"/>
              <a:t>, </a:t>
            </a:r>
            <a:r>
              <a:rPr lang="ru-RU" dirty="0" err="1" smtClean="0"/>
              <a:t>масово</a:t>
            </a:r>
            <a:r>
              <a:rPr lang="ru-RU" dirty="0" smtClean="0"/>
              <a:t> </a:t>
            </a:r>
            <a:r>
              <a:rPr lang="ru-RU" dirty="0" err="1" smtClean="0"/>
              <a:t>поширеної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груженное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143380"/>
            <a:ext cx="3348042" cy="208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876"/>
            <a:ext cx="2724154" cy="2687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428604"/>
            <a:ext cx="8153400" cy="42862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Рельєф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571480"/>
            <a:ext cx="9144000" cy="1071570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 smtClean="0"/>
              <a:t>Північну</a:t>
            </a:r>
            <a:r>
              <a:rPr lang="ru-RU" b="0" dirty="0" smtClean="0"/>
              <a:t> половину </a:t>
            </a:r>
            <a:r>
              <a:rPr lang="ru-RU" b="0" dirty="0" err="1" smtClean="0"/>
              <a:t>Бразилії</a:t>
            </a:r>
            <a:r>
              <a:rPr lang="ru-RU" b="0" dirty="0" smtClean="0"/>
              <a:t> </a:t>
            </a:r>
            <a:r>
              <a:rPr lang="ru-RU" b="0" dirty="0" err="1" smtClean="0"/>
              <a:t>займає</a:t>
            </a:r>
            <a:r>
              <a:rPr lang="ru-RU" b="0" dirty="0" smtClean="0"/>
              <a:t> широка </a:t>
            </a:r>
            <a:r>
              <a:rPr lang="ru-RU" b="0" dirty="0" err="1" smtClean="0"/>
              <a:t>Амазонська</a:t>
            </a:r>
            <a:r>
              <a:rPr lang="ru-RU" b="0" dirty="0" smtClean="0"/>
              <a:t> </a:t>
            </a:r>
            <a:r>
              <a:rPr lang="ru-RU" b="0" dirty="0" err="1" smtClean="0"/>
              <a:t>низовина</a:t>
            </a:r>
            <a:r>
              <a:rPr lang="ru-RU" b="0" dirty="0" smtClean="0"/>
              <a:t> (</a:t>
            </a:r>
            <a:r>
              <a:rPr lang="ru-RU" b="0" dirty="0" err="1" smtClean="0"/>
              <a:t>Амазонія</a:t>
            </a:r>
            <a:r>
              <a:rPr lang="ru-RU" b="0" dirty="0" smtClean="0"/>
              <a:t>) — </a:t>
            </a:r>
            <a:r>
              <a:rPr lang="ru-RU" b="0" dirty="0" err="1" smtClean="0"/>
              <a:t>глибокий</a:t>
            </a:r>
            <a:r>
              <a:rPr lang="ru-RU" b="0" dirty="0" smtClean="0"/>
              <a:t> </a:t>
            </a:r>
            <a:r>
              <a:rPr lang="ru-RU" b="0" dirty="0" err="1" smtClean="0"/>
              <a:t>тектонічний</a:t>
            </a:r>
            <a:r>
              <a:rPr lang="ru-RU" b="0" dirty="0" smtClean="0"/>
              <a:t> </a:t>
            </a:r>
            <a:r>
              <a:rPr lang="ru-RU" b="0" dirty="0" err="1" smtClean="0"/>
              <a:t>прогин</a:t>
            </a:r>
            <a:r>
              <a:rPr lang="ru-RU" b="0" dirty="0" smtClean="0"/>
              <a:t>, </a:t>
            </a:r>
            <a:r>
              <a:rPr lang="ru-RU" b="0" dirty="0" err="1" smtClean="0"/>
              <a:t>заповнений</a:t>
            </a:r>
            <a:r>
              <a:rPr lang="ru-RU" b="0" dirty="0" smtClean="0"/>
              <a:t> </a:t>
            </a:r>
            <a:r>
              <a:rPr lang="ru-RU" b="0" dirty="0" err="1" smtClean="0"/>
              <a:t>осадовими</a:t>
            </a:r>
            <a:r>
              <a:rPr lang="ru-RU" b="0" dirty="0" smtClean="0"/>
              <a:t> породами. На </a:t>
            </a:r>
            <a:r>
              <a:rPr lang="ru-RU" b="0" dirty="0" err="1" smtClean="0"/>
              <a:t>півночі</a:t>
            </a:r>
            <a:r>
              <a:rPr lang="ru-RU" b="0" dirty="0" smtClean="0"/>
              <a:t> вона </a:t>
            </a:r>
            <a:r>
              <a:rPr lang="ru-RU" b="0" dirty="0" err="1" smtClean="0"/>
              <a:t>поступово</a:t>
            </a:r>
            <a:r>
              <a:rPr lang="ru-RU" b="0" dirty="0" smtClean="0"/>
              <a:t> переходить у </a:t>
            </a:r>
            <a:r>
              <a:rPr lang="ru-RU" b="0" dirty="0" err="1" smtClean="0"/>
              <a:t>горбисті</a:t>
            </a:r>
            <a:r>
              <a:rPr lang="ru-RU" b="0" dirty="0" smtClean="0"/>
              <a:t> </a:t>
            </a:r>
            <a:r>
              <a:rPr lang="ru-RU" b="0" dirty="0" err="1" smtClean="0"/>
              <a:t>цокольні</a:t>
            </a:r>
            <a:r>
              <a:rPr lang="ru-RU" b="0" dirty="0" smtClean="0"/>
              <a:t> </a:t>
            </a:r>
            <a:r>
              <a:rPr lang="ru-RU" b="0" dirty="0" err="1" smtClean="0"/>
              <a:t>рівнини</a:t>
            </a:r>
            <a:r>
              <a:rPr lang="ru-RU" b="0" dirty="0" smtClean="0"/>
              <a:t> </a:t>
            </a:r>
            <a:r>
              <a:rPr lang="ru-RU" b="0" dirty="0" err="1" smtClean="0"/>
              <a:t>південної</a:t>
            </a:r>
            <a:r>
              <a:rPr lang="ru-RU" b="0" dirty="0" smtClean="0"/>
              <a:t> </a:t>
            </a:r>
            <a:r>
              <a:rPr lang="ru-RU" b="0" dirty="0" err="1" smtClean="0"/>
              <a:t>частини</a:t>
            </a:r>
            <a:r>
              <a:rPr lang="ru-RU" b="0" dirty="0" smtClean="0"/>
              <a:t> </a:t>
            </a:r>
            <a:r>
              <a:rPr lang="ru-RU" b="0" dirty="0" err="1" smtClean="0"/>
              <a:t>Гвіанського</a:t>
            </a:r>
            <a:r>
              <a:rPr lang="ru-RU" b="0" dirty="0" smtClean="0"/>
              <a:t> </a:t>
            </a:r>
            <a:r>
              <a:rPr lang="ru-RU" b="0" dirty="0" err="1" smtClean="0"/>
              <a:t>нагір'я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0" y="1643050"/>
            <a:ext cx="9144000" cy="1071570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 smtClean="0"/>
              <a:t>Майже</a:t>
            </a:r>
            <a:r>
              <a:rPr lang="ru-RU" b="0" dirty="0" smtClean="0"/>
              <a:t> всю </a:t>
            </a:r>
            <a:r>
              <a:rPr lang="ru-RU" b="0" dirty="0" err="1" smtClean="0"/>
              <a:t>решту</a:t>
            </a:r>
            <a:r>
              <a:rPr lang="ru-RU" b="0" dirty="0" smtClean="0"/>
              <a:t> </a:t>
            </a:r>
            <a:r>
              <a:rPr lang="ru-RU" b="0" dirty="0" err="1" smtClean="0"/>
              <a:t>території</a:t>
            </a:r>
            <a:r>
              <a:rPr lang="ru-RU" b="0" dirty="0" smtClean="0"/>
              <a:t> </a:t>
            </a:r>
            <a:r>
              <a:rPr lang="ru-RU" b="0" dirty="0" err="1" smtClean="0"/>
              <a:t>країни</a:t>
            </a:r>
            <a:r>
              <a:rPr lang="ru-RU" b="0" dirty="0" smtClean="0"/>
              <a:t> </a:t>
            </a:r>
            <a:r>
              <a:rPr lang="ru-RU" b="0" dirty="0" err="1" smtClean="0"/>
              <a:t>займає</a:t>
            </a:r>
            <a:r>
              <a:rPr lang="ru-RU" b="0" dirty="0" smtClean="0"/>
              <a:t> </a:t>
            </a:r>
            <a:r>
              <a:rPr lang="ru-RU" b="0" dirty="0" err="1" smtClean="0"/>
              <a:t>Бразильське</a:t>
            </a:r>
            <a:r>
              <a:rPr lang="ru-RU" b="0" dirty="0" smtClean="0"/>
              <a:t> </a:t>
            </a:r>
            <a:r>
              <a:rPr lang="ru-RU" b="0" dirty="0" err="1" smtClean="0"/>
              <a:t>нагір'я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підвищується</a:t>
            </a:r>
            <a:r>
              <a:rPr lang="ru-RU" b="0" dirty="0" smtClean="0"/>
              <a:t> до </a:t>
            </a:r>
            <a:r>
              <a:rPr lang="ru-RU" b="0" dirty="0" err="1" smtClean="0"/>
              <a:t>півдня</a:t>
            </a:r>
            <a:r>
              <a:rPr lang="ru-RU" b="0" dirty="0" smtClean="0"/>
              <a:t> та </a:t>
            </a:r>
            <a:r>
              <a:rPr lang="ru-RU" b="0" dirty="0" err="1" smtClean="0"/>
              <a:t>південного</a:t>
            </a:r>
            <a:r>
              <a:rPr lang="ru-RU" b="0" dirty="0" smtClean="0"/>
              <a:t> сходу </a:t>
            </a:r>
            <a:r>
              <a:rPr lang="ru-RU" b="0" dirty="0" err="1" smtClean="0"/>
              <a:t>і</a:t>
            </a:r>
            <a:r>
              <a:rPr lang="ru-RU" b="0" dirty="0" smtClean="0"/>
              <a:t> круто </a:t>
            </a:r>
            <a:r>
              <a:rPr lang="ru-RU" b="0" dirty="0" err="1" smtClean="0"/>
              <a:t>обривається</a:t>
            </a:r>
            <a:r>
              <a:rPr lang="ru-RU" b="0" dirty="0" smtClean="0"/>
              <a:t> до </a:t>
            </a:r>
            <a:r>
              <a:rPr lang="ru-RU" b="0" dirty="0" err="1" smtClean="0"/>
              <a:t>вузького</a:t>
            </a:r>
            <a:r>
              <a:rPr lang="ru-RU" b="0" dirty="0" smtClean="0"/>
              <a:t> краю </a:t>
            </a:r>
            <a:r>
              <a:rPr lang="ru-RU" b="0" dirty="0" err="1" smtClean="0"/>
              <a:t>берегової</a:t>
            </a:r>
            <a:r>
              <a:rPr lang="ru-RU" b="0" dirty="0" smtClean="0"/>
              <a:t> </a:t>
            </a:r>
            <a:r>
              <a:rPr lang="ru-RU" b="0" dirty="0" err="1" smtClean="0"/>
              <a:t>Приатлантичної</a:t>
            </a:r>
            <a:r>
              <a:rPr lang="ru-RU" b="0" dirty="0" smtClean="0"/>
              <a:t> </a:t>
            </a:r>
            <a:r>
              <a:rPr lang="ru-RU" b="0" dirty="0" err="1" smtClean="0"/>
              <a:t>низовини</a:t>
            </a:r>
            <a:r>
              <a:rPr lang="ru-RU" b="0" dirty="0" smtClean="0"/>
              <a:t>. </a:t>
            </a:r>
            <a:r>
              <a:rPr lang="ru-RU" b="0" dirty="0" err="1" smtClean="0"/>
              <a:t>Крайові</a:t>
            </a:r>
            <a:r>
              <a:rPr lang="ru-RU" b="0" dirty="0" smtClean="0"/>
              <a:t> </a:t>
            </a:r>
            <a:r>
              <a:rPr lang="ru-RU" b="0" dirty="0" err="1" smtClean="0"/>
              <a:t>брилові</a:t>
            </a:r>
            <a:r>
              <a:rPr lang="ru-RU" b="0" dirty="0" smtClean="0"/>
              <a:t> </a:t>
            </a:r>
            <a:r>
              <a:rPr lang="ru-RU" b="0" dirty="0" err="1" smtClean="0"/>
              <a:t>масиви</a:t>
            </a:r>
            <a:r>
              <a:rPr lang="ru-RU" b="0" dirty="0" smtClean="0"/>
              <a:t> </a:t>
            </a:r>
            <a:r>
              <a:rPr lang="ru-RU" b="0" dirty="0" err="1" smtClean="0"/>
              <a:t>Серра-ду-Мар</a:t>
            </a:r>
            <a:r>
              <a:rPr lang="ru-RU" b="0" dirty="0" smtClean="0"/>
              <a:t>, </a:t>
            </a:r>
            <a:r>
              <a:rPr lang="ru-RU" b="0" dirty="0" err="1" smtClean="0"/>
              <a:t>Серра-да-Мантикейра</a:t>
            </a:r>
            <a:r>
              <a:rPr lang="ru-RU" b="0" dirty="0" smtClean="0"/>
              <a:t> та </a:t>
            </a:r>
            <a:r>
              <a:rPr lang="ru-RU" b="0" dirty="0" err="1" smtClean="0"/>
              <a:t>інші</a:t>
            </a:r>
            <a:r>
              <a:rPr lang="ru-RU" b="0" dirty="0" smtClean="0"/>
              <a:t> </a:t>
            </a:r>
            <a:r>
              <a:rPr lang="ru-RU" b="0" dirty="0" err="1" smtClean="0"/>
              <a:t>сягають</a:t>
            </a:r>
            <a:r>
              <a:rPr lang="ru-RU" b="0" dirty="0" smtClean="0"/>
              <a:t> </a:t>
            </a:r>
            <a:r>
              <a:rPr lang="ru-RU" b="0" dirty="0" err="1" smtClean="0"/>
              <a:t>висоти</a:t>
            </a:r>
            <a:r>
              <a:rPr lang="ru-RU" b="0" dirty="0" smtClean="0"/>
              <a:t> 2890 м (гора </a:t>
            </a:r>
            <a:r>
              <a:rPr lang="ru-RU" b="0" dirty="0" err="1" smtClean="0"/>
              <a:t>Бандейра</a:t>
            </a:r>
            <a:r>
              <a:rPr lang="ru-RU" b="0" dirty="0" smtClean="0"/>
              <a:t>).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8574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захід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приатлантичних</a:t>
            </a:r>
            <a:r>
              <a:rPr lang="ru-RU" dirty="0" smtClean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залишкового</a:t>
            </a:r>
            <a:r>
              <a:rPr lang="ru-RU" dirty="0" smtClean="0"/>
              <a:t> кряжу («</a:t>
            </a:r>
            <a:r>
              <a:rPr lang="ru-RU" dirty="0" err="1" smtClean="0"/>
              <a:t>бразилід</a:t>
            </a:r>
            <a:r>
              <a:rPr lang="ru-RU" dirty="0" smtClean="0"/>
              <a:t>») — </a:t>
            </a:r>
            <a:r>
              <a:rPr lang="ru-RU" dirty="0" err="1" smtClean="0">
                <a:hlinkClick r:id="rId2" tooltip="Серра-ду-Еспіньясу"/>
              </a:rPr>
              <a:t>Серра-ду-Еспіньясу</a:t>
            </a:r>
            <a:r>
              <a:rPr lang="ru-RU" dirty="0" smtClean="0"/>
              <a:t> 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тектонічних</a:t>
            </a:r>
            <a:r>
              <a:rPr lang="ru-RU" dirty="0" smtClean="0"/>
              <a:t> западин </a:t>
            </a:r>
            <a:r>
              <a:rPr lang="ru-RU" dirty="0" err="1" smtClean="0"/>
              <a:t>розкинувся</a:t>
            </a:r>
            <a:r>
              <a:rPr lang="ru-RU" dirty="0" smtClean="0"/>
              <a:t> пояс </a:t>
            </a:r>
            <a:r>
              <a:rPr lang="ru-RU" dirty="0" err="1" smtClean="0"/>
              <a:t>пластових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моноклінно-пластових</a:t>
            </a:r>
            <a:r>
              <a:rPr lang="ru-RU" dirty="0" smtClean="0"/>
              <a:t> </a:t>
            </a:r>
            <a:r>
              <a:rPr lang="ru-RU" dirty="0" err="1" smtClean="0"/>
              <a:t>рівнин</a:t>
            </a:r>
            <a:r>
              <a:rPr lang="ru-RU" dirty="0" smtClean="0"/>
              <a:t> (</a:t>
            </a:r>
            <a:r>
              <a:rPr lang="ru-RU" dirty="0" err="1" smtClean="0"/>
              <a:t>лавове</a:t>
            </a:r>
            <a:r>
              <a:rPr lang="ru-RU" dirty="0" smtClean="0"/>
              <a:t> плато </a:t>
            </a:r>
            <a:r>
              <a:rPr lang="ru-RU" dirty="0" err="1" smtClean="0"/>
              <a:t>Парани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). 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цокольні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рівнини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чергуються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плато — </a:t>
            </a:r>
            <a:r>
              <a:rPr lang="ru-RU" dirty="0" err="1" smtClean="0"/>
              <a:t>шападами</a:t>
            </a:r>
            <a:r>
              <a:rPr lang="ru-RU" dirty="0" smtClean="0"/>
              <a:t>. На </a:t>
            </a:r>
            <a:r>
              <a:rPr lang="ru-RU" dirty="0" err="1" smtClean="0"/>
              <a:t>заході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заходить </a:t>
            </a:r>
            <a:r>
              <a:rPr lang="ru-RU" dirty="0" err="1" smtClean="0"/>
              <a:t>акумулятивна</a:t>
            </a:r>
            <a:r>
              <a:rPr lang="ru-RU" dirty="0" smtClean="0"/>
              <a:t> </a:t>
            </a:r>
            <a:r>
              <a:rPr lang="ru-RU" dirty="0" err="1" smtClean="0"/>
              <a:t>низовина</a:t>
            </a:r>
            <a:r>
              <a:rPr lang="ru-RU" dirty="0" smtClean="0"/>
              <a:t> </a:t>
            </a:r>
            <a:r>
              <a:rPr lang="ru-RU" dirty="0" err="1" smtClean="0"/>
              <a:t>верховин</a:t>
            </a:r>
            <a:r>
              <a:rPr lang="ru-RU" dirty="0" smtClean="0"/>
              <a:t> </a:t>
            </a:r>
            <a:r>
              <a:rPr lang="ru-RU" dirty="0" err="1" smtClean="0"/>
              <a:t>ріки</a:t>
            </a:r>
            <a:r>
              <a:rPr lang="ru-RU" dirty="0" smtClean="0"/>
              <a:t> Парагвай — </a:t>
            </a:r>
            <a:r>
              <a:rPr lang="ru-RU" dirty="0" err="1" smtClean="0">
                <a:hlinkClick r:id="rId3" tooltip="Пантанал"/>
              </a:rPr>
              <a:t>Пантанал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загруженное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643182"/>
            <a:ext cx="3057528" cy="202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20px-Brazil_mata_atlanti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705586"/>
            <a:ext cx="2500330" cy="187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Lencois</a:t>
            </a:r>
            <a:r>
              <a:rPr lang="en-US" dirty="0" smtClean="0"/>
              <a:t> </a:t>
            </a:r>
            <a:r>
              <a:rPr lang="en-US" dirty="0" err="1" smtClean="0"/>
              <a:t>Maranhenses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71546"/>
            <a:ext cx="8623204" cy="2786082"/>
          </a:xfrm>
        </p:spPr>
        <p:txBody>
          <a:bodyPr/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найпрекрасніших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загадкових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</a:t>
            </a:r>
            <a:r>
              <a:rPr lang="ru-RU" dirty="0" err="1" smtClean="0"/>
              <a:t>тисячу</a:t>
            </a:r>
            <a:r>
              <a:rPr lang="ru-RU" dirty="0" smtClean="0"/>
              <a:t> </a:t>
            </a:r>
            <a:r>
              <a:rPr lang="ru-RU" dirty="0" err="1" smtClean="0"/>
              <a:t>квадратних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розкинулися</a:t>
            </a:r>
            <a:r>
              <a:rPr lang="ru-RU" dirty="0" smtClean="0"/>
              <a:t> </a:t>
            </a:r>
            <a:r>
              <a:rPr lang="ru-RU" dirty="0" err="1" smtClean="0"/>
              <a:t>білосніжні</a:t>
            </a:r>
            <a:r>
              <a:rPr lang="ru-RU" dirty="0" smtClean="0"/>
              <a:t> </a:t>
            </a:r>
            <a:r>
              <a:rPr lang="ru-RU" dirty="0" err="1" smtClean="0"/>
              <a:t>шовковисті</a:t>
            </a:r>
            <a:r>
              <a:rPr lang="ru-RU" dirty="0" smtClean="0"/>
              <a:t> </a:t>
            </a:r>
            <a:r>
              <a:rPr lang="ru-RU" dirty="0" err="1" smtClean="0"/>
              <a:t>піщані</a:t>
            </a:r>
            <a:r>
              <a:rPr lang="ru-RU" dirty="0" smtClean="0"/>
              <a:t> </a:t>
            </a:r>
            <a:r>
              <a:rPr lang="ru-RU" dirty="0" err="1" smtClean="0"/>
              <a:t>насипи</a:t>
            </a:r>
            <a:r>
              <a:rPr lang="ru-RU" dirty="0" smtClean="0"/>
              <a:t>,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пробиваються</a:t>
            </a:r>
            <a:r>
              <a:rPr lang="ru-RU" dirty="0" smtClean="0"/>
              <a:t> </a:t>
            </a:r>
            <a:r>
              <a:rPr lang="ru-RU" dirty="0" err="1" smtClean="0"/>
              <a:t>прохолодні</a:t>
            </a:r>
            <a:r>
              <a:rPr lang="ru-RU" dirty="0" smtClean="0"/>
              <a:t> </a:t>
            </a:r>
            <a:r>
              <a:rPr lang="ru-RU" dirty="0" err="1" smtClean="0"/>
              <a:t>оазиси</a:t>
            </a:r>
            <a:r>
              <a:rPr lang="ru-RU" dirty="0" smtClean="0"/>
              <a:t> </a:t>
            </a:r>
            <a:r>
              <a:rPr lang="ru-RU" dirty="0" err="1" smtClean="0"/>
              <a:t>бірюзових</a:t>
            </a:r>
            <a:r>
              <a:rPr lang="ru-RU" dirty="0" smtClean="0"/>
              <a:t> озер</a:t>
            </a:r>
            <a:endParaRPr lang="ru-RU" dirty="0"/>
          </a:p>
        </p:txBody>
      </p:sp>
      <p:pic>
        <p:nvPicPr>
          <p:cNvPr id="4" name="Рисунок 3" descr="загруженное (3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2944409" cy="2681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357562"/>
            <a:ext cx="2638425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3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3500438"/>
            <a:ext cx="2870516" cy="199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Ітайпу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480328" cy="307183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Ітайпу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ГЕС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вироблення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 в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диво </a:t>
            </a:r>
            <a:r>
              <a:rPr lang="ru-RU" dirty="0" err="1" smtClean="0"/>
              <a:t>інженерної</a:t>
            </a:r>
            <a:r>
              <a:rPr lang="ru-RU" dirty="0" smtClean="0"/>
              <a:t> думки </a:t>
            </a:r>
            <a:r>
              <a:rPr lang="ru-RU" dirty="0" err="1" smtClean="0"/>
              <a:t>вартістю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15 млрд. </a:t>
            </a:r>
            <a:r>
              <a:rPr lang="ru-RU" dirty="0" err="1" smtClean="0"/>
              <a:t>доларів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на </a:t>
            </a:r>
            <a:r>
              <a:rPr lang="ru-RU" dirty="0" err="1" smtClean="0"/>
              <a:t>річці</a:t>
            </a:r>
            <a:r>
              <a:rPr lang="ru-RU" dirty="0" smtClean="0"/>
              <a:t> Парана на </a:t>
            </a:r>
            <a:r>
              <a:rPr lang="ru-RU" dirty="0" err="1" smtClean="0"/>
              <a:t>кордоні</a:t>
            </a:r>
            <a:r>
              <a:rPr lang="ru-RU" dirty="0" smtClean="0"/>
              <a:t> </a:t>
            </a:r>
            <a:r>
              <a:rPr lang="ru-RU" dirty="0" err="1" smtClean="0"/>
              <a:t>Бразилії</a:t>
            </a:r>
            <a:r>
              <a:rPr lang="ru-RU" dirty="0" smtClean="0"/>
              <a:t> та Парагваю. </a:t>
            </a:r>
            <a:r>
              <a:rPr lang="ru-RU" dirty="0" err="1" smtClean="0"/>
              <a:t>Насправді</a:t>
            </a:r>
            <a:r>
              <a:rPr lang="ru-RU" dirty="0" smtClean="0"/>
              <a:t>, до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пір</a:t>
            </a:r>
            <a:r>
              <a:rPr lang="ru-RU" dirty="0" smtClean="0"/>
              <a:t> не </a:t>
            </a:r>
            <a:r>
              <a:rPr lang="ru-RU" dirty="0" err="1" smtClean="0"/>
              <a:t>вщухають</a:t>
            </a:r>
            <a:r>
              <a:rPr lang="ru-RU" dirty="0" smtClean="0"/>
              <a:t> </a:t>
            </a:r>
            <a:r>
              <a:rPr lang="ru-RU" dirty="0" err="1" smtClean="0"/>
              <a:t>суперечки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того, яка ж ГЕС </a:t>
            </a:r>
            <a:r>
              <a:rPr lang="ru-RU" dirty="0" err="1" smtClean="0"/>
              <a:t>дійсно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агруженное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37283"/>
            <a:ext cx="3143253" cy="2020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загруженное (4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714752"/>
            <a:ext cx="2941431" cy="19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загруженное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334684"/>
            <a:ext cx="2571768" cy="196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57166"/>
            <a:ext cx="8153400" cy="1071570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 err="1" smtClean="0">
                <a:hlinkClick r:id="rId2"/>
              </a:rPr>
              <a:t>Дивовижне</a:t>
            </a:r>
            <a:r>
              <a:rPr lang="ru-RU" sz="3600" b="1" i="1" u="sng" dirty="0" smtClean="0">
                <a:hlinkClick r:id="rId2"/>
              </a:rPr>
              <a:t> </a:t>
            </a:r>
            <a:r>
              <a:rPr lang="ru-RU" sz="3600" b="1" i="1" u="sng" dirty="0" err="1" smtClean="0">
                <a:hlinkClick r:id="rId2"/>
              </a:rPr>
              <a:t>бразильське</a:t>
            </a:r>
            <a:r>
              <a:rPr lang="ru-RU" sz="3600" b="1" i="1" u="sng" dirty="0" smtClean="0">
                <a:hlinkClick r:id="rId2"/>
              </a:rPr>
              <a:t> дерево </a:t>
            </a:r>
            <a:r>
              <a:rPr lang="ru-RU" sz="3600" b="1" i="1" u="sng" dirty="0" err="1" smtClean="0">
                <a:hlinkClick r:id="rId2"/>
              </a:rPr>
              <a:t>джаботікаба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51766" cy="27860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Росте </a:t>
            </a:r>
            <a:r>
              <a:rPr lang="ru-RU" dirty="0" err="1" smtClean="0"/>
              <a:t>воно</a:t>
            </a:r>
            <a:r>
              <a:rPr lang="ru-RU" dirty="0" smtClean="0"/>
              <a:t> в </a:t>
            </a:r>
            <a:r>
              <a:rPr lang="ru-RU" dirty="0" err="1" smtClean="0"/>
              <a:t>Португалії</a:t>
            </a:r>
            <a:r>
              <a:rPr lang="ru-RU" dirty="0" smtClean="0"/>
              <a:t>, </a:t>
            </a:r>
            <a:r>
              <a:rPr lang="ru-RU" dirty="0" err="1" smtClean="0"/>
              <a:t>Аргентині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, як очевидно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назви</a:t>
            </a:r>
            <a:r>
              <a:rPr lang="ru-RU" dirty="0" smtClean="0"/>
              <a:t>, в </a:t>
            </a:r>
            <a:r>
              <a:rPr lang="ru-RU" dirty="0" err="1" smtClean="0"/>
              <a:t>Бразилії</a:t>
            </a:r>
            <a:r>
              <a:rPr lang="ru-RU" dirty="0" smtClean="0"/>
              <a:t>. </a:t>
            </a:r>
            <a:r>
              <a:rPr lang="ru-RU" dirty="0" err="1" smtClean="0"/>
              <a:t>Соковитий</a:t>
            </a:r>
            <a:r>
              <a:rPr lang="ru-RU" dirty="0" smtClean="0"/>
              <a:t> </a:t>
            </a:r>
            <a:r>
              <a:rPr lang="ru-RU" dirty="0" err="1" smtClean="0"/>
              <a:t>пурпурний</a:t>
            </a:r>
            <a:r>
              <a:rPr lang="ru-RU" dirty="0" smtClean="0"/>
              <a:t> </a:t>
            </a:r>
            <a:r>
              <a:rPr lang="ru-RU" dirty="0" err="1" smtClean="0"/>
              <a:t>плід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зірвати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з’їсти</a:t>
            </a:r>
            <a:r>
              <a:rPr lang="ru-RU" dirty="0" smtClean="0"/>
              <a:t> прямо </a:t>
            </a:r>
            <a:r>
              <a:rPr lang="ru-RU" dirty="0" err="1" smtClean="0"/>
              <a:t>з</a:t>
            </a:r>
            <a:r>
              <a:rPr lang="ru-RU" dirty="0" smtClean="0"/>
              <a:t> дерева. Плоди </a:t>
            </a:r>
            <a:r>
              <a:rPr lang="ru-RU" dirty="0" err="1" smtClean="0"/>
              <a:t>Джаботікаби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популярним</a:t>
            </a:r>
            <a:r>
              <a:rPr lang="ru-RU" dirty="0" smtClean="0"/>
              <a:t> </a:t>
            </a:r>
            <a:r>
              <a:rPr lang="ru-RU" dirty="0" err="1" smtClean="0"/>
              <a:t>інгредієнтом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варення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свіжих</a:t>
            </a:r>
            <a:r>
              <a:rPr lang="ru-RU" dirty="0" smtClean="0"/>
              <a:t> </a:t>
            </a:r>
            <a:r>
              <a:rPr lang="ru-RU" dirty="0" err="1" smtClean="0"/>
              <a:t>соків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того,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роблять</a:t>
            </a:r>
            <a:r>
              <a:rPr lang="ru-RU" dirty="0" smtClean="0"/>
              <a:t> вино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міцний</a:t>
            </a:r>
            <a:r>
              <a:rPr lang="ru-RU" dirty="0" smtClean="0"/>
              <a:t> </a:t>
            </a:r>
            <a:r>
              <a:rPr lang="ru-RU" dirty="0" err="1" smtClean="0"/>
              <a:t>лікер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714752"/>
            <a:ext cx="2950457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груженное (4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163659"/>
            <a:ext cx="2571768" cy="18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4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071942"/>
            <a:ext cx="3181355" cy="238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28604"/>
            <a:ext cx="8153400" cy="714396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Клімат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785794"/>
            <a:ext cx="9144000" cy="3000396"/>
          </a:xfrm>
        </p:spPr>
        <p:txBody>
          <a:bodyPr/>
          <a:lstStyle/>
          <a:p>
            <a:r>
              <a:rPr lang="ru-RU" b="0" dirty="0" smtClean="0"/>
              <a:t>Для </a:t>
            </a:r>
            <a:r>
              <a:rPr lang="ru-RU" b="0" dirty="0" err="1" smtClean="0"/>
              <a:t>більшої</a:t>
            </a:r>
            <a:r>
              <a:rPr lang="ru-RU" b="0" dirty="0" smtClean="0"/>
              <a:t> </a:t>
            </a:r>
            <a:r>
              <a:rPr lang="ru-RU" b="0" dirty="0" err="1" smtClean="0"/>
              <a:t>частини</a:t>
            </a:r>
            <a:r>
              <a:rPr lang="ru-RU" b="0" dirty="0" smtClean="0"/>
              <a:t> </a:t>
            </a:r>
            <a:r>
              <a:rPr lang="ru-RU" b="0" dirty="0" err="1" smtClean="0"/>
              <a:t>території</a:t>
            </a:r>
            <a:r>
              <a:rPr lang="ru-RU" b="0" dirty="0" smtClean="0"/>
              <a:t> </a:t>
            </a:r>
            <a:r>
              <a:rPr lang="ru-RU" b="0" dirty="0" err="1" smtClean="0"/>
              <a:t>Бразилії</a:t>
            </a:r>
            <a:r>
              <a:rPr lang="ru-RU" b="0" dirty="0" smtClean="0"/>
              <a:t> </a:t>
            </a:r>
            <a:r>
              <a:rPr lang="ru-RU" b="0" dirty="0" err="1" smtClean="0"/>
              <a:t>характерний</a:t>
            </a:r>
            <a:r>
              <a:rPr lang="ru-RU" b="0" dirty="0" smtClean="0"/>
              <a:t> </a:t>
            </a:r>
            <a:r>
              <a:rPr lang="ru-RU" b="0" dirty="0" err="1" smtClean="0"/>
              <a:t>теплий</a:t>
            </a:r>
            <a:r>
              <a:rPr lang="ru-RU" b="0" dirty="0" smtClean="0"/>
              <a:t> </a:t>
            </a:r>
            <a:r>
              <a:rPr lang="ru-RU" b="0" dirty="0" err="1" smtClean="0"/>
              <a:t>тропічний</a:t>
            </a:r>
            <a:r>
              <a:rPr lang="ru-RU" b="0" dirty="0" smtClean="0"/>
              <a:t> </a:t>
            </a:r>
            <a:r>
              <a:rPr lang="ru-RU" b="0" dirty="0" err="1" smtClean="0"/>
              <a:t>клімат</a:t>
            </a:r>
            <a:r>
              <a:rPr lang="ru-RU" b="0" dirty="0" smtClean="0"/>
              <a:t>. </a:t>
            </a:r>
            <a:r>
              <a:rPr lang="ru-RU" b="0" dirty="0" err="1" smtClean="0"/>
              <a:t>Середні</a:t>
            </a:r>
            <a:r>
              <a:rPr lang="ru-RU" b="0" dirty="0" smtClean="0"/>
              <a:t> </a:t>
            </a:r>
            <a:r>
              <a:rPr lang="ru-RU" b="0" dirty="0" err="1" smtClean="0"/>
              <a:t>місячні</a:t>
            </a:r>
            <a:r>
              <a:rPr lang="ru-RU" b="0" dirty="0" smtClean="0"/>
              <a:t> </a:t>
            </a:r>
            <a:r>
              <a:rPr lang="ru-RU" b="0" dirty="0" err="1" smtClean="0"/>
              <a:t>температури</a:t>
            </a:r>
            <a:r>
              <a:rPr lang="ru-RU" b="0" dirty="0" smtClean="0"/>
              <a:t> </a:t>
            </a:r>
            <a:r>
              <a:rPr lang="ru-RU" b="0" dirty="0" err="1" smtClean="0"/>
              <a:t>коливаються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16 до 29 °</a:t>
            </a:r>
            <a:r>
              <a:rPr lang="en-US" b="0" dirty="0" smtClean="0"/>
              <a:t>C; </a:t>
            </a:r>
            <a:r>
              <a:rPr lang="ru-RU" b="0" dirty="0" err="1" smtClean="0"/>
              <a:t>лише</a:t>
            </a:r>
            <a:r>
              <a:rPr lang="ru-RU" b="0" dirty="0" smtClean="0"/>
              <a:t> на </a:t>
            </a:r>
            <a:r>
              <a:rPr lang="ru-RU" b="0" dirty="0" err="1" smtClean="0"/>
              <a:t>високих</a:t>
            </a:r>
            <a:r>
              <a:rPr lang="ru-RU" b="0" dirty="0" smtClean="0"/>
              <a:t> </a:t>
            </a:r>
            <a:r>
              <a:rPr lang="ru-RU" b="0" dirty="0" err="1" smtClean="0"/>
              <a:t>східних</a:t>
            </a:r>
            <a:r>
              <a:rPr lang="ru-RU" b="0" dirty="0" smtClean="0"/>
              <a:t> </a:t>
            </a:r>
            <a:r>
              <a:rPr lang="ru-RU" b="0" dirty="0" err="1" smtClean="0"/>
              <a:t>масивах</a:t>
            </a:r>
            <a:r>
              <a:rPr lang="ru-RU" b="0" dirty="0" smtClean="0"/>
              <a:t> </a:t>
            </a:r>
            <a:r>
              <a:rPr lang="ru-RU" b="0" dirty="0" err="1" smtClean="0"/>
              <a:t>середня</a:t>
            </a:r>
            <a:r>
              <a:rPr lang="ru-RU" b="0" dirty="0" smtClean="0"/>
              <a:t> температура </a:t>
            </a:r>
            <a:r>
              <a:rPr lang="ru-RU" b="0" dirty="0" err="1" smtClean="0"/>
              <a:t>липня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12 до 14 °</a:t>
            </a:r>
            <a:r>
              <a:rPr lang="en-US" b="0" dirty="0" smtClean="0"/>
              <a:t>C; </a:t>
            </a:r>
            <a:r>
              <a:rPr lang="ru-RU" b="0" dirty="0" err="1" smtClean="0"/>
              <a:t>можливі</a:t>
            </a:r>
            <a:r>
              <a:rPr lang="ru-RU" b="0" dirty="0" smtClean="0"/>
              <a:t> заморозки. Але режим </a:t>
            </a:r>
            <a:r>
              <a:rPr lang="ru-RU" b="0" dirty="0" err="1" smtClean="0"/>
              <a:t>опадів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типи</a:t>
            </a:r>
            <a:r>
              <a:rPr lang="ru-RU" b="0" dirty="0" smtClean="0"/>
              <a:t> </a:t>
            </a:r>
            <a:r>
              <a:rPr lang="ru-RU" b="0" dirty="0" err="1" smtClean="0"/>
              <a:t>клімату</a:t>
            </a:r>
            <a:r>
              <a:rPr lang="ru-RU" b="0" dirty="0" smtClean="0"/>
              <a:t> </a:t>
            </a:r>
            <a:r>
              <a:rPr lang="ru-RU" b="0" dirty="0" err="1" smtClean="0"/>
              <a:t>різні</a:t>
            </a:r>
            <a:r>
              <a:rPr lang="ru-RU" b="0" dirty="0" smtClean="0"/>
              <a:t>. На </a:t>
            </a:r>
            <a:r>
              <a:rPr lang="ru-RU" b="0" dirty="0" err="1" smtClean="0"/>
              <a:t>заході</a:t>
            </a:r>
            <a:r>
              <a:rPr lang="ru-RU" b="0" dirty="0" smtClean="0"/>
              <a:t> </a:t>
            </a:r>
            <a:r>
              <a:rPr lang="ru-RU" b="0" dirty="0" err="1" smtClean="0"/>
              <a:t>Амазонії</a:t>
            </a:r>
            <a:r>
              <a:rPr lang="ru-RU" b="0" dirty="0" smtClean="0"/>
              <a:t> </a:t>
            </a:r>
            <a:r>
              <a:rPr lang="ru-RU" b="0" dirty="0" err="1" smtClean="0"/>
              <a:t>екваторіальний</a:t>
            </a:r>
            <a:r>
              <a:rPr lang="ru-RU" b="0" dirty="0" smtClean="0"/>
              <a:t> </a:t>
            </a:r>
            <a:r>
              <a:rPr lang="ru-RU" b="0" dirty="0" err="1" smtClean="0"/>
              <a:t>вологий</a:t>
            </a:r>
            <a:r>
              <a:rPr lang="ru-RU" b="0" dirty="0" smtClean="0"/>
              <a:t> </a:t>
            </a:r>
            <a:r>
              <a:rPr lang="ru-RU" b="0" dirty="0" err="1" smtClean="0"/>
              <a:t>клімат</a:t>
            </a:r>
            <a:r>
              <a:rPr lang="ru-RU" b="0" dirty="0" smtClean="0"/>
              <a:t> (2000-3000 мм </a:t>
            </a:r>
            <a:r>
              <a:rPr lang="ru-RU" b="0" dirty="0" err="1" smtClean="0"/>
              <a:t>опадів</a:t>
            </a:r>
            <a:r>
              <a:rPr lang="ru-RU" b="0" dirty="0" smtClean="0"/>
              <a:t> на </a:t>
            </a:r>
            <a:r>
              <a:rPr lang="ru-RU" b="0" dirty="0" err="1" smtClean="0"/>
              <a:t>рік</a:t>
            </a:r>
            <a:r>
              <a:rPr lang="ru-RU" b="0" dirty="0" smtClean="0"/>
              <a:t>, </a:t>
            </a:r>
            <a:r>
              <a:rPr lang="ru-RU" b="0" dirty="0" err="1" smtClean="0"/>
              <a:t>амплітуди</a:t>
            </a:r>
            <a:r>
              <a:rPr lang="ru-RU" b="0" dirty="0" smtClean="0"/>
              <a:t> </a:t>
            </a:r>
            <a:r>
              <a:rPr lang="ru-RU" b="0" dirty="0" err="1" smtClean="0"/>
              <a:t>середніх</a:t>
            </a:r>
            <a:r>
              <a:rPr lang="ru-RU" b="0" dirty="0" smtClean="0"/>
              <a:t> </a:t>
            </a:r>
            <a:r>
              <a:rPr lang="ru-RU" b="0" dirty="0" err="1" smtClean="0"/>
              <a:t>місячних</a:t>
            </a:r>
            <a:r>
              <a:rPr lang="ru-RU" b="0" dirty="0" smtClean="0"/>
              <a:t> температур 2-3 °С), на </a:t>
            </a:r>
            <a:r>
              <a:rPr lang="ru-RU" b="0" dirty="0" err="1" smtClean="0"/>
              <a:t>сході</a:t>
            </a:r>
            <a:r>
              <a:rPr lang="ru-RU" b="0" dirty="0" smtClean="0"/>
              <a:t> </a:t>
            </a:r>
            <a:r>
              <a:rPr lang="ru-RU" b="0" dirty="0" err="1" smtClean="0"/>
              <a:t>Амазонії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прилягаючих</a:t>
            </a:r>
            <a:r>
              <a:rPr lang="ru-RU" b="0" dirty="0" smtClean="0"/>
              <a:t> пологих </a:t>
            </a:r>
            <a:r>
              <a:rPr lang="ru-RU" b="0" dirty="0" err="1" smtClean="0"/>
              <a:t>схилах</a:t>
            </a:r>
            <a:r>
              <a:rPr lang="ru-RU" b="0" dirty="0" smtClean="0"/>
              <a:t> </a:t>
            </a:r>
            <a:r>
              <a:rPr lang="ru-RU" b="0" dirty="0" err="1" smtClean="0"/>
              <a:t>Ґвіанського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Бразильського</a:t>
            </a:r>
            <a:r>
              <a:rPr lang="ru-RU" b="0" dirty="0" smtClean="0"/>
              <a:t> </a:t>
            </a:r>
            <a:r>
              <a:rPr lang="ru-RU" b="0" dirty="0" err="1" smtClean="0"/>
              <a:t>нагір'їв</a:t>
            </a:r>
            <a:r>
              <a:rPr lang="ru-RU" b="0" dirty="0" smtClean="0"/>
              <a:t> — </a:t>
            </a:r>
            <a:r>
              <a:rPr lang="ru-RU" b="0" dirty="0" err="1" smtClean="0"/>
              <a:t>субекваторіальний</a:t>
            </a:r>
            <a:r>
              <a:rPr lang="ru-RU" b="0" dirty="0" smtClean="0"/>
              <a:t> </a:t>
            </a:r>
            <a:r>
              <a:rPr lang="ru-RU" b="0" dirty="0" err="1" smtClean="0"/>
              <a:t>з</a:t>
            </a:r>
            <a:r>
              <a:rPr lang="ru-RU" b="0" dirty="0" smtClean="0"/>
              <a:t> </a:t>
            </a:r>
            <a:r>
              <a:rPr lang="ru-RU" b="0" dirty="0" err="1" smtClean="0"/>
              <a:t>посушливим</a:t>
            </a:r>
            <a:r>
              <a:rPr lang="ru-RU" b="0" dirty="0" smtClean="0"/>
              <a:t> </a:t>
            </a:r>
            <a:r>
              <a:rPr lang="ru-RU" b="0" dirty="0" err="1" smtClean="0"/>
              <a:t>періодом</a:t>
            </a:r>
            <a:r>
              <a:rPr lang="ru-RU" b="0" dirty="0" smtClean="0"/>
              <a:t> до 3-4 </a:t>
            </a:r>
            <a:r>
              <a:rPr lang="ru-RU" b="0" dirty="0" err="1" smtClean="0"/>
              <a:t>місяців</a:t>
            </a:r>
            <a:r>
              <a:rPr lang="ru-RU" b="0" dirty="0" smtClean="0"/>
              <a:t> (1500—2000 мм </a:t>
            </a:r>
            <a:r>
              <a:rPr lang="ru-RU" b="0" dirty="0" err="1" smtClean="0"/>
              <a:t>опадів</a:t>
            </a:r>
            <a:r>
              <a:rPr lang="ru-RU" b="0" dirty="0" smtClean="0"/>
              <a:t>, на </a:t>
            </a:r>
            <a:r>
              <a:rPr lang="ru-RU" b="0" dirty="0" err="1" smtClean="0"/>
              <a:t>узбережжі</a:t>
            </a:r>
            <a:r>
              <a:rPr lang="ru-RU" b="0" dirty="0" smtClean="0"/>
              <a:t> </a:t>
            </a:r>
            <a:r>
              <a:rPr lang="ru-RU" b="0" dirty="0" err="1" smtClean="0"/>
              <a:t>близько</a:t>
            </a:r>
            <a:r>
              <a:rPr lang="ru-RU" b="0" dirty="0" smtClean="0"/>
              <a:t> 3000 мм на </a:t>
            </a:r>
            <a:r>
              <a:rPr lang="ru-RU" b="0" dirty="0" err="1" smtClean="0"/>
              <a:t>рік</a:t>
            </a:r>
            <a:endParaRPr lang="ru-RU" dirty="0"/>
          </a:p>
        </p:txBody>
      </p:sp>
      <p:pic>
        <p:nvPicPr>
          <p:cNvPr id="7" name="Рисунок 6" descr="brasilobsch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14752"/>
            <a:ext cx="3428999" cy="28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5161_0-320x240-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714752"/>
            <a:ext cx="3643338" cy="273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Внутрішні</a:t>
            </a:r>
            <a:r>
              <a:rPr lang="ru-RU" sz="3600" b="1" dirty="0" smtClean="0"/>
              <a:t> води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0" y="714356"/>
            <a:ext cx="9144000" cy="2714644"/>
          </a:xfrm>
        </p:spPr>
        <p:txBody>
          <a:bodyPr>
            <a:normAutofit/>
          </a:bodyPr>
          <a:lstStyle/>
          <a:p>
            <a:r>
              <a:rPr lang="ru-RU" b="0" dirty="0" err="1" smtClean="0"/>
              <a:t>Територія</a:t>
            </a:r>
            <a:r>
              <a:rPr lang="ru-RU" b="0" dirty="0" smtClean="0"/>
              <a:t> </a:t>
            </a:r>
            <a:r>
              <a:rPr lang="ru-RU" b="0" dirty="0" err="1" smtClean="0"/>
              <a:t>країни</a:t>
            </a:r>
            <a:r>
              <a:rPr lang="ru-RU" b="0" dirty="0" smtClean="0"/>
              <a:t> </a:t>
            </a:r>
            <a:r>
              <a:rPr lang="ru-RU" b="0" dirty="0" err="1" smtClean="0"/>
              <a:t>вкрита</a:t>
            </a:r>
            <a:r>
              <a:rPr lang="ru-RU" b="0" dirty="0" smtClean="0"/>
              <a:t> </a:t>
            </a:r>
            <a:r>
              <a:rPr lang="ru-RU" b="0" dirty="0" err="1" smtClean="0"/>
              <a:t>дуже</a:t>
            </a:r>
            <a:r>
              <a:rPr lang="ru-RU" b="0" dirty="0" smtClean="0"/>
              <a:t> густою </a:t>
            </a:r>
            <a:r>
              <a:rPr lang="ru-RU" b="0" dirty="0" err="1" smtClean="0"/>
              <a:t>річковою</a:t>
            </a:r>
            <a:r>
              <a:rPr lang="ru-RU" b="0" dirty="0" smtClean="0"/>
              <a:t> мережею. </a:t>
            </a:r>
            <a:r>
              <a:rPr lang="ru-RU" b="0" dirty="0" err="1" smtClean="0"/>
              <a:t>Уся</a:t>
            </a:r>
            <a:r>
              <a:rPr lang="ru-RU" b="0" dirty="0" smtClean="0"/>
              <a:t> </a:t>
            </a:r>
            <a:r>
              <a:rPr lang="ru-RU" b="0" dirty="0" err="1" smtClean="0"/>
              <a:t>Амазонія</a:t>
            </a:r>
            <a:r>
              <a:rPr lang="ru-RU" b="0" dirty="0" smtClean="0"/>
              <a:t>, </a:t>
            </a:r>
            <a:r>
              <a:rPr lang="ru-RU" b="0" dirty="0" err="1" smtClean="0"/>
              <a:t>південь</a:t>
            </a:r>
            <a:r>
              <a:rPr lang="ru-RU" b="0" dirty="0" smtClean="0"/>
              <a:t> </a:t>
            </a:r>
            <a:r>
              <a:rPr lang="ru-RU" b="0" dirty="0" err="1" smtClean="0"/>
              <a:t>Ґвіанського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північна</a:t>
            </a:r>
            <a:r>
              <a:rPr lang="ru-RU" b="0" dirty="0" smtClean="0"/>
              <a:t> </a:t>
            </a:r>
            <a:r>
              <a:rPr lang="ru-RU" b="0" dirty="0" err="1" smtClean="0"/>
              <a:t>частина</a:t>
            </a:r>
            <a:r>
              <a:rPr lang="ru-RU" b="0" dirty="0" smtClean="0"/>
              <a:t> </a:t>
            </a:r>
            <a:r>
              <a:rPr lang="ru-RU" b="0" dirty="0" err="1" smtClean="0"/>
              <a:t>Бразильського</a:t>
            </a:r>
            <a:r>
              <a:rPr lang="ru-RU" b="0" dirty="0" smtClean="0"/>
              <a:t> </a:t>
            </a:r>
            <a:r>
              <a:rPr lang="ru-RU" b="0" dirty="0" err="1" smtClean="0"/>
              <a:t>плоскогір'їв</a:t>
            </a:r>
            <a:r>
              <a:rPr lang="ru-RU" b="0" dirty="0" smtClean="0"/>
              <a:t> </a:t>
            </a:r>
            <a:r>
              <a:rPr lang="ru-RU" b="0" dirty="0" err="1" smtClean="0"/>
              <a:t>зрошуються</a:t>
            </a:r>
            <a:r>
              <a:rPr lang="ru-RU" b="0" dirty="0" smtClean="0"/>
              <a:t> системою </a:t>
            </a:r>
            <a:r>
              <a:rPr lang="ru-RU" b="0" dirty="0" err="1" smtClean="0"/>
              <a:t>ріки</a:t>
            </a:r>
            <a:r>
              <a:rPr lang="ru-RU" b="0" dirty="0" smtClean="0"/>
              <a:t> Амазонка; </a:t>
            </a:r>
            <a:r>
              <a:rPr lang="ru-RU" b="0" dirty="0" err="1" smtClean="0"/>
              <a:t>південь</a:t>
            </a:r>
            <a:r>
              <a:rPr lang="ru-RU" b="0" dirty="0" smtClean="0"/>
              <a:t> </a:t>
            </a:r>
            <a:r>
              <a:rPr lang="ru-RU" b="0" dirty="0" err="1" smtClean="0"/>
              <a:t>Бразильського</a:t>
            </a:r>
            <a:r>
              <a:rPr lang="ru-RU" b="0" dirty="0" smtClean="0"/>
              <a:t> </a:t>
            </a:r>
            <a:r>
              <a:rPr lang="ru-RU" b="0" dirty="0" err="1" smtClean="0"/>
              <a:t>плоскогір'я</a:t>
            </a:r>
            <a:r>
              <a:rPr lang="ru-RU" b="0" dirty="0" smtClean="0"/>
              <a:t> — системами </a:t>
            </a:r>
            <a:r>
              <a:rPr lang="ru-RU" b="0" dirty="0" err="1" smtClean="0"/>
              <a:t>річок</a:t>
            </a:r>
            <a:r>
              <a:rPr lang="ru-RU" b="0" dirty="0" smtClean="0"/>
              <a:t> Уругвай </a:t>
            </a:r>
            <a:r>
              <a:rPr lang="ru-RU" b="0" dirty="0" err="1" smtClean="0"/>
              <a:t>і</a:t>
            </a:r>
            <a:r>
              <a:rPr lang="ru-RU" b="0" dirty="0" smtClean="0"/>
              <a:t> Парана, </a:t>
            </a:r>
            <a:r>
              <a:rPr lang="ru-RU" b="0" dirty="0" err="1" smtClean="0"/>
              <a:t>захід</a:t>
            </a:r>
            <a:r>
              <a:rPr lang="ru-RU" b="0" dirty="0" smtClean="0"/>
              <a:t> — </a:t>
            </a:r>
            <a:r>
              <a:rPr lang="ru-RU" b="0" dirty="0" err="1" smtClean="0"/>
              <a:t>притокою</a:t>
            </a:r>
            <a:r>
              <a:rPr lang="ru-RU" b="0" dirty="0" smtClean="0"/>
              <a:t> </a:t>
            </a:r>
            <a:r>
              <a:rPr lang="ru-RU" b="0" dirty="0" err="1" smtClean="0"/>
              <a:t>Парани</a:t>
            </a:r>
            <a:r>
              <a:rPr lang="ru-RU" b="0" dirty="0" smtClean="0"/>
              <a:t> — </a:t>
            </a:r>
            <a:r>
              <a:rPr lang="ru-RU" b="0" dirty="0" err="1" smtClean="0"/>
              <a:t>рікою</a:t>
            </a:r>
            <a:r>
              <a:rPr lang="ru-RU" b="0" dirty="0" smtClean="0"/>
              <a:t> Парагвай, </a:t>
            </a:r>
            <a:r>
              <a:rPr lang="ru-RU" b="0" dirty="0" err="1" smtClean="0"/>
              <a:t>схід</a:t>
            </a:r>
            <a:r>
              <a:rPr lang="ru-RU" b="0" dirty="0" smtClean="0"/>
              <a:t> </a:t>
            </a:r>
            <a:r>
              <a:rPr lang="ru-RU" b="0" dirty="0" err="1" smtClean="0"/>
              <a:t>належить</a:t>
            </a:r>
            <a:r>
              <a:rPr lang="ru-RU" b="0" dirty="0" smtClean="0"/>
              <a:t> до </a:t>
            </a:r>
            <a:r>
              <a:rPr lang="ru-RU" b="0" dirty="0" err="1" smtClean="0"/>
              <a:t>басейну</a:t>
            </a:r>
            <a:r>
              <a:rPr lang="ru-RU" b="0" dirty="0" smtClean="0"/>
              <a:t> </a:t>
            </a:r>
            <a:r>
              <a:rPr lang="ru-RU" b="0" dirty="0" err="1" smtClean="0"/>
              <a:t>ріки</a:t>
            </a:r>
            <a:r>
              <a:rPr lang="ru-RU" b="0" dirty="0" smtClean="0"/>
              <a:t> </a:t>
            </a:r>
            <a:r>
              <a:rPr lang="ru-RU" b="0" dirty="0" err="1" smtClean="0"/>
              <a:t>Сан-Франсиску</a:t>
            </a:r>
            <a:r>
              <a:rPr lang="ru-RU" b="0" dirty="0" smtClean="0"/>
              <a:t>, </a:t>
            </a:r>
            <a:r>
              <a:rPr lang="ru-RU" b="0" dirty="0" err="1" smtClean="0"/>
              <a:t>північно-східна</a:t>
            </a:r>
            <a:r>
              <a:rPr lang="ru-RU" b="0" dirty="0" smtClean="0"/>
              <a:t> </a:t>
            </a:r>
            <a:r>
              <a:rPr lang="ru-RU" b="0" dirty="0" err="1" smtClean="0"/>
              <a:t>і</a:t>
            </a:r>
            <a:r>
              <a:rPr lang="ru-RU" b="0" dirty="0" smtClean="0"/>
              <a:t> </a:t>
            </a:r>
            <a:r>
              <a:rPr lang="ru-RU" b="0" dirty="0" err="1" smtClean="0"/>
              <a:t>східна</a:t>
            </a:r>
            <a:r>
              <a:rPr lang="ru-RU" b="0" dirty="0" smtClean="0"/>
              <a:t> </a:t>
            </a:r>
            <a:r>
              <a:rPr lang="ru-RU" b="0" dirty="0" err="1" smtClean="0"/>
              <a:t>окраїни</a:t>
            </a:r>
            <a:r>
              <a:rPr lang="ru-RU" b="0" dirty="0" smtClean="0"/>
              <a:t> </a:t>
            </a:r>
            <a:r>
              <a:rPr lang="ru-RU" b="0" dirty="0" err="1" smtClean="0"/>
              <a:t>плоскогір'я</a:t>
            </a:r>
            <a:r>
              <a:rPr lang="ru-RU" b="0" dirty="0" smtClean="0"/>
              <a:t> </a:t>
            </a:r>
            <a:r>
              <a:rPr lang="ru-RU" b="0" dirty="0" err="1" smtClean="0"/>
              <a:t>зрошуються</a:t>
            </a:r>
            <a:r>
              <a:rPr lang="ru-RU" b="0" dirty="0" smtClean="0"/>
              <a:t> короткими </a:t>
            </a:r>
            <a:r>
              <a:rPr lang="ru-RU" b="0" dirty="0" err="1" smtClean="0"/>
              <a:t>ріками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впадають</a:t>
            </a:r>
            <a:r>
              <a:rPr lang="ru-RU" b="0" dirty="0" smtClean="0"/>
              <a:t> </a:t>
            </a:r>
            <a:r>
              <a:rPr lang="ru-RU" b="0" dirty="0" err="1" smtClean="0"/>
              <a:t>безпосередньо</a:t>
            </a:r>
            <a:r>
              <a:rPr lang="ru-RU" b="0" dirty="0" smtClean="0"/>
              <a:t> в </a:t>
            </a:r>
            <a:r>
              <a:rPr lang="ru-RU" b="0" dirty="0" err="1" smtClean="0"/>
              <a:t>Атлантичний</a:t>
            </a:r>
            <a:r>
              <a:rPr lang="ru-RU" b="0" dirty="0" smtClean="0"/>
              <a:t> океан (</a:t>
            </a:r>
            <a:r>
              <a:rPr lang="ru-RU" b="0" dirty="0" err="1" smtClean="0"/>
              <a:t>найбільш</a:t>
            </a:r>
            <a:r>
              <a:rPr lang="ru-RU" b="0" dirty="0" smtClean="0"/>
              <a:t> велика р. </a:t>
            </a:r>
            <a:r>
              <a:rPr lang="ru-RU" b="0" dirty="0" err="1" smtClean="0"/>
              <a:t>Парнаїба</a:t>
            </a:r>
            <a:r>
              <a:rPr lang="ru-RU" b="0" dirty="0" smtClean="0"/>
              <a:t>)</a:t>
            </a:r>
            <a:endParaRPr lang="ru-RU" dirty="0"/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100611"/>
            <a:ext cx="2714644" cy="203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9668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429132"/>
            <a:ext cx="285752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357562"/>
            <a:ext cx="2848469" cy="213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53400" cy="571504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Ґрунти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рослинність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858312" cy="3643338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Густі</a:t>
            </a:r>
            <a:r>
              <a:rPr lang="ru-RU" dirty="0" smtClean="0"/>
              <a:t> </a:t>
            </a:r>
            <a:r>
              <a:rPr lang="ru-RU" dirty="0" err="1" smtClean="0"/>
              <a:t>вологі</a:t>
            </a:r>
            <a:r>
              <a:rPr lang="ru-RU" dirty="0" smtClean="0"/>
              <a:t> </a:t>
            </a:r>
            <a:r>
              <a:rPr lang="ru-RU" dirty="0" err="1" smtClean="0"/>
              <a:t>екваторіальні</a:t>
            </a:r>
            <a:r>
              <a:rPr lang="ru-RU" dirty="0" smtClean="0"/>
              <a:t> </a:t>
            </a:r>
            <a:r>
              <a:rPr lang="ru-RU" dirty="0" err="1" smtClean="0"/>
              <a:t>вічнозелені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 — </a:t>
            </a:r>
            <a:r>
              <a:rPr lang="ru-RU" dirty="0" err="1" smtClean="0"/>
              <a:t>гілеї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 сельва,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коштовними</a:t>
            </a:r>
            <a:r>
              <a:rPr lang="ru-RU" dirty="0" smtClean="0"/>
              <a:t> видами дерев (</a:t>
            </a:r>
            <a:r>
              <a:rPr lang="ru-RU" dirty="0" err="1" smtClean="0"/>
              <a:t>понад</a:t>
            </a:r>
            <a:r>
              <a:rPr lang="ru-RU" dirty="0" smtClean="0"/>
              <a:t> 4000 </a:t>
            </a:r>
            <a:r>
              <a:rPr lang="ru-RU" dirty="0" err="1" smtClean="0"/>
              <a:t>видів</a:t>
            </a:r>
            <a:r>
              <a:rPr lang="ru-RU" dirty="0" smtClean="0"/>
              <a:t>)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західну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 </a:t>
            </a:r>
            <a:r>
              <a:rPr lang="ru-RU" dirty="0" err="1" smtClean="0"/>
              <a:t>Амазонії</a:t>
            </a:r>
            <a:r>
              <a:rPr lang="ru-RU" dirty="0" smtClean="0"/>
              <a:t>; </a:t>
            </a:r>
            <a:r>
              <a:rPr lang="ru-RU" dirty="0" err="1" smtClean="0"/>
              <a:t>під</a:t>
            </a:r>
            <a:r>
              <a:rPr lang="ru-RU" dirty="0" smtClean="0"/>
              <a:t> ними </a:t>
            </a:r>
            <a:r>
              <a:rPr lang="ru-RU" dirty="0" err="1" smtClean="0"/>
              <a:t>розвинуті</a:t>
            </a:r>
            <a:r>
              <a:rPr lang="ru-RU" dirty="0" smtClean="0"/>
              <a:t> </a:t>
            </a:r>
            <a:r>
              <a:rPr lang="ru-RU" dirty="0" err="1" smtClean="0"/>
              <a:t>підзолисті</a:t>
            </a:r>
            <a:r>
              <a:rPr lang="ru-RU" dirty="0" smtClean="0"/>
              <a:t> </a:t>
            </a:r>
            <a:r>
              <a:rPr lang="ru-RU" dirty="0" err="1" smtClean="0"/>
              <a:t>латеритні</a:t>
            </a:r>
            <a:r>
              <a:rPr lang="ru-RU" dirty="0" smtClean="0"/>
              <a:t> </a:t>
            </a:r>
            <a:r>
              <a:rPr lang="ru-RU" dirty="0" err="1" smtClean="0"/>
              <a:t>ґрунти</a:t>
            </a:r>
            <a:r>
              <a:rPr lang="ru-RU" dirty="0" smtClean="0"/>
              <a:t>. На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низовини</a:t>
            </a:r>
            <a:r>
              <a:rPr lang="ru-RU" dirty="0" smtClean="0"/>
              <a:t>,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тягнеться</a:t>
            </a:r>
            <a:r>
              <a:rPr lang="ru-RU" dirty="0" smtClean="0"/>
              <a:t> </a:t>
            </a:r>
            <a:r>
              <a:rPr lang="ru-RU" dirty="0" err="1" smtClean="0"/>
              <a:t>смугаатлантичних</a:t>
            </a:r>
            <a:r>
              <a:rPr lang="ru-RU" dirty="0" smtClean="0"/>
              <a:t> </a:t>
            </a:r>
            <a:r>
              <a:rPr lang="ru-RU" dirty="0" err="1" smtClean="0"/>
              <a:t>лісів</a:t>
            </a:r>
            <a:r>
              <a:rPr lang="ru-RU" dirty="0" smtClean="0"/>
              <a:t>  Центральна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 </a:t>
            </a:r>
            <a:r>
              <a:rPr lang="ru-RU" dirty="0" err="1" smtClean="0"/>
              <a:t>зайнята</a:t>
            </a:r>
            <a:r>
              <a:rPr lang="ru-RU" dirty="0" smtClean="0"/>
              <a:t> </a:t>
            </a:r>
            <a:r>
              <a:rPr lang="ru-RU" dirty="0" err="1" smtClean="0"/>
              <a:t>саваною</a:t>
            </a:r>
            <a:r>
              <a:rPr lang="ru-RU" dirty="0" smtClean="0"/>
              <a:t> (кампос) на </a:t>
            </a:r>
            <a:r>
              <a:rPr lang="ru-RU" dirty="0" err="1" smtClean="0"/>
              <a:t>червоних</a:t>
            </a:r>
            <a:r>
              <a:rPr lang="ru-RU" dirty="0" smtClean="0"/>
              <a:t> </a:t>
            </a:r>
            <a:r>
              <a:rPr lang="ru-RU" dirty="0" err="1" smtClean="0"/>
              <a:t>латеритних</a:t>
            </a:r>
            <a:r>
              <a:rPr lang="ru-RU" dirty="0" smtClean="0"/>
              <a:t> </a:t>
            </a:r>
            <a:r>
              <a:rPr lang="ru-RU" dirty="0" err="1" smtClean="0"/>
              <a:t>ґрунтах</a:t>
            </a:r>
            <a:r>
              <a:rPr lang="ru-RU" dirty="0" smtClean="0"/>
              <a:t>,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щільною</a:t>
            </a:r>
            <a:r>
              <a:rPr lang="ru-RU" dirty="0" smtClean="0"/>
              <a:t> корою — </a:t>
            </a:r>
            <a:r>
              <a:rPr lang="ru-RU" dirty="0" err="1" smtClean="0"/>
              <a:t>кангою</a:t>
            </a:r>
            <a:r>
              <a:rPr lang="ru-RU" dirty="0" smtClean="0"/>
              <a:t>: </a:t>
            </a:r>
            <a:r>
              <a:rPr lang="ru-RU" dirty="0" err="1" smtClean="0"/>
              <a:t>найпоширеніші</a:t>
            </a:r>
            <a:r>
              <a:rPr lang="ru-RU" dirty="0" smtClean="0"/>
              <a:t> </a:t>
            </a:r>
            <a:r>
              <a:rPr lang="ru-RU" dirty="0" err="1" smtClean="0"/>
              <a:t>чагарникові</a:t>
            </a:r>
            <a:r>
              <a:rPr lang="ru-RU" dirty="0" smtClean="0"/>
              <a:t> </a:t>
            </a:r>
            <a:r>
              <a:rPr lang="ru-RU" dirty="0" err="1" smtClean="0"/>
              <a:t>мілкодеревні</a:t>
            </a:r>
            <a:r>
              <a:rPr lang="ru-RU" dirty="0" smtClean="0"/>
              <a:t> </a:t>
            </a:r>
            <a:r>
              <a:rPr lang="ru-RU" dirty="0" err="1" smtClean="0"/>
              <a:t>савани</a:t>
            </a:r>
            <a:r>
              <a:rPr lang="ru-RU" dirty="0" smtClean="0"/>
              <a:t> — </a:t>
            </a:r>
            <a:r>
              <a:rPr lang="ru-RU" dirty="0" err="1" smtClean="0"/>
              <a:t>серрадо</a:t>
            </a:r>
            <a:r>
              <a:rPr lang="ru-RU" dirty="0" smtClean="0"/>
              <a:t>; </a:t>
            </a:r>
            <a:r>
              <a:rPr lang="ru-RU" dirty="0" err="1" smtClean="0"/>
              <a:t>уздовж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простягаються</a:t>
            </a:r>
            <a:r>
              <a:rPr lang="ru-RU" dirty="0" smtClean="0"/>
              <a:t> </a:t>
            </a:r>
            <a:r>
              <a:rPr lang="ru-RU" dirty="0" err="1" smtClean="0"/>
              <a:t>галерейні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особливо </a:t>
            </a:r>
            <a:r>
              <a:rPr lang="ru-RU" dirty="0" err="1" smtClean="0"/>
              <a:t>коштовна</a:t>
            </a:r>
            <a:r>
              <a:rPr lang="ru-RU" dirty="0" smtClean="0"/>
              <a:t> </a:t>
            </a:r>
            <a:r>
              <a:rPr lang="ru-RU" dirty="0" err="1" smtClean="0"/>
              <a:t>коперникова</a:t>
            </a:r>
            <a:r>
              <a:rPr lang="ru-RU" dirty="0" smtClean="0"/>
              <a:t> пальма </a:t>
            </a:r>
            <a:r>
              <a:rPr lang="ru-RU" dirty="0" err="1" smtClean="0"/>
              <a:t>карнауба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Рисунок 8" descr="220px-Pequi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071942"/>
            <a:ext cx="3000396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643570" y="6211669"/>
            <a:ext cx="3500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Квітки</a:t>
            </a:r>
            <a:r>
              <a:rPr lang="ru-RU" sz="1400" dirty="0" smtClean="0"/>
              <a:t> </a:t>
            </a:r>
            <a:r>
              <a:rPr lang="ru-RU" sz="1400" dirty="0" err="1" smtClean="0"/>
              <a:t>Пекі</a:t>
            </a:r>
            <a:r>
              <a:rPr lang="en-US" sz="1400" dirty="0" smtClean="0"/>
              <a:t> </a:t>
            </a:r>
            <a:r>
              <a:rPr lang="ru-RU" sz="1400" dirty="0" smtClean="0"/>
              <a:t>популярного фрукта, </a:t>
            </a:r>
            <a:r>
              <a:rPr lang="ru-RU" sz="1400" dirty="0" err="1" smtClean="0"/>
              <a:t>що</a:t>
            </a:r>
            <a:r>
              <a:rPr lang="ru-RU" sz="1400" dirty="0" smtClean="0"/>
              <a:t> росте у </a:t>
            </a:r>
            <a:r>
              <a:rPr lang="ru-RU" sz="1400" dirty="0" err="1" smtClean="0"/>
              <a:t>серрадо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" name="Рисунок 10" descr="загруженное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14818"/>
            <a:ext cx="330351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500306"/>
            <a:ext cx="8408890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сухому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плоскогір'я</a:t>
            </a:r>
            <a:r>
              <a:rPr lang="ru-RU" dirty="0" smtClean="0"/>
              <a:t> — </a:t>
            </a:r>
            <a:r>
              <a:rPr lang="ru-RU" dirty="0" err="1" smtClean="0"/>
              <a:t>напівпустельне</a:t>
            </a:r>
            <a:r>
              <a:rPr lang="ru-RU" dirty="0" smtClean="0"/>
              <a:t> </a:t>
            </a:r>
            <a:r>
              <a:rPr lang="ru-RU" dirty="0" err="1" smtClean="0"/>
              <a:t>рідколісся</a:t>
            </a:r>
            <a:r>
              <a:rPr lang="ru-RU" dirty="0" smtClean="0"/>
              <a:t> (</a:t>
            </a:r>
            <a:r>
              <a:rPr lang="ru-RU" dirty="0" err="1" smtClean="0"/>
              <a:t>каатинга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 дерев та </a:t>
            </a:r>
            <a:r>
              <a:rPr lang="ru-RU" dirty="0" err="1" smtClean="0"/>
              <a:t>чагарників</a:t>
            </a:r>
            <a:r>
              <a:rPr lang="ru-RU" dirty="0" smtClean="0"/>
              <a:t>, на </a:t>
            </a:r>
            <a:r>
              <a:rPr lang="ru-RU" dirty="0" err="1" smtClean="0"/>
              <a:t>червоно-коричневих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червоно-бурих</a:t>
            </a:r>
            <a:r>
              <a:rPr lang="ru-RU" dirty="0" smtClean="0"/>
              <a:t> </a:t>
            </a:r>
            <a:r>
              <a:rPr lang="ru-RU" dirty="0" err="1" smtClean="0"/>
              <a:t>ґрунтах</a:t>
            </a:r>
            <a:r>
              <a:rPr lang="ru-RU" dirty="0" smtClean="0"/>
              <a:t>. На </a:t>
            </a:r>
            <a:r>
              <a:rPr lang="ru-RU" dirty="0" err="1" smtClean="0"/>
              <a:t>рівномірно</a:t>
            </a:r>
            <a:r>
              <a:rPr lang="ru-RU" dirty="0" smtClean="0"/>
              <a:t> </a:t>
            </a:r>
            <a:r>
              <a:rPr lang="ru-RU" dirty="0" err="1" smtClean="0"/>
              <a:t>вологому</a:t>
            </a:r>
            <a:r>
              <a:rPr lang="ru-RU" dirty="0" smtClean="0"/>
              <a:t>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вічнозелені</a:t>
            </a:r>
            <a:r>
              <a:rPr lang="ru-RU" dirty="0" smtClean="0"/>
              <a:t> </a:t>
            </a:r>
            <a:r>
              <a:rPr lang="ru-RU" dirty="0" err="1" smtClean="0"/>
              <a:t>листяні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змішані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хвойної</a:t>
            </a:r>
            <a:r>
              <a:rPr lang="ru-RU" dirty="0" smtClean="0"/>
              <a:t> </a:t>
            </a:r>
            <a:r>
              <a:rPr lang="ru-RU" dirty="0" err="1" smtClean="0"/>
              <a:t>бразильської</a:t>
            </a:r>
            <a:r>
              <a:rPr lang="ru-RU" dirty="0" smtClean="0"/>
              <a:t> </a:t>
            </a:r>
            <a:r>
              <a:rPr lang="ru-RU" dirty="0" err="1" smtClean="0"/>
              <a:t>араукарії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вічнозеленим</a:t>
            </a:r>
            <a:r>
              <a:rPr lang="ru-RU" dirty="0" smtClean="0"/>
              <a:t> </a:t>
            </a:r>
            <a:r>
              <a:rPr lang="ru-RU" dirty="0" err="1" smtClean="0"/>
              <a:t>листяним</a:t>
            </a:r>
            <a:r>
              <a:rPr lang="ru-RU" dirty="0" smtClean="0"/>
              <a:t> </a:t>
            </a:r>
            <a:r>
              <a:rPr lang="ru-RU" dirty="0" err="1" smtClean="0"/>
              <a:t>підліском</a:t>
            </a:r>
            <a:r>
              <a:rPr lang="ru-RU" dirty="0" smtClean="0"/>
              <a:t> (у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</a:t>
            </a:r>
            <a:r>
              <a:rPr lang="ru-RU" dirty="0" err="1" smtClean="0"/>
              <a:t>парагвайського</a:t>
            </a:r>
            <a:r>
              <a:rPr lang="ru-RU" dirty="0" smtClean="0"/>
              <a:t> чаю» — </a:t>
            </a:r>
            <a:r>
              <a:rPr lang="ru-RU" dirty="0" err="1" smtClean="0"/>
              <a:t>йерба-мате</a:t>
            </a:r>
            <a:r>
              <a:rPr lang="ru-RU" dirty="0" smtClean="0"/>
              <a:t>) на </a:t>
            </a:r>
            <a:r>
              <a:rPr lang="ru-RU" dirty="0" err="1" smtClean="0"/>
              <a:t>червоноземних</a:t>
            </a:r>
            <a:r>
              <a:rPr lang="ru-RU" dirty="0" smtClean="0"/>
              <a:t> </a:t>
            </a:r>
            <a:r>
              <a:rPr lang="ru-RU" dirty="0" err="1" smtClean="0"/>
              <a:t>ґрунтах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піднесені</a:t>
            </a:r>
            <a:r>
              <a:rPr lang="ru-RU" dirty="0" smtClean="0"/>
              <a:t> плато до </a:t>
            </a: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24°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широти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Рисунок 3" descr="загруженное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85728"/>
            <a:ext cx="2657722" cy="199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_69c27_2a2a103b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121152" cy="208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загруженное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43091"/>
            <a:ext cx="2714644" cy="2033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2648" y="428604"/>
            <a:ext cx="8153400" cy="71438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Тваринний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світ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3857620" y="428604"/>
            <a:ext cx="5143536" cy="621510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Вважається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число як </a:t>
            </a:r>
            <a:r>
              <a:rPr lang="ru-RU" dirty="0" err="1" smtClean="0"/>
              <a:t>наземних</a:t>
            </a:r>
            <a:r>
              <a:rPr lang="ru-RU" dirty="0" smtClean="0"/>
              <a:t> </a:t>
            </a:r>
            <a:r>
              <a:rPr lang="ru-RU" dirty="0" err="1" smtClean="0"/>
              <a:t>хребетних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безхребетних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світу.Бразилія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число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приматів</a:t>
            </a:r>
            <a:r>
              <a:rPr lang="ru-RU" dirty="0" smtClean="0"/>
              <a:t> 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</a:t>
            </a:r>
            <a:r>
              <a:rPr lang="ru-RU" dirty="0" err="1" smtClean="0"/>
              <a:t>біля</a:t>
            </a:r>
            <a:r>
              <a:rPr lang="ru-RU" dirty="0" smtClean="0"/>
              <a:t> 77 </a:t>
            </a:r>
            <a:r>
              <a:rPr lang="ru-RU" dirty="0" err="1" smtClean="0"/>
              <a:t>видів</a:t>
            </a:r>
            <a:r>
              <a:rPr lang="ru-RU" dirty="0" smtClean="0"/>
              <a:t>, та </a:t>
            </a:r>
            <a:r>
              <a:rPr lang="ru-RU" dirty="0" err="1" smtClean="0"/>
              <a:t>найбільше</a:t>
            </a:r>
            <a:r>
              <a:rPr lang="ru-RU" dirty="0" smtClean="0"/>
              <a:t> число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прісноводних</a:t>
            </a:r>
            <a:r>
              <a:rPr lang="ru-RU" dirty="0" smtClean="0"/>
              <a:t> </a:t>
            </a:r>
            <a:r>
              <a:rPr lang="ru-RU" dirty="0" err="1" smtClean="0"/>
              <a:t>риб</a:t>
            </a:r>
            <a:r>
              <a:rPr lang="ru-RU" dirty="0" smtClean="0"/>
              <a:t> (</a:t>
            </a:r>
            <a:r>
              <a:rPr lang="ru-RU" dirty="0" err="1" smtClean="0"/>
              <a:t>понад</a:t>
            </a:r>
            <a:r>
              <a:rPr lang="ru-RU" dirty="0" smtClean="0"/>
              <a:t> 3000 </a:t>
            </a:r>
            <a:r>
              <a:rPr lang="ru-RU" dirty="0" err="1" smtClean="0"/>
              <a:t>видів</a:t>
            </a:r>
            <a:r>
              <a:rPr lang="ru-RU" dirty="0" smtClean="0"/>
              <a:t>). Вона </a:t>
            </a:r>
            <a:r>
              <a:rPr lang="ru-RU" dirty="0" err="1" smtClean="0"/>
              <a:t>займає</a:t>
            </a:r>
            <a:r>
              <a:rPr lang="ru-RU" dirty="0" smtClean="0"/>
              <a:t> друге </a:t>
            </a:r>
            <a:r>
              <a:rPr lang="ru-RU" dirty="0" err="1" smtClean="0"/>
              <a:t>місце</a:t>
            </a:r>
            <a:r>
              <a:rPr lang="ru-RU" dirty="0" smtClean="0"/>
              <a:t> за числом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земноводних</a:t>
            </a:r>
            <a:r>
              <a:rPr lang="ru-RU" dirty="0" smtClean="0"/>
              <a:t>, </a:t>
            </a:r>
            <a:r>
              <a:rPr lang="ru-RU" dirty="0" err="1" smtClean="0"/>
              <a:t>третє</a:t>
            </a:r>
            <a:r>
              <a:rPr lang="ru-RU" dirty="0" smtClean="0"/>
              <a:t> за числом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п'яте</a:t>
            </a:r>
            <a:r>
              <a:rPr lang="ru-RU" dirty="0" smtClean="0"/>
              <a:t> за числом </a:t>
            </a:r>
            <a:r>
              <a:rPr lang="ru-RU" dirty="0" err="1" smtClean="0"/>
              <a:t>видів</a:t>
            </a:r>
            <a:r>
              <a:rPr lang="ru-RU" dirty="0" smtClean="0"/>
              <a:t> </a:t>
            </a:r>
            <a:r>
              <a:rPr lang="ru-RU" dirty="0" err="1" smtClean="0"/>
              <a:t>плазунів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, особливо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мешкають</a:t>
            </a:r>
            <a:r>
              <a:rPr lang="ru-RU" dirty="0" smtClean="0"/>
              <a:t> в </a:t>
            </a:r>
            <a:r>
              <a:rPr lang="ru-RU" dirty="0" err="1" smtClean="0"/>
              <a:t>екосистемах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зараз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знищені</a:t>
            </a:r>
            <a:r>
              <a:rPr lang="ru-RU" dirty="0" smtClean="0"/>
              <a:t>, таких як </a:t>
            </a:r>
            <a:r>
              <a:rPr lang="ru-RU" dirty="0" err="1" smtClean="0"/>
              <a:t>атлантичний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image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3360240" cy="226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320px-Zeby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14752"/>
            <a:ext cx="3262314" cy="244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00042"/>
            <a:ext cx="8153400" cy="928694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 smtClean="0"/>
              <a:t>Економіка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480328" cy="3286148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високому</a:t>
            </a:r>
            <a:r>
              <a:rPr lang="ru-RU" dirty="0" smtClean="0"/>
              <a:t> </a:t>
            </a:r>
            <a:r>
              <a:rPr lang="ru-RU" dirty="0" err="1" smtClean="0"/>
              <a:t>рівню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 </a:t>
            </a:r>
            <a:r>
              <a:rPr lang="ru-RU" dirty="0" err="1" smtClean="0"/>
              <a:t>добувної</a:t>
            </a:r>
            <a:r>
              <a:rPr lang="ru-RU" dirty="0" smtClean="0"/>
              <a:t> та </a:t>
            </a:r>
            <a:r>
              <a:rPr lang="ru-RU" dirty="0" err="1" smtClean="0"/>
              <a:t>виробничої</a:t>
            </a:r>
            <a:r>
              <a:rPr lang="ru-RU" dirty="0" smtClean="0"/>
              <a:t> 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сектору </a:t>
            </a:r>
            <a:r>
              <a:rPr lang="ru-RU" dirty="0" err="1" smtClean="0"/>
              <a:t>послуг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за </a:t>
            </a:r>
            <a:r>
              <a:rPr lang="ru-RU" dirty="0" err="1" smtClean="0"/>
              <a:t>рівнем</a:t>
            </a:r>
            <a:r>
              <a:rPr lang="ru-RU" dirty="0" smtClean="0"/>
              <a:t> ВВП (ППС) </a:t>
            </a:r>
            <a:r>
              <a:rPr lang="ru-RU" dirty="0" err="1" smtClean="0"/>
              <a:t>Бразилія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іншу</a:t>
            </a:r>
            <a:r>
              <a:rPr lang="ru-RU" dirty="0" smtClean="0"/>
              <a:t> </a:t>
            </a:r>
            <a:r>
              <a:rPr lang="ru-RU" dirty="0" err="1" smtClean="0"/>
              <a:t>країну</a:t>
            </a:r>
            <a:r>
              <a:rPr lang="ru-RU" dirty="0" smtClean="0"/>
              <a:t> </a:t>
            </a:r>
            <a:r>
              <a:rPr lang="ru-RU" dirty="0" err="1" smtClean="0"/>
              <a:t>Латинської</a:t>
            </a:r>
            <a:r>
              <a:rPr lang="ru-RU" dirty="0" smtClean="0"/>
              <a:t> Америки, будучи основною </a:t>
            </a:r>
            <a:r>
              <a:rPr lang="ru-RU" dirty="0" err="1" smtClean="0"/>
              <a:t>економікою</a:t>
            </a:r>
            <a:r>
              <a:rPr lang="ru-RU" dirty="0" smtClean="0"/>
              <a:t> у </a:t>
            </a:r>
            <a:r>
              <a:rPr lang="ru-RU" dirty="0" err="1" smtClean="0"/>
              <a:t>Меркосур</a:t>
            </a:r>
            <a:r>
              <a:rPr lang="ru-RU" dirty="0" smtClean="0"/>
              <a:t>. Зараз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розширює</a:t>
            </a:r>
            <a:r>
              <a:rPr lang="ru-RU" dirty="0" smtClean="0"/>
              <a:t> свою </a:t>
            </a:r>
            <a:r>
              <a:rPr lang="ru-RU" dirty="0" err="1" smtClean="0"/>
              <a:t>присутність</a:t>
            </a:r>
            <a:r>
              <a:rPr lang="ru-RU" dirty="0" smtClean="0"/>
              <a:t> на </a:t>
            </a:r>
            <a:r>
              <a:rPr lang="ru-RU" dirty="0" err="1" smtClean="0"/>
              <a:t>світових</a:t>
            </a:r>
            <a:r>
              <a:rPr lang="ru-RU" dirty="0" smtClean="0"/>
              <a:t> ринках.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експортні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 </a:t>
            </a:r>
            <a:r>
              <a:rPr lang="ru-RU" dirty="0" err="1" smtClean="0"/>
              <a:t>авіаційну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, </a:t>
            </a:r>
            <a:r>
              <a:rPr lang="ru-RU" dirty="0" err="1" smtClean="0"/>
              <a:t>каву</a:t>
            </a:r>
            <a:r>
              <a:rPr lang="ru-RU" dirty="0" smtClean="0"/>
              <a:t>, </a:t>
            </a:r>
            <a:r>
              <a:rPr lang="ru-RU" dirty="0" err="1" smtClean="0"/>
              <a:t>транспортні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 сою, </a:t>
            </a:r>
            <a:r>
              <a:rPr lang="ru-RU" dirty="0" err="1" smtClean="0"/>
              <a:t>залізну</a:t>
            </a:r>
            <a:r>
              <a:rPr lang="ru-RU" dirty="0" smtClean="0"/>
              <a:t> руду, сталь, </a:t>
            </a:r>
            <a:r>
              <a:rPr lang="ru-RU" dirty="0" err="1" smtClean="0"/>
              <a:t>тканини</a:t>
            </a:r>
            <a:r>
              <a:rPr lang="ru-RU" dirty="0" smtClean="0"/>
              <a:t>, </a:t>
            </a:r>
            <a:r>
              <a:rPr lang="ru-RU" dirty="0" err="1" smtClean="0"/>
              <a:t>взуття</a:t>
            </a:r>
            <a:r>
              <a:rPr lang="ru-RU" dirty="0" smtClean="0"/>
              <a:t>, </a:t>
            </a:r>
            <a:r>
              <a:rPr lang="ru-RU" dirty="0" err="1" smtClean="0"/>
              <a:t>електроапаратуру</a:t>
            </a:r>
            <a:r>
              <a:rPr lang="ru-RU" dirty="0" smtClean="0"/>
              <a:t> та </a:t>
            </a:r>
            <a:r>
              <a:rPr lang="ru-RU" dirty="0" err="1" smtClean="0"/>
              <a:t>цукор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800px-Coffee_Pla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4214818"/>
            <a:ext cx="562135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6357958"/>
            <a:ext cx="3639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Плантації</a:t>
            </a:r>
            <a:r>
              <a:rPr lang="ru-RU" dirty="0" smtClean="0"/>
              <a:t> </a:t>
            </a:r>
            <a:r>
              <a:rPr lang="ru-RU" dirty="0" err="1" smtClean="0"/>
              <a:t>кави</a:t>
            </a:r>
            <a:r>
              <a:rPr lang="ru-RU" dirty="0" smtClean="0"/>
              <a:t>, штат </a:t>
            </a:r>
            <a:r>
              <a:rPr lang="ru-RU" dirty="0" err="1" smtClean="0"/>
              <a:t>Мінас-Жерайс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250</TotalTime>
  <Words>656</Words>
  <PresentationFormat>Экран (4:3)</PresentationFormat>
  <Paragraphs>74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Обычная</vt:lpstr>
      <vt:lpstr>Бразилія</vt:lpstr>
      <vt:lpstr>Федерати́вна Респу́бліка Брази́лія </vt:lpstr>
      <vt:lpstr>Рельєф </vt:lpstr>
      <vt:lpstr>Клімат </vt:lpstr>
      <vt:lpstr>Внутрішні води </vt:lpstr>
      <vt:lpstr>Ґрунти і рослинність </vt:lpstr>
      <vt:lpstr>Слайд 7</vt:lpstr>
      <vt:lpstr>Тваринний світ </vt:lpstr>
      <vt:lpstr>Економіка </vt:lpstr>
      <vt:lpstr>Транспорт </vt:lpstr>
      <vt:lpstr>Слайд 11</vt:lpstr>
      <vt:lpstr>Слайд 12</vt:lpstr>
      <vt:lpstr>Етнічний та расовий склад </vt:lpstr>
      <vt:lpstr>Слайд 14</vt:lpstr>
      <vt:lpstr>Культура Бразилії </vt:lpstr>
      <vt:lpstr>Слайд 16</vt:lpstr>
      <vt:lpstr>Слайд 17</vt:lpstr>
      <vt:lpstr>Релігія </vt:lpstr>
      <vt:lpstr>Визначні місця Бразилії</vt:lpstr>
      <vt:lpstr>Водоспад Ігуасу. </vt:lpstr>
      <vt:lpstr> Тропічні ліси річки Амазонка.</vt:lpstr>
      <vt:lpstr> Цукрова голова в Ріо-де-Жанейро</vt:lpstr>
      <vt:lpstr>Пляж Копакабана в Ріо.</vt:lpstr>
      <vt:lpstr>Лагуна Родріго де Фрейтас, Ріо-де-Жанейро.</vt:lpstr>
      <vt:lpstr>Національний парк Шапада Діамантина.</vt:lpstr>
      <vt:lpstr>Пантанал. </vt:lpstr>
      <vt:lpstr>Кафедральний собор Бразилії.</vt:lpstr>
      <vt:lpstr>Водоспад Каракол (порт. Cascata do Caracol — «водоспад равлика»)</vt:lpstr>
      <vt:lpstr>Руа-Гонсалу-де-Карвальо</vt:lpstr>
      <vt:lpstr>Lencois Maranhenses </vt:lpstr>
      <vt:lpstr>Ітайпу</vt:lpstr>
      <vt:lpstr>Дивовижне бразильське дерево джаботікаба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Бразилія</dc:title>
  <cp:lastModifiedBy>Admin</cp:lastModifiedBy>
  <cp:revision>26</cp:revision>
  <dcterms:modified xsi:type="dcterms:W3CDTF">2014-04-15T17:16:57Z</dcterms:modified>
</cp:coreProperties>
</file>