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2" r:id="rId8"/>
    <p:sldId id="260" r:id="rId9"/>
    <p:sldId id="262" r:id="rId10"/>
    <p:sldId id="263" r:id="rId11"/>
    <p:sldId id="264" r:id="rId12"/>
    <p:sldId id="266" r:id="rId13"/>
    <p:sldId id="267" r:id="rId14"/>
    <p:sldId id="285" r:id="rId15"/>
    <p:sldId id="286" r:id="rId16"/>
    <p:sldId id="268" r:id="rId17"/>
    <p:sldId id="269" r:id="rId18"/>
    <p:sldId id="287" r:id="rId19"/>
    <p:sldId id="288" r:id="rId20"/>
    <p:sldId id="270" r:id="rId21"/>
    <p:sldId id="290" r:id="rId22"/>
    <p:sldId id="271" r:id="rId23"/>
    <p:sldId id="291" r:id="rId24"/>
    <p:sldId id="272" r:id="rId25"/>
    <p:sldId id="292" r:id="rId26"/>
    <p:sldId id="293" r:id="rId27"/>
    <p:sldId id="273" r:id="rId28"/>
    <p:sldId id="274" r:id="rId29"/>
    <p:sldId id="275" r:id="rId30"/>
    <p:sldId id="276" r:id="rId31"/>
    <p:sldId id="277" r:id="rId32"/>
    <p:sldId id="294" r:id="rId33"/>
    <p:sldId id="295" r:id="rId34"/>
    <p:sldId id="278" r:id="rId35"/>
    <p:sldId id="296" r:id="rId36"/>
    <p:sldId id="279" r:id="rId37"/>
    <p:sldId id="280" r:id="rId38"/>
    <p:sldId id="28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76D1-11BC-492C-8EED-269D2C7A20BC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F8F7-E1B6-4DED-9779-3318A648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доклад о заповеднике. Заповедник доклад. Окский запове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Cambria Math" pitchFamily="18" charset="0"/>
                <a:ea typeface="Cambria Math" pitchFamily="18" charset="0"/>
              </a:rPr>
              <a:t>Карпатський біосферний заповідник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557590" cy="14001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Підготували учениці 2 курсу</a:t>
            </a:r>
          </a:p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математичного класу</a:t>
            </a:r>
          </a:p>
          <a:p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Лазор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Марія, Бублик Анна та 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Краснікова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Катерина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Ілюстр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96"/>
            <a:ext cx="9144000" cy="68671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00166" y="214290"/>
            <a:ext cx="724672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ЧОРНОГІРСЬКИЙ ЗАПОВІДНИЙ МАСИВ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357298"/>
            <a:ext cx="614365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Розм</a:t>
            </a:r>
            <a:r>
              <a:rPr lang="en-US" dirty="0" err="1"/>
              <a:t>i</a:t>
            </a:r>
            <a:r>
              <a:rPr lang="ru-RU" dirty="0" err="1"/>
              <a:t>щений</a:t>
            </a:r>
            <a:r>
              <a:rPr lang="ru-RU" dirty="0"/>
              <a:t> на </a:t>
            </a:r>
            <a:r>
              <a:rPr lang="ru-RU" dirty="0" err="1"/>
              <a:t>п</a:t>
            </a:r>
            <a:r>
              <a:rPr lang="en-US" dirty="0" err="1"/>
              <a:t>i</a:t>
            </a:r>
            <a:r>
              <a:rPr lang="ru-RU" dirty="0" err="1"/>
              <a:t>вденному</a:t>
            </a:r>
            <a:r>
              <a:rPr lang="ru-RU" dirty="0"/>
              <a:t> </a:t>
            </a:r>
            <a:r>
              <a:rPr lang="ru-RU" dirty="0" err="1"/>
              <a:t>макросхил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Чорног</a:t>
            </a:r>
            <a:r>
              <a:rPr lang="en-US" dirty="0" err="1"/>
              <a:t>i</a:t>
            </a:r>
            <a:r>
              <a:rPr lang="ru-RU" dirty="0" err="1"/>
              <a:t>рського</a:t>
            </a:r>
            <a:r>
              <a:rPr lang="ru-RU" dirty="0"/>
              <a:t> хребта в межах </a:t>
            </a:r>
            <a:r>
              <a:rPr lang="ru-RU" dirty="0" err="1"/>
              <a:t>висот</a:t>
            </a:r>
            <a:r>
              <a:rPr lang="ru-RU" dirty="0"/>
              <a:t> в</a:t>
            </a:r>
            <a:r>
              <a:rPr lang="en-US" dirty="0" err="1"/>
              <a:t>i</a:t>
            </a:r>
            <a:r>
              <a:rPr lang="ru-RU" dirty="0" err="1"/>
              <a:t>д</a:t>
            </a:r>
            <a:r>
              <a:rPr lang="ru-RU" dirty="0"/>
              <a:t> 700 до 2061 </a:t>
            </a:r>
            <a:r>
              <a:rPr lang="ru-RU" dirty="0" err="1"/>
              <a:t>м.н.р.м</a:t>
            </a:r>
            <a:r>
              <a:rPr lang="ru-RU" dirty="0"/>
              <a:t>. На </a:t>
            </a:r>
            <a:r>
              <a:rPr lang="ru-RU" dirty="0" err="1"/>
              <a:t>територ</a:t>
            </a:r>
            <a:r>
              <a:rPr lang="en-US" dirty="0" err="1"/>
              <a:t>i</a:t>
            </a:r>
            <a:r>
              <a:rPr lang="ru-RU" dirty="0" err="1"/>
              <a:t>ї</a:t>
            </a:r>
            <a:r>
              <a:rPr lang="ru-RU" dirty="0"/>
              <a:t> </a:t>
            </a:r>
            <a:r>
              <a:rPr lang="ru-RU" dirty="0" err="1"/>
              <a:t>масиву</a:t>
            </a:r>
            <a:r>
              <a:rPr lang="ru-RU" dirty="0"/>
              <a:t>,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16375 га,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найвища</a:t>
            </a:r>
            <a:r>
              <a:rPr lang="ru-RU" dirty="0"/>
              <a:t> вершина </a:t>
            </a:r>
            <a:r>
              <a:rPr lang="ru-RU" dirty="0" err="1"/>
              <a:t>Українських</a:t>
            </a:r>
            <a:r>
              <a:rPr lang="ru-RU" dirty="0"/>
              <a:t> Карпат - гора Говерла (2061 м). </a:t>
            </a:r>
            <a:r>
              <a:rPr lang="ru-RU" dirty="0" err="1"/>
              <a:t>Головний</a:t>
            </a:r>
            <a:r>
              <a:rPr lang="ru-RU" dirty="0"/>
              <a:t> хребет </a:t>
            </a:r>
            <a:r>
              <a:rPr lang="ru-RU" dirty="0" err="1"/>
              <a:t>Чорногори</a:t>
            </a:r>
            <a:r>
              <a:rPr lang="ru-RU" dirty="0"/>
              <a:t> </a:t>
            </a:r>
            <a:r>
              <a:rPr lang="ru-RU" dirty="0" err="1"/>
              <a:t>утворений</a:t>
            </a:r>
            <a:r>
              <a:rPr lang="ru-RU" dirty="0"/>
              <a:t> </a:t>
            </a:r>
            <a:r>
              <a:rPr lang="ru-RU" dirty="0" err="1"/>
              <a:t>фл</a:t>
            </a:r>
            <a:r>
              <a:rPr lang="en-US" dirty="0" err="1"/>
              <a:t>i</a:t>
            </a:r>
            <a:r>
              <a:rPr lang="ru-RU" dirty="0" err="1"/>
              <a:t>шовими</a:t>
            </a:r>
            <a:r>
              <a:rPr lang="ru-RU" dirty="0"/>
              <a:t> породами </a:t>
            </a:r>
            <a:r>
              <a:rPr lang="ru-RU" dirty="0" err="1" smtClean="0"/>
              <a:t>крейдяного</a:t>
            </a:r>
            <a:r>
              <a:rPr lang="ru-RU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палеогенового в</a:t>
            </a:r>
            <a:r>
              <a:rPr lang="en-US" dirty="0" err="1"/>
              <a:t>i</a:t>
            </a:r>
            <a:r>
              <a:rPr lang="ru-RU" dirty="0" err="1"/>
              <a:t>ку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17.privet.ru/lr/0a0dd43699e309b075ec5844f48fec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653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214290"/>
            <a:ext cx="814393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Чорног</a:t>
            </a:r>
            <a:r>
              <a:rPr lang="en-US" dirty="0" err="1"/>
              <a:t>i</a:t>
            </a:r>
            <a:r>
              <a:rPr lang="ru-RU" dirty="0" err="1"/>
              <a:t>рський</a:t>
            </a:r>
            <a:r>
              <a:rPr lang="ru-RU" dirty="0"/>
              <a:t> </a:t>
            </a:r>
            <a:r>
              <a:rPr lang="ru-RU" dirty="0" err="1"/>
              <a:t>запов</a:t>
            </a:r>
            <a:r>
              <a:rPr lang="en-US" dirty="0" err="1"/>
              <a:t>i</a:t>
            </a:r>
            <a:r>
              <a:rPr lang="ru-RU" dirty="0" err="1"/>
              <a:t>дний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великою </a:t>
            </a:r>
            <a:r>
              <a:rPr lang="ru-RU" dirty="0" err="1"/>
              <a:t>р</a:t>
            </a:r>
            <a:r>
              <a:rPr lang="en-US" dirty="0" err="1"/>
              <a:t>i</a:t>
            </a:r>
            <a:r>
              <a:rPr lang="ru-RU" dirty="0" err="1"/>
              <a:t>зноман</a:t>
            </a:r>
            <a:r>
              <a:rPr lang="en-US" dirty="0" err="1"/>
              <a:t>i</a:t>
            </a:r>
            <a:r>
              <a:rPr lang="ru-RU" dirty="0" err="1"/>
              <a:t>тн</a:t>
            </a:r>
            <a:r>
              <a:rPr lang="en-US" dirty="0" err="1"/>
              <a:t>i</a:t>
            </a:r>
            <a:r>
              <a:rPr lang="ru-RU" dirty="0" err="1"/>
              <a:t>стю</a:t>
            </a:r>
            <a:r>
              <a:rPr lang="ru-RU" dirty="0"/>
              <a:t> </a:t>
            </a:r>
            <a:r>
              <a:rPr lang="ru-RU" dirty="0" err="1"/>
              <a:t>рослинност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флори</a:t>
            </a:r>
            <a:r>
              <a:rPr lang="ru-RU" dirty="0"/>
              <a:t>. Пан</a:t>
            </a:r>
            <a:r>
              <a:rPr lang="en-US" dirty="0" err="1"/>
              <a:t>i</a:t>
            </a:r>
            <a:r>
              <a:rPr lang="ru-RU" dirty="0" err="1"/>
              <a:t>вним</a:t>
            </a:r>
            <a:r>
              <a:rPr lang="ru-RU" dirty="0"/>
              <a:t> типом </a:t>
            </a:r>
            <a:r>
              <a:rPr lang="ru-RU" dirty="0" err="1"/>
              <a:t>рослинност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є</a:t>
            </a:r>
            <a:r>
              <a:rPr lang="ru-RU" dirty="0"/>
              <a:t> л</a:t>
            </a:r>
            <a:r>
              <a:rPr lang="en-US" dirty="0" err="1"/>
              <a:t>i</a:t>
            </a:r>
            <a:r>
              <a:rPr lang="ru-RU" dirty="0"/>
              <a:t>си. В </a:t>
            </a:r>
            <a:r>
              <a:rPr lang="ru-RU" dirty="0" err="1"/>
              <a:t>прохолодному</a:t>
            </a:r>
            <a:r>
              <a:rPr lang="ru-RU" dirty="0"/>
              <a:t> </a:t>
            </a:r>
            <a:r>
              <a:rPr lang="ru-RU" dirty="0" err="1"/>
              <a:t>кл</a:t>
            </a:r>
            <a:r>
              <a:rPr lang="en-US" dirty="0" err="1"/>
              <a:t>i</a:t>
            </a:r>
            <a:r>
              <a:rPr lang="ru-RU" dirty="0"/>
              <a:t>мат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Чорногори</a:t>
            </a:r>
            <a:r>
              <a:rPr lang="ru-RU" dirty="0"/>
              <a:t> чист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бучини</a:t>
            </a:r>
            <a:r>
              <a:rPr lang="ru-RU" dirty="0"/>
              <a:t> (</a:t>
            </a:r>
            <a:r>
              <a:rPr lang="en-US" dirty="0" err="1"/>
              <a:t>Fagetum</a:t>
            </a:r>
            <a:r>
              <a:rPr lang="en-US" dirty="0"/>
              <a:t>)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обмежене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приурочен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до </a:t>
            </a:r>
            <a:r>
              <a:rPr lang="ru-RU" dirty="0" err="1"/>
              <a:t>п</a:t>
            </a:r>
            <a:r>
              <a:rPr lang="en-US" dirty="0" err="1"/>
              <a:t>i</a:t>
            </a:r>
            <a:r>
              <a:rPr lang="ru-RU" dirty="0" err="1"/>
              <a:t>вденних</a:t>
            </a:r>
            <a:r>
              <a:rPr lang="ru-RU" dirty="0"/>
              <a:t> </a:t>
            </a:r>
            <a:r>
              <a:rPr lang="ru-RU" dirty="0" err="1"/>
              <a:t>схил</a:t>
            </a:r>
            <a:r>
              <a:rPr lang="en-US" dirty="0" err="1"/>
              <a:t>i</a:t>
            </a:r>
            <a:r>
              <a:rPr lang="ru-RU" dirty="0"/>
              <a:t>в. В б</a:t>
            </a:r>
            <a:r>
              <a:rPr lang="en-US" dirty="0" err="1"/>
              <a:t>i</a:t>
            </a:r>
            <a:r>
              <a:rPr lang="ru-RU" dirty="0" err="1"/>
              <a:t>льш</a:t>
            </a:r>
            <a:r>
              <a:rPr lang="ru-RU" dirty="0"/>
              <a:t> широкому </a:t>
            </a:r>
            <a:r>
              <a:rPr lang="ru-RU" dirty="0" err="1"/>
              <a:t>висотному</a:t>
            </a:r>
            <a:r>
              <a:rPr lang="ru-RU" dirty="0"/>
              <a:t> </a:t>
            </a:r>
            <a:r>
              <a:rPr lang="ru-RU" dirty="0" err="1"/>
              <a:t>д</a:t>
            </a:r>
            <a:r>
              <a:rPr lang="en-US" dirty="0" err="1"/>
              <a:t>i</a:t>
            </a:r>
            <a:r>
              <a:rPr lang="ru-RU" dirty="0" err="1"/>
              <a:t>апазон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зустр</a:t>
            </a:r>
            <a:r>
              <a:rPr lang="en-US" dirty="0" err="1"/>
              <a:t>i</a:t>
            </a:r>
            <a:r>
              <a:rPr lang="ru-RU" dirty="0" err="1"/>
              <a:t>чаються</a:t>
            </a:r>
            <a:r>
              <a:rPr lang="ru-RU" dirty="0"/>
              <a:t> м</a:t>
            </a:r>
            <a:r>
              <a:rPr lang="en-US" dirty="0" err="1"/>
              <a:t>i</a:t>
            </a:r>
            <a:r>
              <a:rPr lang="ru-RU" dirty="0" err="1"/>
              <a:t>шан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листяно-хвойн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 err="1"/>
              <a:t>i</a:t>
            </a:r>
            <a:r>
              <a:rPr lang="ru-RU" dirty="0"/>
              <a:t>си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en-US" dirty="0" err="1"/>
              <a:t>Fagus</a:t>
            </a:r>
            <a:r>
              <a:rPr lang="en-US" dirty="0"/>
              <a:t> </a:t>
            </a:r>
            <a:r>
              <a:rPr lang="en-US" dirty="0" err="1"/>
              <a:t>sylvatica</a:t>
            </a:r>
            <a:r>
              <a:rPr lang="en-US" dirty="0"/>
              <a:t>, </a:t>
            </a:r>
            <a:r>
              <a:rPr lang="en-US" dirty="0" err="1"/>
              <a:t>Abies</a:t>
            </a:r>
            <a:r>
              <a:rPr lang="en-US" dirty="0"/>
              <a:t> alba, </a:t>
            </a:r>
            <a:r>
              <a:rPr lang="en-US" dirty="0" err="1"/>
              <a:t>Picea</a:t>
            </a:r>
            <a:r>
              <a:rPr lang="en-US" dirty="0"/>
              <a:t> </a:t>
            </a:r>
            <a:r>
              <a:rPr lang="en-US" dirty="0" err="1"/>
              <a:t>excelsa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сягають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1200 м.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поширен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зональн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смеречники</a:t>
            </a:r>
            <a:r>
              <a:rPr lang="ru-RU" dirty="0"/>
              <a:t> </a:t>
            </a:r>
            <a:r>
              <a:rPr lang="ru-RU" dirty="0" err="1"/>
              <a:t>кл</a:t>
            </a:r>
            <a:r>
              <a:rPr lang="en-US" dirty="0" err="1"/>
              <a:t>i</a:t>
            </a:r>
            <a:r>
              <a:rPr lang="ru-RU" dirty="0" err="1"/>
              <a:t>максового</a:t>
            </a:r>
            <a:r>
              <a:rPr lang="ru-RU" dirty="0"/>
              <a:t> характеру,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верхню</a:t>
            </a:r>
            <a:r>
              <a:rPr lang="ru-RU" dirty="0"/>
              <a:t> межу л</a:t>
            </a:r>
            <a:r>
              <a:rPr lang="en-US" dirty="0" err="1"/>
              <a:t>i</a:t>
            </a:r>
            <a:r>
              <a:rPr lang="ru-RU" dirty="0"/>
              <a:t>су, яка тут проходить на </a:t>
            </a:r>
            <a:r>
              <a:rPr lang="ru-RU" dirty="0" err="1"/>
              <a:t>висот</a:t>
            </a:r>
            <a:r>
              <a:rPr lang="en-US" dirty="0" err="1"/>
              <a:t>i</a:t>
            </a:r>
            <a:r>
              <a:rPr lang="en-US" dirty="0"/>
              <a:t> 1500 -1600 </a:t>
            </a:r>
            <a:r>
              <a:rPr lang="ru-RU" dirty="0"/>
              <a:t>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патский биосферный заповедник: пралесы Карпат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728" y="214290"/>
            <a:ext cx="6172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СВИДОВЕЦЬКИЙ ЗАПОВІДНИЙ МАСИВ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4572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6580 га в </a:t>
            </a:r>
            <a:r>
              <a:rPr lang="ru-RU" dirty="0" err="1"/>
              <a:t>найвищій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Свидовецьких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межах </a:t>
            </a:r>
            <a:r>
              <a:rPr lang="ru-RU" dirty="0" err="1"/>
              <a:t>висот</a:t>
            </a:r>
            <a:r>
              <a:rPr lang="ru-RU" dirty="0"/>
              <a:t> в</a:t>
            </a:r>
            <a:r>
              <a:rPr lang="en-US" dirty="0" err="1"/>
              <a:t>i</a:t>
            </a:r>
            <a:r>
              <a:rPr lang="ru-RU" dirty="0" err="1"/>
              <a:t>д</a:t>
            </a:r>
            <a:r>
              <a:rPr lang="ru-RU" dirty="0"/>
              <a:t> 600 до 1883 </a:t>
            </a:r>
            <a:r>
              <a:rPr lang="ru-RU" dirty="0" err="1"/>
              <a:t>м.н.р.м</a:t>
            </a:r>
            <a:r>
              <a:rPr lang="ru-RU" dirty="0"/>
              <a:t>. </a:t>
            </a:r>
            <a:r>
              <a:rPr lang="ru-RU" dirty="0" err="1"/>
              <a:t>Гірська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</a:t>
            </a:r>
            <a:r>
              <a:rPr lang="ru-RU" dirty="0" err="1"/>
              <a:t>Свидовця</a:t>
            </a:r>
            <a:r>
              <a:rPr lang="ru-RU" dirty="0"/>
              <a:t>, як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Карпат,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флішову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r>
              <a:rPr lang="ru-RU" dirty="0"/>
              <a:t>. На головному </a:t>
            </a:r>
            <a:r>
              <a:rPr lang="ru-RU" dirty="0" err="1"/>
              <a:t>хребті</a:t>
            </a:r>
            <a:r>
              <a:rPr lang="ru-RU" dirty="0"/>
              <a:t> добре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сліди</a:t>
            </a:r>
            <a:r>
              <a:rPr lang="ru-RU" dirty="0"/>
              <a:t> </a:t>
            </a:r>
            <a:r>
              <a:rPr lang="ru-RU" dirty="0" err="1"/>
              <a:t>льодовикової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Костилівка. Кузійський заповідний масив над Тисою / Закарпа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357166"/>
            <a:ext cx="4214842" cy="2246769"/>
          </a:xfrm>
          <a:prstGeom prst="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Грунтово-кліматичні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макросхилу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оптимальні</a:t>
            </a:r>
            <a:r>
              <a:rPr lang="ru-RU" sz="2000" dirty="0" smtClean="0"/>
              <a:t> для бука, </a:t>
            </a:r>
            <a:r>
              <a:rPr lang="ru-RU" sz="2000" dirty="0" err="1" smtClean="0"/>
              <a:t>формація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клімаксовий</a:t>
            </a:r>
            <a:r>
              <a:rPr lang="ru-RU" sz="2000" dirty="0" smtClean="0"/>
              <a:t> характер. </a:t>
            </a:r>
            <a:r>
              <a:rPr lang="ru-RU" sz="2000" dirty="0" err="1" smtClean="0"/>
              <a:t>Букові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піднімаються</a:t>
            </a:r>
            <a:r>
              <a:rPr lang="ru-RU" sz="2000" dirty="0" smtClean="0"/>
              <a:t> тут до </a:t>
            </a:r>
            <a:r>
              <a:rPr lang="ru-RU" sz="2000" dirty="0" err="1" smtClean="0"/>
              <a:t>висоти</a:t>
            </a:r>
            <a:r>
              <a:rPr lang="ru-RU" sz="2000" dirty="0" smtClean="0"/>
              <a:t> 1380 м,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найвищою</a:t>
            </a:r>
            <a:r>
              <a:rPr lang="ru-RU" sz="2000" dirty="0" smtClean="0"/>
              <a:t> межою </a:t>
            </a:r>
            <a:r>
              <a:rPr lang="ru-RU" sz="2000" dirty="0" err="1" smtClean="0"/>
              <a:t>бучин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Карпатах.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714488"/>
            <a:ext cx="4572000" cy="3477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Панівними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асоціаціями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типи</a:t>
            </a:r>
            <a:r>
              <a:rPr lang="ru-RU" sz="2000" dirty="0" smtClean="0"/>
              <a:t> </a:t>
            </a:r>
            <a:r>
              <a:rPr lang="ru-RU" sz="2000" dirty="0" err="1" smtClean="0"/>
              <a:t>бучин</a:t>
            </a:r>
            <a:r>
              <a:rPr lang="ru-RU" sz="2000" dirty="0" smtClean="0"/>
              <a:t>. На </a:t>
            </a:r>
            <a:r>
              <a:rPr lang="ru-RU" sz="2000" dirty="0" err="1" smtClean="0"/>
              <a:t>скельних</a:t>
            </a:r>
            <a:r>
              <a:rPr lang="ru-RU" sz="2000" dirty="0" smtClean="0"/>
              <a:t> формах </a:t>
            </a:r>
            <a:r>
              <a:rPr lang="ru-RU" sz="2000" dirty="0" err="1" smtClean="0"/>
              <a:t>рельєфу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буково-яворові</a:t>
            </a:r>
            <a:r>
              <a:rPr lang="ru-RU" sz="2000" dirty="0" smtClean="0"/>
              <a:t>  </a:t>
            </a:r>
            <a:r>
              <a:rPr lang="ru-RU" sz="2000" dirty="0" err="1" smtClean="0"/>
              <a:t>ліси</a:t>
            </a:r>
            <a:r>
              <a:rPr lang="ru-RU" sz="2000" dirty="0" smtClean="0"/>
              <a:t> (</a:t>
            </a:r>
            <a:r>
              <a:rPr lang="en-US" sz="2000" dirty="0" err="1" smtClean="0"/>
              <a:t>Fageto-Aceretum</a:t>
            </a:r>
            <a:r>
              <a:rPr lang="en-US" sz="2000" dirty="0" smtClean="0"/>
              <a:t> </a:t>
            </a:r>
            <a:r>
              <a:rPr lang="en-US" sz="2000" dirty="0" err="1" smtClean="0"/>
              <a:t>pseudoplatanae</a:t>
            </a:r>
            <a:r>
              <a:rPr lang="en-US" sz="2000" dirty="0" smtClean="0"/>
              <a:t>, </a:t>
            </a:r>
            <a:r>
              <a:rPr lang="en-US" sz="2000" dirty="0" err="1" smtClean="0"/>
              <a:t>Fageto-Fraxineto-Aceretum</a:t>
            </a:r>
            <a:r>
              <a:rPr lang="en-US" sz="2000" dirty="0" smtClean="0"/>
              <a:t>). </a:t>
            </a:r>
            <a:r>
              <a:rPr lang="ru-RU" sz="2000" dirty="0" smtClean="0"/>
              <a:t>В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трав’яному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листовик</a:t>
            </a:r>
            <a:r>
              <a:rPr lang="ru-RU" sz="2000" dirty="0" smtClean="0"/>
              <a:t> </a:t>
            </a:r>
            <a:r>
              <a:rPr lang="ru-RU" sz="2000" dirty="0" err="1" smtClean="0"/>
              <a:t>сколопендровий</a:t>
            </a:r>
            <a:r>
              <a:rPr lang="ru-RU" sz="2000" dirty="0" smtClean="0"/>
              <a:t> (</a:t>
            </a:r>
            <a:r>
              <a:rPr lang="en-US" sz="2000" dirty="0" err="1" smtClean="0"/>
              <a:t>Phyllitis</a:t>
            </a:r>
            <a:r>
              <a:rPr lang="en-US" sz="2000" dirty="0" smtClean="0"/>
              <a:t> </a:t>
            </a:r>
            <a:r>
              <a:rPr lang="en-US" sz="2000" dirty="0" err="1" smtClean="0"/>
              <a:t>scolopendrium</a:t>
            </a:r>
            <a:r>
              <a:rPr lang="en-US" sz="2000" dirty="0" smtClean="0"/>
              <a:t>), </a:t>
            </a:r>
            <a:r>
              <a:rPr lang="ru-RU" sz="2000" dirty="0" err="1" smtClean="0"/>
              <a:t>лунарія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оживаюча</a:t>
            </a:r>
            <a:r>
              <a:rPr lang="ru-RU" sz="2000" dirty="0" smtClean="0"/>
              <a:t> (</a:t>
            </a:r>
            <a:r>
              <a:rPr lang="en-US" sz="2000" dirty="0" err="1" smtClean="0"/>
              <a:t>Lunaria</a:t>
            </a:r>
            <a:r>
              <a:rPr lang="en-US" sz="2000" dirty="0" smtClean="0"/>
              <a:t> </a:t>
            </a:r>
            <a:r>
              <a:rPr lang="en-US" sz="2000" dirty="0" err="1" smtClean="0"/>
              <a:t>reduviva</a:t>
            </a:r>
            <a:r>
              <a:rPr lang="en-US" sz="2000" dirty="0" smtClean="0"/>
              <a:t>), </a:t>
            </a:r>
            <a:r>
              <a:rPr lang="ru-RU" sz="2000" dirty="0" err="1" smtClean="0"/>
              <a:t>чемерник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червонуватий</a:t>
            </a:r>
            <a:r>
              <a:rPr lang="ru-RU" sz="2000" dirty="0" smtClean="0"/>
              <a:t> (</a:t>
            </a:r>
            <a:r>
              <a:rPr lang="en-US" sz="2000" dirty="0" err="1" smtClean="0"/>
              <a:t>Helleborus</a:t>
            </a:r>
            <a:r>
              <a:rPr lang="en-US" sz="2000" dirty="0" smtClean="0"/>
              <a:t> </a:t>
            </a:r>
            <a:r>
              <a:rPr lang="en-US" sz="2000" dirty="0" err="1" smtClean="0"/>
              <a:t>purpurascens</a:t>
            </a:r>
            <a:r>
              <a:rPr lang="en-US" sz="2000" dirty="0" smtClean="0"/>
              <a:t>), </a:t>
            </a:r>
            <a:r>
              <a:rPr lang="ru-RU" sz="2000" dirty="0" err="1" smtClean="0"/>
              <a:t>аспленій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зелений</a:t>
            </a:r>
            <a:r>
              <a:rPr lang="ru-RU" sz="2000" dirty="0" smtClean="0"/>
              <a:t> (</a:t>
            </a:r>
            <a:r>
              <a:rPr lang="en-US" sz="2000" dirty="0" err="1" smtClean="0"/>
              <a:t>Asplenium</a:t>
            </a:r>
            <a:r>
              <a:rPr lang="en-US" sz="2000" dirty="0" smtClean="0"/>
              <a:t> </a:t>
            </a:r>
            <a:r>
              <a:rPr lang="en-US" sz="2000" dirty="0" err="1" smtClean="0"/>
              <a:t>viride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5060" name="Picture 4" descr="http://i.piccy.info/i4/a4/43/510487509d9f4a2bd5dc5fb79df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-1"/>
            <a:ext cx="4214810" cy="6972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c.pics.livejournal.com/jarkokozak/9645360/687802/68780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072074"/>
            <a:ext cx="7929618" cy="163121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північних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макросхилах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мішаних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деревостанів</a:t>
            </a:r>
            <a:r>
              <a:rPr lang="ru-RU" sz="2000" dirty="0" smtClean="0"/>
              <a:t>.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холоднішому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клімату</a:t>
            </a:r>
            <a:r>
              <a:rPr lang="ru-RU" sz="2000" dirty="0" smtClean="0"/>
              <a:t> тут </a:t>
            </a:r>
            <a:r>
              <a:rPr lang="ru-RU" sz="2000" dirty="0" err="1" smtClean="0"/>
              <a:t>зростає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ялиця</a:t>
            </a:r>
            <a:r>
              <a:rPr lang="ru-RU" sz="2000" dirty="0" smtClean="0"/>
              <a:t>, а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межі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лісу</a:t>
            </a:r>
            <a:r>
              <a:rPr lang="ru-RU" sz="2000" dirty="0" smtClean="0"/>
              <a:t> - </a:t>
            </a:r>
            <a:r>
              <a:rPr lang="ru-RU" sz="2000" dirty="0" err="1" smtClean="0"/>
              <a:t>смерека</a:t>
            </a:r>
            <a:r>
              <a:rPr lang="ru-RU" sz="2000" dirty="0" smtClean="0"/>
              <a:t>.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лісового</a:t>
            </a:r>
            <a:r>
              <a:rPr lang="ru-RU" sz="2000" dirty="0" smtClean="0"/>
              <a:t> поясу </a:t>
            </a:r>
            <a:r>
              <a:rPr lang="ru-RU" sz="2000" dirty="0" err="1" smtClean="0"/>
              <a:t>поширено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криволісся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душекії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зеленої</a:t>
            </a:r>
            <a:r>
              <a:rPr lang="ru-RU" sz="2000" dirty="0" smtClean="0"/>
              <a:t> (</a:t>
            </a:r>
            <a:r>
              <a:rPr lang="en-US" sz="2000" dirty="0" err="1" smtClean="0"/>
              <a:t>Dushekia</a:t>
            </a:r>
            <a:r>
              <a:rPr lang="en-US" sz="2000" dirty="0" smtClean="0"/>
              <a:t> </a:t>
            </a:r>
            <a:r>
              <a:rPr lang="en-US" sz="2000" dirty="0" err="1" smtClean="0"/>
              <a:t>viridis</a:t>
            </a:r>
            <a:r>
              <a:rPr lang="en-US" sz="2000" dirty="0" smtClean="0"/>
              <a:t>) </a:t>
            </a:r>
            <a:r>
              <a:rPr lang="ru-RU" sz="2000" dirty="0" smtClean="0"/>
              <a:t>та </a:t>
            </a:r>
            <a:r>
              <a:rPr lang="ru-RU" sz="2000" dirty="0" err="1" smtClean="0"/>
              <a:t>ялівцю</a:t>
            </a:r>
            <a:r>
              <a:rPr lang="ru-RU" sz="2000" dirty="0" smtClean="0"/>
              <a:t> </a:t>
            </a:r>
            <a:r>
              <a:rPr lang="ru-RU" sz="2000" dirty="0" err="1" smtClean="0"/>
              <a:t>сибірського</a:t>
            </a:r>
            <a:r>
              <a:rPr lang="ru-RU" sz="2000" dirty="0" smtClean="0"/>
              <a:t> (</a:t>
            </a:r>
            <a:r>
              <a:rPr lang="en-US" sz="2000" dirty="0" err="1" smtClean="0"/>
              <a:t>Juniperus</a:t>
            </a:r>
            <a:r>
              <a:rPr lang="en-US" sz="2000" dirty="0" smtClean="0"/>
              <a:t> </a:t>
            </a:r>
            <a:r>
              <a:rPr lang="en-US" sz="2000" dirty="0" err="1" smtClean="0"/>
              <a:t>sibirica</a:t>
            </a:r>
            <a:r>
              <a:rPr lang="en-US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Проводить набір туристичних груп для турпоходів в Карпати. Надається прокат туристичного спорядження Детальніша інформація за 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214290"/>
            <a:ext cx="6556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MA</a:t>
            </a:r>
            <a:r>
              <a:rPr lang="ru-RU" sz="2800" b="1" dirty="0">
                <a:solidFill>
                  <a:srgbClr val="C00000"/>
                </a:solidFill>
              </a:rPr>
              <a:t>РАМОРОСЬКИЙ ЗАПОВІДНИЙ МАСИВ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857760"/>
            <a:ext cx="700092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Розм</a:t>
            </a:r>
            <a:r>
              <a:rPr lang="en-US" dirty="0" err="1"/>
              <a:t>i</a:t>
            </a:r>
            <a:r>
              <a:rPr lang="ru-RU" dirty="0" err="1"/>
              <a:t>щений</a:t>
            </a:r>
            <a:r>
              <a:rPr lang="ru-RU" dirty="0"/>
              <a:t> на </a:t>
            </a:r>
            <a:r>
              <a:rPr lang="ru-RU" dirty="0" err="1"/>
              <a:t>п</a:t>
            </a:r>
            <a:r>
              <a:rPr lang="en-US" dirty="0" err="1"/>
              <a:t>i</a:t>
            </a:r>
            <a:r>
              <a:rPr lang="ru-RU" dirty="0" err="1"/>
              <a:t>вн</a:t>
            </a:r>
            <a:r>
              <a:rPr lang="en-US" dirty="0" err="1"/>
              <a:t>i</a:t>
            </a:r>
            <a:r>
              <a:rPr lang="ru-RU" dirty="0" err="1"/>
              <a:t>чному</a:t>
            </a:r>
            <a:r>
              <a:rPr lang="ru-RU" dirty="0"/>
              <a:t> </a:t>
            </a:r>
            <a:r>
              <a:rPr lang="ru-RU" dirty="0" err="1"/>
              <a:t>мегасхил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Рах</a:t>
            </a:r>
            <a:r>
              <a:rPr lang="en-US" dirty="0" err="1"/>
              <a:t>i</a:t>
            </a:r>
            <a:r>
              <a:rPr lang="ru-RU" dirty="0" err="1"/>
              <a:t>вських</a:t>
            </a:r>
            <a:r>
              <a:rPr lang="ru-RU" dirty="0"/>
              <a:t> г</a:t>
            </a:r>
            <a:r>
              <a:rPr lang="en-US" dirty="0" err="1"/>
              <a:t>i</a:t>
            </a:r>
            <a:r>
              <a:rPr lang="ru-RU" dirty="0" err="1"/>
              <a:t>р</a:t>
            </a:r>
            <a:r>
              <a:rPr lang="ru-RU" dirty="0"/>
              <a:t> </a:t>
            </a:r>
            <a:r>
              <a:rPr lang="ru-RU" dirty="0" smtClean="0"/>
              <a:t>.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Запов</a:t>
            </a:r>
            <a:r>
              <a:rPr lang="en-US" dirty="0" err="1"/>
              <a:t>i</a:t>
            </a:r>
            <a:r>
              <a:rPr lang="ru-RU" dirty="0"/>
              <a:t>дна </a:t>
            </a:r>
            <a:r>
              <a:rPr lang="ru-RU" dirty="0" err="1"/>
              <a:t>територ</a:t>
            </a:r>
            <a:r>
              <a:rPr lang="en-US" dirty="0" err="1"/>
              <a:t>i</a:t>
            </a:r>
            <a:r>
              <a:rPr lang="ru-RU" dirty="0" smtClean="0"/>
              <a:t>я </a:t>
            </a:r>
            <a:r>
              <a:rPr lang="ru-RU" dirty="0" err="1" smtClean="0"/>
              <a:t>площею</a:t>
            </a:r>
            <a:r>
              <a:rPr lang="ru-RU" dirty="0" smtClean="0"/>
              <a:t> </a:t>
            </a:r>
            <a:r>
              <a:rPr lang="ru-RU" dirty="0"/>
              <a:t>8990 </a:t>
            </a:r>
            <a:r>
              <a:rPr lang="ru-RU" dirty="0" err="1" smtClean="0"/>
              <a:t>га.Основним</a:t>
            </a:r>
            <a:r>
              <a:rPr lang="ru-RU" dirty="0" smtClean="0"/>
              <a:t> </a:t>
            </a:r>
            <a:r>
              <a:rPr lang="ru-RU" dirty="0"/>
              <a:t>г</a:t>
            </a:r>
            <a:r>
              <a:rPr lang="en-US" dirty="0" err="1"/>
              <a:t>i</a:t>
            </a:r>
            <a:r>
              <a:rPr lang="ru-RU" dirty="0" err="1"/>
              <a:t>рським</a:t>
            </a:r>
            <a:r>
              <a:rPr lang="ru-RU" dirty="0"/>
              <a:t> </a:t>
            </a:r>
            <a:r>
              <a:rPr lang="ru-RU" dirty="0" err="1"/>
              <a:t>вузлом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гора П</a:t>
            </a:r>
            <a:r>
              <a:rPr lang="en-US" dirty="0" err="1"/>
              <a:t>i</a:t>
            </a:r>
            <a:r>
              <a:rPr lang="ru-RU" dirty="0" err="1"/>
              <a:t>п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Марамороський</a:t>
            </a:r>
            <a:r>
              <a:rPr lang="ru-RU" dirty="0"/>
              <a:t> (1940 м). </a:t>
            </a:r>
            <a:r>
              <a:rPr lang="ru-RU" dirty="0" err="1"/>
              <a:t>Масив</a:t>
            </a:r>
            <a:r>
              <a:rPr lang="ru-RU" dirty="0"/>
              <a:t> </a:t>
            </a:r>
            <a:r>
              <a:rPr lang="ru-RU" dirty="0" err="1"/>
              <a:t>складений</a:t>
            </a:r>
            <a:r>
              <a:rPr lang="ru-RU" dirty="0"/>
              <a:t> </a:t>
            </a:r>
            <a:r>
              <a:rPr lang="ru-RU" dirty="0" err="1"/>
              <a:t>твердими</a:t>
            </a:r>
            <a:r>
              <a:rPr lang="ru-RU" dirty="0"/>
              <a:t> </a:t>
            </a:r>
            <a:r>
              <a:rPr lang="ru-RU" dirty="0" err="1"/>
              <a:t>кристал</a:t>
            </a:r>
            <a:r>
              <a:rPr lang="en-US" dirty="0" err="1"/>
              <a:t>i</a:t>
            </a:r>
            <a:r>
              <a:rPr lang="ru-RU" dirty="0" err="1"/>
              <a:t>чними</a:t>
            </a:r>
            <a:r>
              <a:rPr lang="ru-RU" dirty="0"/>
              <a:t> породами - </a:t>
            </a:r>
            <a:r>
              <a:rPr lang="ru-RU" dirty="0" err="1" smtClean="0"/>
              <a:t>слюдяними</a:t>
            </a:r>
            <a:r>
              <a:rPr lang="ru-RU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кварцовими</a:t>
            </a:r>
            <a:r>
              <a:rPr lang="ru-RU" dirty="0"/>
              <a:t> </a:t>
            </a:r>
            <a:r>
              <a:rPr lang="ru-RU" dirty="0" err="1"/>
              <a:t>сланцями</a:t>
            </a:r>
            <a:r>
              <a:rPr lang="ru-RU" dirty="0"/>
              <a:t>, </a:t>
            </a:r>
            <a:r>
              <a:rPr lang="ru-RU" dirty="0" err="1"/>
              <a:t>мармуровидними</a:t>
            </a:r>
            <a:r>
              <a:rPr lang="ru-RU" dirty="0"/>
              <a:t> </a:t>
            </a:r>
            <a:r>
              <a:rPr lang="ru-RU" dirty="0" err="1"/>
              <a:t>вапняками</a:t>
            </a:r>
            <a:r>
              <a:rPr lang="ru-RU" dirty="0"/>
              <a:t> </a:t>
            </a:r>
            <a:r>
              <a:rPr lang="ru-RU" dirty="0" err="1"/>
              <a:t>юрського</a:t>
            </a:r>
            <a:r>
              <a:rPr lang="ru-RU" dirty="0"/>
              <a:t> пер</a:t>
            </a:r>
            <a:r>
              <a:rPr lang="en-US" dirty="0" err="1"/>
              <a:t>i</a:t>
            </a:r>
            <a:r>
              <a:rPr lang="ru-RU" dirty="0" smtClean="0"/>
              <a:t>оду.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роводить набір туристичних груп для турпоходів в Карпати. Надається прокат туристичного спорядження Детальніша інформація за 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1142984"/>
            <a:ext cx="757242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Марамороський</a:t>
            </a:r>
            <a:r>
              <a:rPr lang="ru-RU" dirty="0"/>
              <a:t> </a:t>
            </a:r>
            <a:r>
              <a:rPr lang="ru-RU" dirty="0" err="1"/>
              <a:t>запов</a:t>
            </a:r>
            <a:r>
              <a:rPr lang="en-US" dirty="0" err="1"/>
              <a:t>i</a:t>
            </a:r>
            <a:r>
              <a:rPr lang="ru-RU" dirty="0" err="1"/>
              <a:t>дний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своєр</a:t>
            </a:r>
            <a:r>
              <a:rPr lang="en-US" dirty="0" err="1"/>
              <a:t>i</a:t>
            </a:r>
            <a:r>
              <a:rPr lang="ru-RU" dirty="0" err="1"/>
              <a:t>дним</a:t>
            </a:r>
            <a:r>
              <a:rPr lang="ru-RU" dirty="0"/>
              <a:t> </a:t>
            </a:r>
            <a:r>
              <a:rPr lang="ru-RU" dirty="0" err="1"/>
              <a:t>рослинним</a:t>
            </a:r>
            <a:r>
              <a:rPr lang="ru-RU" dirty="0"/>
              <a:t> </a:t>
            </a:r>
            <a:r>
              <a:rPr lang="ru-RU" dirty="0" err="1"/>
              <a:t>покривом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обумовлено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геолог</a:t>
            </a:r>
            <a:r>
              <a:rPr lang="en-US" dirty="0" err="1"/>
              <a:t>i</a:t>
            </a:r>
            <a:r>
              <a:rPr lang="ru-RU" dirty="0" err="1"/>
              <a:t>чною</a:t>
            </a:r>
            <a:r>
              <a:rPr lang="ru-RU" dirty="0"/>
              <a:t> </a:t>
            </a:r>
            <a:r>
              <a:rPr lang="ru-RU" dirty="0" err="1"/>
              <a:t>будовою</a:t>
            </a:r>
            <a:r>
              <a:rPr lang="ru-RU" dirty="0"/>
              <a:t>. На </a:t>
            </a:r>
            <a:r>
              <a:rPr lang="ru-RU" dirty="0" err="1"/>
              <a:t>нижчих</a:t>
            </a:r>
            <a:r>
              <a:rPr lang="ru-RU" dirty="0"/>
              <a:t> г</a:t>
            </a:r>
            <a:r>
              <a:rPr lang="en-US" dirty="0" err="1"/>
              <a:t>i</a:t>
            </a:r>
            <a:r>
              <a:rPr lang="ru-RU" dirty="0" err="1"/>
              <a:t>псометричних</a:t>
            </a:r>
            <a:r>
              <a:rPr lang="ru-RU" dirty="0"/>
              <a:t> </a:t>
            </a:r>
            <a:r>
              <a:rPr lang="ru-RU" dirty="0" err="1"/>
              <a:t>р</a:t>
            </a:r>
            <a:r>
              <a:rPr lang="en-US" dirty="0" err="1"/>
              <a:t>i</a:t>
            </a:r>
            <a:r>
              <a:rPr lang="ru-RU" dirty="0" err="1"/>
              <a:t>внях</a:t>
            </a:r>
            <a:r>
              <a:rPr lang="ru-RU" dirty="0"/>
              <a:t> широко </a:t>
            </a:r>
            <a:r>
              <a:rPr lang="ru-RU" dirty="0" err="1"/>
              <a:t>поширен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м</a:t>
            </a:r>
            <a:r>
              <a:rPr lang="en-US" dirty="0" err="1"/>
              <a:t>i</a:t>
            </a:r>
            <a:r>
              <a:rPr lang="ru-RU" dirty="0" err="1"/>
              <a:t>шан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листяно-хвойн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та </a:t>
            </a:r>
            <a:r>
              <a:rPr lang="ru-RU" dirty="0" err="1"/>
              <a:t>листян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 err="1" smtClean="0"/>
              <a:t>i</a:t>
            </a:r>
            <a:r>
              <a:rPr lang="ru-RU" dirty="0" smtClean="0"/>
              <a:t>си.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isk.ru/u/img/83/82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143512"/>
            <a:ext cx="5929354" cy="14773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Буков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прал</a:t>
            </a:r>
            <a:r>
              <a:rPr lang="en-US" dirty="0" err="1" smtClean="0"/>
              <a:t>i</a:t>
            </a:r>
            <a:r>
              <a:rPr lang="ru-RU" dirty="0" smtClean="0"/>
              <a:t>си </a:t>
            </a:r>
            <a:r>
              <a:rPr lang="ru-RU" dirty="0" err="1" smtClean="0"/>
              <a:t>поширен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вденних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та на </a:t>
            </a:r>
            <a:r>
              <a:rPr lang="ru-RU" dirty="0" err="1" smtClean="0"/>
              <a:t>багатих</a:t>
            </a:r>
            <a:r>
              <a:rPr lang="ru-RU" dirty="0" smtClean="0"/>
              <a:t> </a:t>
            </a:r>
            <a:r>
              <a:rPr lang="ru-RU" dirty="0" err="1" smtClean="0"/>
              <a:t>кальц</a:t>
            </a:r>
            <a:r>
              <a:rPr lang="en-US" dirty="0" err="1" smtClean="0"/>
              <a:t>i</a:t>
            </a:r>
            <a:r>
              <a:rPr lang="uk-UA" dirty="0" smtClean="0"/>
              <a:t>є</a:t>
            </a:r>
            <a:r>
              <a:rPr lang="ru-RU" dirty="0" smtClean="0"/>
              <a:t>м грунтах. </a:t>
            </a:r>
            <a:r>
              <a:rPr lang="ru-RU" dirty="0" err="1" smtClean="0"/>
              <a:t>Найб</a:t>
            </a:r>
            <a:r>
              <a:rPr lang="en-US" dirty="0" err="1" smtClean="0"/>
              <a:t>i</a:t>
            </a:r>
            <a:r>
              <a:rPr lang="ru-RU" dirty="0" err="1" smtClean="0"/>
              <a:t>льш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площ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м</a:t>
            </a:r>
            <a:r>
              <a:rPr lang="en-US" dirty="0" err="1" smtClean="0"/>
              <a:t>i</a:t>
            </a:r>
            <a:r>
              <a:rPr lang="ru-RU" dirty="0" err="1" smtClean="0"/>
              <a:t>шан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ф</a:t>
            </a:r>
            <a:r>
              <a:rPr lang="en-US" dirty="0" err="1" smtClean="0"/>
              <a:t>i</a:t>
            </a:r>
            <a:r>
              <a:rPr lang="ru-RU" dirty="0" err="1" smtClean="0"/>
              <a:t>тоценози</a:t>
            </a:r>
            <a:r>
              <a:rPr lang="ru-RU" dirty="0" smtClean="0"/>
              <a:t>. В холодному </a:t>
            </a:r>
            <a:r>
              <a:rPr lang="ru-RU" dirty="0" err="1" smtClean="0"/>
              <a:t>кл</a:t>
            </a:r>
            <a:r>
              <a:rPr lang="en-US" dirty="0" err="1" smtClean="0"/>
              <a:t>i</a:t>
            </a:r>
            <a:r>
              <a:rPr lang="ru-RU" dirty="0" smtClean="0"/>
              <a:t>мат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верхн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r>
              <a:rPr lang="ru-RU" dirty="0" smtClean="0"/>
              <a:t> меж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л</a:t>
            </a:r>
            <a:r>
              <a:rPr lang="en-US" dirty="0" err="1" smtClean="0"/>
              <a:t>i</a:t>
            </a:r>
            <a:r>
              <a:rPr lang="ru-RU" dirty="0" smtClean="0"/>
              <a:t>су, яка проходить тут на </a:t>
            </a:r>
            <a:r>
              <a:rPr lang="ru-RU" dirty="0" err="1" smtClean="0"/>
              <a:t>висот</a:t>
            </a:r>
            <a:r>
              <a:rPr lang="en-US" dirty="0" err="1" smtClean="0"/>
              <a:t>i</a:t>
            </a:r>
            <a:r>
              <a:rPr lang="en-US" dirty="0" smtClean="0"/>
              <a:t> 1600-1700 </a:t>
            </a:r>
            <a:r>
              <a:rPr lang="ru-RU" dirty="0" smtClean="0"/>
              <a:t>м, </a:t>
            </a:r>
            <a:r>
              <a:rPr lang="ru-RU" dirty="0" err="1" smtClean="0"/>
              <a:t>поширен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чист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кл</a:t>
            </a:r>
            <a:r>
              <a:rPr lang="en-US" dirty="0" err="1" smtClean="0"/>
              <a:t>i</a:t>
            </a:r>
            <a:r>
              <a:rPr lang="ru-RU" dirty="0" err="1" smtClean="0"/>
              <a:t>максов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смеречники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Tcy;&amp;ucy;&amp;rcy;&amp;icy;&amp;scy;&amp;tcy;&amp;icy;&amp;chcy;&amp;ncy;&amp;icy;&amp;jcy; &amp;pcy;&amp;iukcy;&amp;shcy;&amp;ocy;&amp;khcy;&amp;iukcy;&amp;dcy;&amp;ncy;&amp;icy;&amp;jcy; &amp;mcy;&amp;acy;&amp;rcy;&amp;shcy;&amp;rcy;&amp;ucy;&amp;tcy;: &amp;Mcy;&amp;acy;&amp;lcy;&amp;acy; &amp;Ucy;&amp;gcy;&amp;ocy;&amp;lcy;&amp;softcy;&amp;kcy;&amp;acy; (&amp;Kcy;&amp;acy;&amp;rcy;&amp;pcy;&amp;acy;&amp;tcy;&amp;scy;&amp;softcy;&amp;kcy;&amp;icy;&amp;jcy; &amp;bcy;&amp;iukcy;&amp;ocy;&amp;scy;&amp;fcy;&amp;iecy;&amp;rcy;&amp;ncy;&amp;icy;&amp;jcy; &amp;zcy;&amp;acy;&amp;pcy;&amp;ocy;&amp;vcy;&amp;iukcy;&amp;dcy;&amp;ncy;&amp;icy;&amp;kcy;) &amp;rcy;&amp;iecy;&amp;fcy;&amp;iecy;&amp;rcy;&amp;acy;&amp;tcy; &amp;Tcy;&amp;ucy;&amp;rcy;&amp;icy;&amp;zcy;&amp;mcy;, &amp;iecy;&amp;scy;&amp;kcy;&amp;ucy;&amp;rcy;&amp;scy;&amp;iukcy;&amp;yicy; : &amp;bcy;&amp;acy;&amp;zcy;&amp;acy; &amp;rcy;&amp;iecy;&amp;fcy;&amp;iecy;&amp;rcy;&amp;acy;&amp;t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559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4929198"/>
            <a:ext cx="7358114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Вище</a:t>
            </a:r>
            <a:r>
              <a:rPr lang="ru-RU" dirty="0" smtClean="0"/>
              <a:t> них </a:t>
            </a:r>
            <a:r>
              <a:rPr lang="ru-RU" dirty="0" err="1" smtClean="0"/>
              <a:t>розташован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субальп</a:t>
            </a:r>
            <a:r>
              <a:rPr lang="en-US" dirty="0" err="1" smtClean="0"/>
              <a:t>i</a:t>
            </a:r>
            <a:r>
              <a:rPr lang="ru-RU" dirty="0" err="1" smtClean="0"/>
              <a:t>йськ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альп</a:t>
            </a:r>
            <a:r>
              <a:rPr lang="en-US" dirty="0" err="1" smtClean="0"/>
              <a:t>i</a:t>
            </a:r>
            <a:r>
              <a:rPr lang="ru-RU" dirty="0" err="1" smtClean="0"/>
              <a:t>йськ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луки </a:t>
            </a:r>
            <a:r>
              <a:rPr lang="ru-RU" dirty="0" err="1" smtClean="0"/>
              <a:t>з</a:t>
            </a:r>
            <a:r>
              <a:rPr lang="ru-RU" dirty="0" smtClean="0"/>
              <a:t> фрагментами </a:t>
            </a:r>
            <a:r>
              <a:rPr lang="ru-RU" dirty="0" err="1" smtClean="0"/>
              <a:t>заростей</a:t>
            </a:r>
            <a:r>
              <a:rPr lang="ru-RU" dirty="0" smtClean="0"/>
              <a:t> </a:t>
            </a:r>
            <a:r>
              <a:rPr lang="ru-RU" dirty="0" err="1" smtClean="0"/>
              <a:t>кривол</a:t>
            </a:r>
            <a:r>
              <a:rPr lang="en-US" dirty="0" err="1" smtClean="0"/>
              <a:t>i</a:t>
            </a:r>
            <a:r>
              <a:rPr lang="ru-RU" dirty="0" err="1" smtClean="0"/>
              <a:t>сся</a:t>
            </a:r>
            <a:r>
              <a:rPr lang="ru-RU" dirty="0" smtClean="0"/>
              <a:t>. В </a:t>
            </a:r>
            <a:r>
              <a:rPr lang="ru-RU" dirty="0" err="1" smtClean="0"/>
              <a:t>субальп</a:t>
            </a:r>
            <a:r>
              <a:rPr lang="en-US" dirty="0" err="1" smtClean="0"/>
              <a:t>i</a:t>
            </a:r>
            <a:r>
              <a:rPr lang="ru-RU" dirty="0" err="1" smtClean="0"/>
              <a:t>йському</a:t>
            </a:r>
            <a:r>
              <a:rPr lang="ru-RU" dirty="0" smtClean="0"/>
              <a:t> та </a:t>
            </a:r>
            <a:r>
              <a:rPr lang="ru-RU" dirty="0" err="1" smtClean="0"/>
              <a:t>альп</a:t>
            </a:r>
            <a:r>
              <a:rPr lang="en-US" dirty="0" err="1" smtClean="0"/>
              <a:t>i</a:t>
            </a:r>
            <a:r>
              <a:rPr lang="ru-RU" dirty="0" err="1" smtClean="0"/>
              <a:t>йському</a:t>
            </a:r>
            <a:r>
              <a:rPr lang="ru-RU" dirty="0" smtClean="0"/>
              <a:t> поясах </a:t>
            </a:r>
            <a:r>
              <a:rPr lang="ru-RU" dirty="0" err="1" smtClean="0"/>
              <a:t>зростає</a:t>
            </a:r>
            <a:r>
              <a:rPr lang="ru-RU" dirty="0" smtClean="0"/>
              <a:t> ряд 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r>
              <a:rPr lang="ru-RU" dirty="0" err="1" smtClean="0"/>
              <a:t>дк</a:t>
            </a:r>
            <a:r>
              <a:rPr lang="en-US" dirty="0" err="1" smtClean="0"/>
              <a:t>i</a:t>
            </a:r>
            <a:r>
              <a:rPr lang="ru-RU" dirty="0" err="1" smtClean="0"/>
              <a:t>сних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як </a:t>
            </a:r>
            <a:r>
              <a:rPr lang="en-US" dirty="0" err="1" smtClean="0"/>
              <a:t>Anemonastrum</a:t>
            </a:r>
            <a:r>
              <a:rPr lang="en-US" dirty="0" smtClean="0"/>
              <a:t> </a:t>
            </a:r>
            <a:r>
              <a:rPr lang="en-US" dirty="0" err="1" smtClean="0"/>
              <a:t>narcissiflorum</a:t>
            </a:r>
            <a:r>
              <a:rPr lang="en-US" dirty="0" smtClean="0"/>
              <a:t>, </a:t>
            </a:r>
            <a:r>
              <a:rPr lang="en-US" dirty="0" err="1" smtClean="0"/>
              <a:t>Anthemis</a:t>
            </a:r>
            <a:r>
              <a:rPr lang="en-US" dirty="0" smtClean="0"/>
              <a:t> </a:t>
            </a:r>
            <a:r>
              <a:rPr lang="en-US" dirty="0" err="1" smtClean="0"/>
              <a:t>carpatica</a:t>
            </a:r>
            <a:r>
              <a:rPr lang="en-US" dirty="0" smtClean="0"/>
              <a:t>, </a:t>
            </a:r>
            <a:r>
              <a:rPr lang="en-US" dirty="0" err="1" smtClean="0"/>
              <a:t>Gentiana</a:t>
            </a:r>
            <a:r>
              <a:rPr lang="en-US" dirty="0" smtClean="0"/>
              <a:t> </a:t>
            </a:r>
            <a:r>
              <a:rPr lang="en-US" dirty="0" err="1" smtClean="0"/>
              <a:t>acaulis</a:t>
            </a:r>
            <a:r>
              <a:rPr lang="en-US" dirty="0" smtClean="0"/>
              <a:t>, </a:t>
            </a:r>
            <a:r>
              <a:rPr lang="en-US" dirty="0" err="1" smtClean="0"/>
              <a:t>G.lutea</a:t>
            </a:r>
            <a:r>
              <a:rPr lang="en-US" dirty="0" smtClean="0"/>
              <a:t>, </a:t>
            </a:r>
            <a:r>
              <a:rPr lang="en-US" dirty="0" err="1" smtClean="0"/>
              <a:t>G.punctata</a:t>
            </a:r>
            <a:r>
              <a:rPr lang="en-US" dirty="0" smtClean="0"/>
              <a:t>, Narcissus </a:t>
            </a:r>
            <a:r>
              <a:rPr lang="en-US" dirty="0" err="1" smtClean="0"/>
              <a:t>angustifolius</a:t>
            </a:r>
            <a:r>
              <a:rPr lang="en-US" dirty="0" smtClean="0"/>
              <a:t>, </a:t>
            </a:r>
            <a:r>
              <a:rPr lang="en-US" dirty="0" err="1" smtClean="0"/>
              <a:t>Poa</a:t>
            </a:r>
            <a:r>
              <a:rPr lang="en-US" dirty="0" smtClean="0"/>
              <a:t> </a:t>
            </a:r>
            <a:r>
              <a:rPr lang="en-US" dirty="0" err="1" smtClean="0"/>
              <a:t>deylii</a:t>
            </a:r>
            <a:r>
              <a:rPr lang="en-US" dirty="0" smtClean="0"/>
              <a:t>, </a:t>
            </a:r>
            <a:r>
              <a:rPr lang="en-US" dirty="0" err="1" smtClean="0"/>
              <a:t>Pulsatilla</a:t>
            </a:r>
            <a:r>
              <a:rPr lang="en-US" dirty="0" smtClean="0"/>
              <a:t> alba, </a:t>
            </a:r>
            <a:r>
              <a:rPr lang="en-US" dirty="0" err="1" smtClean="0"/>
              <a:t>Sempervivum</a:t>
            </a:r>
            <a:r>
              <a:rPr lang="en-US" dirty="0" smtClean="0"/>
              <a:t> </a:t>
            </a:r>
            <a:r>
              <a:rPr lang="en-US" dirty="0" err="1" smtClean="0"/>
              <a:t>montanum</a:t>
            </a:r>
            <a:r>
              <a:rPr lang="en-US" dirty="0" smtClean="0"/>
              <a:t>, </a:t>
            </a:r>
            <a:r>
              <a:rPr lang="ru-RU" dirty="0" smtClean="0"/>
              <a:t>а в л</a:t>
            </a:r>
            <a:r>
              <a:rPr lang="en-US" dirty="0" err="1" smtClean="0"/>
              <a:t>i</a:t>
            </a:r>
            <a:r>
              <a:rPr lang="ru-RU" dirty="0" err="1" smtClean="0"/>
              <a:t>совому</a:t>
            </a:r>
            <a:r>
              <a:rPr lang="ru-RU" dirty="0" smtClean="0"/>
              <a:t> пояс</a:t>
            </a:r>
            <a:r>
              <a:rPr lang="en-US" dirty="0" err="1" smtClean="0"/>
              <a:t>i</a:t>
            </a:r>
            <a:r>
              <a:rPr lang="en-US" dirty="0" smtClean="0"/>
              <a:t> -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en-US" dirty="0" smtClean="0"/>
              <a:t>Campanula </a:t>
            </a:r>
            <a:r>
              <a:rPr lang="en-US" dirty="0" err="1" smtClean="0"/>
              <a:t>carpatica</a:t>
            </a:r>
            <a:r>
              <a:rPr lang="en-US" dirty="0" smtClean="0"/>
              <a:t>, </a:t>
            </a:r>
            <a:r>
              <a:rPr lang="en-US" dirty="0" err="1" smtClean="0"/>
              <a:t>Scopolia</a:t>
            </a:r>
            <a:r>
              <a:rPr lang="en-US" dirty="0" smtClean="0"/>
              <a:t> </a:t>
            </a:r>
            <a:r>
              <a:rPr lang="en-US" dirty="0" err="1" smtClean="0"/>
              <a:t>carniolica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en-US" dirty="0" err="1" smtClean="0"/>
              <a:t>i</a:t>
            </a:r>
            <a:r>
              <a:rPr lang="ru-RU" dirty="0" smtClean="0"/>
              <a:t>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.turmir.com/big/uploads/user_1063/Zakarpate_Rahov/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7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00232" y="5286388"/>
            <a:ext cx="5143536" cy="1323439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Карпатська</a:t>
            </a:r>
            <a:r>
              <a:rPr lang="ru-RU" sz="2000" dirty="0"/>
              <a:t> </a:t>
            </a:r>
            <a:r>
              <a:rPr lang="ru-RU" sz="2000" dirty="0" err="1"/>
              <a:t>гірська</a:t>
            </a:r>
            <a:r>
              <a:rPr lang="ru-RU" sz="2000" dirty="0"/>
              <a:t> система, </a:t>
            </a:r>
            <a:r>
              <a:rPr lang="ru-RU" sz="2000" dirty="0" err="1"/>
              <a:t>поряд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 Альпами та Балканами, </a:t>
            </a:r>
            <a:r>
              <a:rPr lang="ru-RU" sz="2000" dirty="0" err="1"/>
              <a:t>характеризується</a:t>
            </a:r>
            <a:r>
              <a:rPr lang="ru-RU" sz="2000" dirty="0"/>
              <a:t> </a:t>
            </a:r>
            <a:r>
              <a:rPr lang="ru-RU" sz="2000" dirty="0" err="1"/>
              <a:t>найбільшою</a:t>
            </a:r>
            <a:r>
              <a:rPr lang="ru-RU" sz="2000" dirty="0"/>
              <a:t> </a:t>
            </a:r>
            <a:r>
              <a:rPr lang="ru-RU" sz="2000" dirty="0" err="1"/>
              <a:t>біологічною</a:t>
            </a:r>
            <a:r>
              <a:rPr lang="ru-RU" sz="2000" dirty="0"/>
              <a:t> </a:t>
            </a:r>
            <a:r>
              <a:rPr lang="ru-RU" sz="2000" dirty="0" err="1"/>
              <a:t>різноманітністю</a:t>
            </a:r>
            <a:r>
              <a:rPr lang="ru-RU" sz="2000" dirty="0"/>
              <a:t> </a:t>
            </a:r>
            <a:r>
              <a:rPr lang="ru-RU" sz="2000" dirty="0" smtClean="0"/>
              <a:t>на </a:t>
            </a:r>
            <a:r>
              <a:rPr lang="ru-RU" sz="2000" dirty="0" err="1" smtClean="0"/>
              <a:t>європейському</a:t>
            </a:r>
            <a:r>
              <a:rPr lang="ru-RU" sz="2000" dirty="0"/>
              <a:t> </a:t>
            </a:r>
            <a:r>
              <a:rPr lang="ru-RU" sz="2000" dirty="0" err="1"/>
              <a:t>континенті</a:t>
            </a:r>
            <a:r>
              <a:rPr lang="ru-RU" sz="2000" dirty="0"/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643042" y="428604"/>
            <a:ext cx="5544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K</a:t>
            </a:r>
            <a:r>
              <a:rPr lang="ru-RU" sz="2800" b="1" dirty="0">
                <a:solidFill>
                  <a:srgbClr val="C00000"/>
                </a:solidFill>
              </a:rPr>
              <a:t>УЗІЙСЬКИЙ ЗАПОВІДНИЙ МАСИВ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Розм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i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щений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п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i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вденних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в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i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дрогах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Свидовецького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хребта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висотах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350 до 1409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м.н.р.м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Займає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площу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4925 га, яка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повн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i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стю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знаходиться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в межах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лісового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поясу.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Цей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район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вирізняється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як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кл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i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матичними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умовами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, так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характером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рослинност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amping-car.eu.com/photo/la-foret-de-ly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333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5429264"/>
            <a:ext cx="557214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площу</a:t>
            </a:r>
            <a:r>
              <a:rPr lang="ru-RU" dirty="0" smtClean="0"/>
              <a:t> в </a:t>
            </a:r>
            <a:r>
              <a:rPr lang="ru-RU" dirty="0" err="1" smtClean="0"/>
              <a:t>масиві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букові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як </a:t>
            </a:r>
            <a:r>
              <a:rPr lang="ru-RU" dirty="0" err="1" smtClean="0"/>
              <a:t>чистими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мішаними</a:t>
            </a:r>
            <a:r>
              <a:rPr lang="ru-RU" dirty="0" smtClean="0"/>
              <a:t> </a:t>
            </a:r>
            <a:r>
              <a:rPr lang="ru-RU" dirty="0" err="1" smtClean="0"/>
              <a:t>фітоценозами</a:t>
            </a:r>
            <a:r>
              <a:rPr lang="ru-RU" dirty="0" smtClean="0"/>
              <a:t>. </a:t>
            </a:r>
            <a:r>
              <a:rPr lang="ru-RU" dirty="0" err="1" smtClean="0"/>
              <a:t>Подекуди</a:t>
            </a:r>
            <a:r>
              <a:rPr lang="ru-RU" dirty="0" smtClean="0"/>
              <a:t>, на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гіпсометричних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,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зональні</a:t>
            </a:r>
            <a:r>
              <a:rPr lang="ru-RU" dirty="0" smtClean="0"/>
              <a:t> </a:t>
            </a:r>
            <a:r>
              <a:rPr lang="ru-RU" dirty="0" err="1" smtClean="0"/>
              <a:t>смеречники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.bp.blogspot.com/-528WIOaLqgs/TY0OcX7wOUI/AAAAAAAAAJU/5wZBXQ7pFVw/s1600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7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50004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УГОЛЬСЬКО - ШИРОКОЛУЖАНСЬКИЙ ЗАПОВІДНИЙ МАСИВ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572140"/>
            <a:ext cx="7429552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Розм</a:t>
            </a:r>
            <a:r>
              <a:rPr lang="en-US" dirty="0" err="1"/>
              <a:t>i</a:t>
            </a:r>
            <a:r>
              <a:rPr lang="ru-RU" dirty="0" err="1"/>
              <a:t>щений</a:t>
            </a:r>
            <a:r>
              <a:rPr lang="ru-RU" dirty="0"/>
              <a:t> на </a:t>
            </a:r>
            <a:r>
              <a:rPr lang="ru-RU" dirty="0" err="1"/>
              <a:t>п</a:t>
            </a:r>
            <a:r>
              <a:rPr lang="en-US" dirty="0" err="1"/>
              <a:t>i</a:t>
            </a:r>
            <a:r>
              <a:rPr lang="ru-RU" dirty="0" err="1"/>
              <a:t>вденних</a:t>
            </a:r>
            <a:r>
              <a:rPr lang="ru-RU" dirty="0"/>
              <a:t> </a:t>
            </a:r>
            <a:r>
              <a:rPr lang="ru-RU" dirty="0" err="1"/>
              <a:t>схилах</a:t>
            </a:r>
            <a:r>
              <a:rPr lang="ru-RU" dirty="0"/>
              <a:t> </a:t>
            </a:r>
            <a:r>
              <a:rPr lang="ru-RU" dirty="0" err="1"/>
              <a:t>полонини</a:t>
            </a:r>
            <a:r>
              <a:rPr lang="ru-RU" dirty="0"/>
              <a:t> </a:t>
            </a:r>
            <a:r>
              <a:rPr lang="ru-RU" dirty="0" err="1"/>
              <a:t>Красної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її</a:t>
            </a:r>
            <a:r>
              <a:rPr lang="ru-RU" dirty="0"/>
              <a:t> потужного в</a:t>
            </a:r>
            <a:r>
              <a:rPr lang="en-US" dirty="0" err="1"/>
              <a:t>i</a:t>
            </a:r>
            <a:r>
              <a:rPr lang="ru-RU" dirty="0"/>
              <a:t>дрогу </a:t>
            </a:r>
            <a:r>
              <a:rPr lang="ru-RU" dirty="0" err="1"/>
              <a:t>полонини</a:t>
            </a:r>
            <a:r>
              <a:rPr lang="ru-RU" dirty="0"/>
              <a:t> </a:t>
            </a:r>
            <a:r>
              <a:rPr lang="ru-RU" dirty="0" err="1"/>
              <a:t>Менч</a:t>
            </a:r>
            <a:r>
              <a:rPr lang="en-US" dirty="0" err="1"/>
              <a:t>i</a:t>
            </a:r>
            <a:r>
              <a:rPr lang="ru-RU" dirty="0"/>
              <a:t>л в межах </a:t>
            </a:r>
            <a:r>
              <a:rPr lang="ru-RU" dirty="0" err="1"/>
              <a:t>висот</a:t>
            </a:r>
            <a:r>
              <a:rPr lang="ru-RU" dirty="0"/>
              <a:t> 400-1280 м. н.р.м.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запов</a:t>
            </a:r>
            <a:r>
              <a:rPr lang="en-US" dirty="0" err="1"/>
              <a:t>i</a:t>
            </a:r>
            <a:r>
              <a:rPr lang="ru-RU" dirty="0" err="1"/>
              <a:t>дної</a:t>
            </a:r>
            <a:r>
              <a:rPr lang="ru-RU" dirty="0"/>
              <a:t> </a:t>
            </a:r>
            <a:r>
              <a:rPr lang="ru-RU" dirty="0" err="1"/>
              <a:t>територ</a:t>
            </a:r>
            <a:r>
              <a:rPr lang="en-US" dirty="0" err="1"/>
              <a:t>i</a:t>
            </a:r>
            <a:r>
              <a:rPr lang="ru-RU" dirty="0" err="1"/>
              <a:t>ї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15580 га.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8786842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Тут представлен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r>
              <a:rPr lang="ru-RU" dirty="0" err="1" smtClean="0"/>
              <a:t>зноман</a:t>
            </a:r>
            <a:r>
              <a:rPr lang="en-US" dirty="0" err="1" smtClean="0"/>
              <a:t>i</a:t>
            </a:r>
            <a:r>
              <a:rPr lang="ru-RU" dirty="0" err="1" smtClean="0"/>
              <a:t>тн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карстов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печери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нал</a:t>
            </a:r>
            <a:r>
              <a:rPr lang="en-US" dirty="0" err="1" smtClean="0"/>
              <a:t>i</a:t>
            </a:r>
            <a:r>
              <a:rPr lang="ru-RU" dirty="0" err="1" smtClean="0"/>
              <a:t>чується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err="1" smtClean="0"/>
              <a:t>тридцять</a:t>
            </a:r>
            <a:r>
              <a:rPr lang="ru-RU" dirty="0" smtClean="0"/>
              <a:t>. На </a:t>
            </a:r>
            <a:r>
              <a:rPr lang="ru-RU" dirty="0" err="1" smtClean="0"/>
              <a:t>територ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масиву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найб</a:t>
            </a:r>
            <a:r>
              <a:rPr lang="en-US" dirty="0" err="1" smtClean="0"/>
              <a:t>i</a:t>
            </a:r>
            <a:r>
              <a:rPr lang="ru-RU" dirty="0" err="1" smtClean="0"/>
              <a:t>льша</a:t>
            </a:r>
            <a:r>
              <a:rPr lang="ru-RU" dirty="0" smtClean="0"/>
              <a:t> </a:t>
            </a:r>
            <a:r>
              <a:rPr lang="ru-RU" dirty="0" err="1" smtClean="0"/>
              <a:t>печера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Карпат - “Дружба”, </a:t>
            </a:r>
            <a:r>
              <a:rPr lang="ru-RU" dirty="0" err="1" smtClean="0"/>
              <a:t>сумарна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ход</a:t>
            </a:r>
            <a:r>
              <a:rPr lang="en-US" dirty="0" err="1" smtClean="0"/>
              <a:t>i</a:t>
            </a:r>
            <a:r>
              <a:rPr lang="ru-RU" dirty="0" smtClean="0"/>
              <a:t>в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один к</a:t>
            </a:r>
            <a:r>
              <a:rPr lang="en-US" dirty="0" err="1" smtClean="0"/>
              <a:t>i</a:t>
            </a:r>
            <a:r>
              <a:rPr lang="ru-RU" dirty="0" err="1" smtClean="0"/>
              <a:t>лометр</a:t>
            </a:r>
            <a:r>
              <a:rPr lang="ru-RU" dirty="0" smtClean="0"/>
              <a:t>. В </a:t>
            </a:r>
            <a:r>
              <a:rPr lang="ru-RU" dirty="0" err="1" smtClean="0"/>
              <a:t>печер</a:t>
            </a:r>
            <a:r>
              <a:rPr lang="en-US" dirty="0" err="1" smtClean="0"/>
              <a:t>i</a:t>
            </a:r>
            <a:r>
              <a:rPr lang="en-US" dirty="0" smtClean="0"/>
              <a:t> “</a:t>
            </a:r>
            <a:r>
              <a:rPr lang="ru-RU" dirty="0" err="1" smtClean="0"/>
              <a:t>Молочний</a:t>
            </a:r>
            <a:r>
              <a:rPr lang="ru-RU" dirty="0" smtClean="0"/>
              <a:t> </a:t>
            </a:r>
            <a:r>
              <a:rPr lang="ru-RU" dirty="0" err="1" smtClean="0"/>
              <a:t>кам</a:t>
            </a:r>
            <a:r>
              <a:rPr lang="en-US" dirty="0" err="1" smtClean="0"/>
              <a:t>i</a:t>
            </a:r>
            <a:r>
              <a:rPr lang="ru-RU" dirty="0" err="1" smtClean="0"/>
              <a:t>нь</a:t>
            </a:r>
            <a:r>
              <a:rPr lang="ru-RU" dirty="0" smtClean="0"/>
              <a:t>” </a:t>
            </a:r>
            <a:r>
              <a:rPr lang="ru-RU" dirty="0" err="1" smtClean="0"/>
              <a:t>знайдена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зньо-палеол</a:t>
            </a:r>
            <a:r>
              <a:rPr lang="en-US" dirty="0" err="1" smtClean="0"/>
              <a:t>i</a:t>
            </a:r>
            <a:r>
              <a:rPr lang="ru-RU" dirty="0" err="1" smtClean="0"/>
              <a:t>тична</a:t>
            </a:r>
            <a:r>
              <a:rPr lang="ru-RU" dirty="0" smtClean="0"/>
              <a:t> стоянка </a:t>
            </a:r>
            <a:r>
              <a:rPr lang="ru-RU" dirty="0" err="1" smtClean="0"/>
              <a:t>стародавньої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6614"/>
            <a:ext cx="5143504" cy="38913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143504" cy="2928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Фауна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букових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прал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с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масиву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дуже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своєр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дна. Тут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зустр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чаються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як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суто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“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тайгов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”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види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рись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довгохвоста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сова (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Strix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uralensis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чорний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дятел (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Dryocopus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martius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сн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гур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Pyrrhula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pyrrhula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), 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так 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характерн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для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широколистяних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л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с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в. Вони представлен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чорним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дроздом (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Turdus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merula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середн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м (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Dendrocopos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medius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), 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б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лоспинним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D.leucotos</a:t>
            </a:r>
            <a:r>
              <a:rPr lang="en-US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) 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та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сивим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дятлами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, мухоловкою - б</a:t>
            </a:r>
            <a:r>
              <a:rPr lang="en-US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лошийкою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костогризом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кабаном</a:t>
            </a:r>
            <a:r>
              <a:rPr lang="ru-RU" dirty="0">
                <a:solidFill>
                  <a:schemeClr val="tx1"/>
                </a:solidFill>
                <a:latin typeface="Franklin Gothic Medium" pitchFamily="34" charset="0"/>
                <a:ea typeface="Liberation Serif" pitchFamily="18" charset="0"/>
                <a:cs typeface="Liberation Serif" pitchFamily="18" charset="0"/>
              </a:rPr>
              <a:t>, саламандрою. </a:t>
            </a:r>
          </a:p>
        </p:txBody>
      </p:sp>
      <p:pic>
        <p:nvPicPr>
          <p:cNvPr id="11269" name="Picture 5" descr="&amp;ncy;&amp;acy;&amp;zcy;&amp;vcy;&amp;acy;&amp;ncy;&amp;icy;&amp;iecy; &amp;Vcy;&amp;ocy;&amp;pcy;&amp;rcy;&amp;ocy;&amp;scy;&amp;i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98"/>
            <a:ext cx="4000496" cy="38334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271" name="Picture 7" descr="&amp;Ucy;&amp;khcy;&amp;acy;&amp;zhcy;&amp;iecy;&amp;rcy;. &amp;Rcy;&amp;acy;&amp;jcy;&amp;scy;&amp;kcy;&amp;icy;&amp;iecy; &amp;pcy;&amp;tcy;&amp;icy;&amp;ts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472" y="3857604"/>
            <a:ext cx="4000528" cy="30003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3000372"/>
            <a:ext cx="157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Чорний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дятел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9317" y="3429000"/>
            <a:ext cx="191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Довгохвоста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3971" y="6488668"/>
            <a:ext cx="1544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Чорний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дрізд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Звичайними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територ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ї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масиву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є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олень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благородний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л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сова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куниця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руда пол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вка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Clethrionomys</a:t>
            </a:r>
            <a:r>
              <a:rPr lang="en-US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glareolus</a:t>
            </a:r>
            <a:r>
              <a:rPr lang="en-US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),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канюк (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Buteo</a:t>
            </a:r>
            <a:r>
              <a:rPr lang="en-US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buteo</a:t>
            </a:r>
            <a:r>
              <a:rPr lang="en-US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),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повзик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Sitta</a:t>
            </a:r>
            <a:r>
              <a:rPr lang="en-US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europaea</a:t>
            </a:r>
            <a:r>
              <a:rPr lang="en-US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),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трав’яна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жаба –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види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як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en-US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поширен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en-US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всьому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л</a:t>
            </a:r>
            <a:r>
              <a:rPr lang="en-US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i</a:t>
            </a:r>
            <a:r>
              <a:rPr lang="ru-RU" sz="20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совому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поясу Карпат. </a:t>
            </a:r>
          </a:p>
          <a:p>
            <a:endParaRPr lang="ru-RU" dirty="0"/>
          </a:p>
        </p:txBody>
      </p:sp>
      <p:pic>
        <p:nvPicPr>
          <p:cNvPr id="10246" name="Picture 6" descr="CHERNIGOV.NET &amp;kcy;&amp;rcy;&amp;acy;&amp;tcy;&amp;kcy;&amp;icy;&amp;iecy; &amp;ncy;&amp;ocy;&amp;vcy;&amp;ocy;&amp;scy;&amp;tcy;&amp;icy; &amp;CHcy;&amp;iecy;&amp;rcy;&amp;ncy;&amp;icy;&amp;gcy;&amp;ocy;&amp;vcy;&amp;acy; &amp;icy; &amp;ocy;&amp;bcy;&amp;lcy;&amp;acy;&amp;scy;&amp;tcy;&amp;icy; Page 37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214678" cy="22860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48" name="Picture 8" descr="&amp;Kcy;&amp;acy;&amp;ncy;&amp;yucy;&amp;kcy; &amp;ocy;&amp;bcy;&amp;ycy;&amp;kcy;&amp;ncy;&amp;ocy;&amp;vcy;&amp;iecy;&amp;ncy;&amp;ncy;&amp;ycy;&amp;jcy; (Buteo buteo) &quot; &amp;Kcy;&amp;iecy;&amp;kcy;&amp;lcy;&amp;icy;&amp;kcy;.&amp;Rcy;&amp;Ucy; - &amp;ocy;&amp;pcy;&amp;icy;&amp;scy;&amp;acy;&amp;ncy;&amp;icy;&amp;iecy; &amp;pcy;&amp;tcy;&amp;icy;&amp;tscy;, &amp;kcy;&amp;lcy;&amp;acy;&amp;scy;&amp;scy;&amp;icy;&amp;fcy;&amp;icy;&amp;kcy;&amp;acy;&amp;tscy;&amp;icy;&amp;yacy; &amp;pcy;&amp;tcy;&amp;icy;&amp;t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14422"/>
            <a:ext cx="2857520" cy="22860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50" name="Picture 10" descr="&amp;Tcy;&amp;ocy;&amp;rcy;&amp;ocy;&amp;pcy; &amp;Scy;.&amp;Ocy;. &amp;Pcy;&amp;iecy;&amp;rcy;&amp;ncy;&amp;acy;&amp;tcy;&amp;iukcy; &amp;kcy;&amp;ocy;&amp;chcy;&amp;iukcy;&amp;vcy;&amp;ncy;&amp;icy;&amp;kcy;&amp;icy; (&amp;dcy;&amp;rcy;&amp;iukcy;&amp;zcy;&amp;dcy;-&amp;gcy;&amp;ocy;&amp;rcy;&amp;ocy;&amp;bcy;&amp;icy;&amp;ncy;&amp;ncy;&amp;icy;&amp;kcy;, &amp;pcy;&amp;ocy;&amp;vcy;&amp;zcy;&amp;icy;&amp;kcy;, &amp;pcy;&amp;icy;&amp;shchcy;&amp;ucy;&amp;khcy;&amp;acy;, &amp;shchcy;&amp;icy;&amp;gcy;&amp;lcy;&amp;icy;&amp;kcy;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4422"/>
            <a:ext cx="3071802" cy="22638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44" name="Picture 4" descr="&amp;Lcy;&amp;iecy;&amp;scy;&amp;ncy;&amp;acy;&amp;yacy; &amp;kcy;&amp;ucy;&amp;ncy;&amp;icy;&amp;tscy;&amp;acy; &amp;ocy;&amp;bcy;&amp;icy;&amp;tcy;&amp;acy;&amp;iecy;&amp;tcy; &amp;Bcy;&amp;iecy;&amp;lcy;&amp;acy;&amp;rcy;&amp;ucy;&amp;scy;&amp;icy; - &amp;mcy;&amp;ocy;&amp;yacy; &amp;kcy;&amp;ucy;&amp;ncy;&amp;icy;&amp;chcy;&amp;kcy;&amp;acy; &amp;ocy;&amp;tcy;&amp;lcy;&amp;icy;&amp;chcy;&amp;acy;&amp;lcy;&amp;acy;&amp;scy;&amp;softcy; &amp;chcy;&amp;icy;&amp;scy;&amp;tcy;&amp;ocy;&amp;pcy;&amp;lcy;&amp;ocy;&amp;tcy;&amp;ncy;&amp;ocy;&amp;scy;&amp;tcy;&amp;softcy;&amp;yucy; - &amp;Ecy;&amp;tcy;&amp;ocy; &amp;bcy;&amp;ocy;&amp;lcy;&amp;softcy;&amp;shcy;&amp;ocy;&amp;iecy; &amp;scy;&amp;icy;&amp;lcy;&amp;softcy;&amp;ncy;&amp;ocy;&amp;iecy; &amp;icy; &amp;vcy;&amp;pcy;&amp;ocy;&amp;lcy;&amp;ncy;&amp;iecy; &amp;scy;&amp;pcy;&amp;ocy;&amp;scy;&amp;ocy;&amp;bcy;&amp;ncy;&amp;ocy;&amp;iecy; &amp;zcy;&amp;acy;&amp;shchcy;&amp;icy;&amp;shchcy;&amp;acy;&amp;tcy;&amp;softcy;&amp;scy;&amp;yacy; &amp;zhcy;&amp;icy;&amp;vcy;&amp;o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9"/>
            <a:ext cx="4572000" cy="33575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42" name="Picture 2" descr="&amp;Acy;&amp;vcy;&amp;tcy;&amp;ocy;&amp;rcy;&amp;scy;&amp;kcy;&amp;acy;&amp;yacy; &amp;fcy;&amp;ocy;&amp;tcy;&amp;ocy;&amp;gcy;&amp;acy;&amp;lcy;&amp;iecy;&amp;rcy;&amp;iecy;&amp;yacy; &amp;Kcy;&amp;rcy;&amp;ycy;&amp;lcy;&amp;ocy;&amp;vcy; &amp;Bcy;&amp;ocy;&amp;rcy;&amp;icy;&amp;scy; &amp;Ocy;&amp;Lcy;&amp;IEcy;&amp;Ncy;&amp;SOFTcy; &amp;Bcy;&amp;Lcy;&amp;Acy;&amp;Gcy;&amp;Ocy;&amp;Rcy;&amp;Ocy;&amp;Dcy;&amp;Ncy;&amp;Ycy;&amp;J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9"/>
            <a:ext cx="4500562" cy="33575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214546" y="6488668"/>
            <a:ext cx="2231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Олень </a:t>
            </a:r>
            <a:r>
              <a:rPr lang="ru-RU" b="1" dirty="0" err="1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благородний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214422"/>
            <a:ext cx="146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Руда </a:t>
            </a:r>
            <a:r>
              <a:rPr lang="ru-RU" b="1" dirty="0" err="1" smtClean="0">
                <a:solidFill>
                  <a:srgbClr val="C00000"/>
                </a:solidFill>
              </a:rPr>
              <a:t>полівка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6488668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Лісова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куниця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071810"/>
            <a:ext cx="84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Канюк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52409" y="3071810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Повзик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13932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r>
              <a:rPr lang="ru-RU" dirty="0" err="1" smtClean="0"/>
              <a:t>дк</a:t>
            </a:r>
            <a:r>
              <a:rPr lang="en-US" dirty="0" err="1" smtClean="0"/>
              <a:t>i</a:t>
            </a:r>
            <a:r>
              <a:rPr lang="ru-RU" dirty="0" err="1" smtClean="0"/>
              <a:t>сних</a:t>
            </a:r>
            <a:r>
              <a:rPr lang="ru-RU" dirty="0" smtClean="0"/>
              <a:t> </a:t>
            </a:r>
            <a:r>
              <a:rPr lang="ru-RU" dirty="0" err="1" smtClean="0"/>
              <a:t>тварин,як</a:t>
            </a:r>
            <a:r>
              <a:rPr lang="uk-UA" dirty="0" smtClean="0"/>
              <a:t>і </a:t>
            </a:r>
            <a:r>
              <a:rPr lang="ru-RU" dirty="0" smtClean="0"/>
              <a:t> </a:t>
            </a:r>
            <a:r>
              <a:rPr lang="ru-RU" dirty="0" err="1" smtClean="0"/>
              <a:t>занесені</a:t>
            </a:r>
            <a:r>
              <a:rPr lang="ru-RU" dirty="0" smtClean="0"/>
              <a:t> до </a:t>
            </a:r>
            <a:r>
              <a:rPr lang="ru-RU" dirty="0" err="1" smtClean="0"/>
              <a:t>Червоної</a:t>
            </a:r>
            <a:r>
              <a:rPr lang="ru-RU" dirty="0" smtClean="0"/>
              <a:t> книги </a:t>
            </a:r>
            <a:r>
              <a:rPr lang="ru-RU" dirty="0" err="1" smtClean="0"/>
              <a:t>України</a:t>
            </a:r>
            <a:r>
              <a:rPr lang="ru-RU" dirty="0" smtClean="0"/>
              <a:t>, в</a:t>
            </a:r>
            <a:r>
              <a:rPr lang="en-US" dirty="0" err="1" smtClean="0"/>
              <a:t>i</a:t>
            </a:r>
            <a:r>
              <a:rPr lang="ru-RU" dirty="0" smtClean="0"/>
              <a:t>дм</a:t>
            </a:r>
            <a:r>
              <a:rPr lang="en-US" dirty="0" err="1" smtClean="0"/>
              <a:t>i</a:t>
            </a:r>
            <a:r>
              <a:rPr lang="ru-RU" dirty="0" err="1" smtClean="0"/>
              <a:t>чен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кутора</a:t>
            </a:r>
            <a:r>
              <a:rPr lang="ru-RU" dirty="0" smtClean="0"/>
              <a:t> мала (</a:t>
            </a:r>
            <a:r>
              <a:rPr lang="en-US" dirty="0" err="1" smtClean="0"/>
              <a:t>Neomys</a:t>
            </a:r>
            <a:r>
              <a:rPr lang="en-US" dirty="0" smtClean="0"/>
              <a:t> </a:t>
            </a:r>
            <a:r>
              <a:rPr lang="en-US" dirty="0" err="1" smtClean="0"/>
              <a:t>anomalus</a:t>
            </a:r>
            <a:r>
              <a:rPr lang="en-US" dirty="0" smtClean="0"/>
              <a:t>), </a:t>
            </a:r>
            <a:r>
              <a:rPr lang="ru-RU" dirty="0" smtClean="0"/>
              <a:t>горностай (</a:t>
            </a:r>
            <a:r>
              <a:rPr lang="en-US" dirty="0" err="1" smtClean="0"/>
              <a:t>Mustela</a:t>
            </a:r>
            <a:r>
              <a:rPr lang="en-US" dirty="0" smtClean="0"/>
              <a:t> </a:t>
            </a:r>
            <a:r>
              <a:rPr lang="en-US" dirty="0" err="1" smtClean="0"/>
              <a:t>erminea</a:t>
            </a:r>
            <a:r>
              <a:rPr lang="en-US" dirty="0" smtClean="0"/>
              <a:t>), </a:t>
            </a:r>
            <a:r>
              <a:rPr lang="ru-RU" dirty="0" err="1" smtClean="0"/>
              <a:t>видра</a:t>
            </a:r>
            <a:r>
              <a:rPr lang="ru-RU" dirty="0" smtClean="0"/>
              <a:t> (</a:t>
            </a:r>
            <a:r>
              <a:rPr lang="en-US" dirty="0" err="1" smtClean="0"/>
              <a:t>Lutra</a:t>
            </a:r>
            <a:r>
              <a:rPr lang="en-US" dirty="0" smtClean="0"/>
              <a:t> </a:t>
            </a:r>
            <a:r>
              <a:rPr lang="en-US" dirty="0" err="1" smtClean="0"/>
              <a:t>lutra</a:t>
            </a:r>
            <a:r>
              <a:rPr lang="en-US" dirty="0" smtClean="0"/>
              <a:t>), </a:t>
            </a:r>
            <a:r>
              <a:rPr lang="ru-RU" dirty="0" smtClean="0"/>
              <a:t>пугач (</a:t>
            </a:r>
            <a:r>
              <a:rPr lang="en-US" dirty="0" smtClean="0"/>
              <a:t>bubo </a:t>
            </a:r>
            <a:r>
              <a:rPr lang="en-US" dirty="0" err="1" smtClean="0"/>
              <a:t>bubo</a:t>
            </a:r>
            <a:r>
              <a:rPr lang="en-US" dirty="0" smtClean="0"/>
              <a:t>), 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лелека</a:t>
            </a:r>
            <a:r>
              <a:rPr lang="ru-RU" dirty="0" smtClean="0"/>
              <a:t> (</a:t>
            </a:r>
            <a:r>
              <a:rPr lang="en-US" dirty="0" err="1" smtClean="0"/>
              <a:t>Ciconia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), </a:t>
            </a:r>
            <a:r>
              <a:rPr lang="ru-RU" dirty="0" smtClean="0"/>
              <a:t>полоз л</a:t>
            </a:r>
            <a:r>
              <a:rPr lang="en-US" dirty="0" err="1" smtClean="0"/>
              <a:t>i</a:t>
            </a:r>
            <a:r>
              <a:rPr lang="ru-RU" dirty="0" smtClean="0"/>
              <a:t>совий, тритон </a:t>
            </a:r>
            <a:r>
              <a:rPr lang="ru-RU" dirty="0" err="1" smtClean="0"/>
              <a:t>карпатський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r>
              <a:rPr lang="ru-RU" dirty="0" err="1" smtClean="0"/>
              <a:t>чкою</a:t>
            </a:r>
            <a:r>
              <a:rPr lang="ru-RU" dirty="0" smtClean="0"/>
              <a:t> </a:t>
            </a:r>
            <a:r>
              <a:rPr lang="ru-RU" dirty="0" err="1" smtClean="0"/>
              <a:t>запов</a:t>
            </a:r>
            <a:r>
              <a:rPr lang="en-US" dirty="0" err="1" smtClean="0"/>
              <a:t>i</a:t>
            </a:r>
            <a:r>
              <a:rPr lang="ru-RU" dirty="0" err="1" smtClean="0"/>
              <a:t>дника</a:t>
            </a:r>
            <a:r>
              <a:rPr lang="ru-RU" dirty="0" smtClean="0"/>
              <a:t>, </a:t>
            </a:r>
            <a:r>
              <a:rPr lang="ru-RU" dirty="0" err="1" smtClean="0"/>
              <a:t>куди</a:t>
            </a:r>
            <a:r>
              <a:rPr lang="ru-RU" dirty="0" smtClean="0"/>
              <a:t> на нерест заходить “</a:t>
            </a:r>
            <a:r>
              <a:rPr lang="ru-RU" dirty="0" err="1" smtClean="0"/>
              <a:t>червонокнижний</a:t>
            </a:r>
            <a:r>
              <a:rPr lang="ru-RU" dirty="0" smtClean="0"/>
              <a:t>” лосось </a:t>
            </a:r>
            <a:r>
              <a:rPr lang="ru-RU" dirty="0" err="1" smtClean="0"/>
              <a:t>дунайський</a:t>
            </a:r>
            <a:r>
              <a:rPr lang="ru-RU" dirty="0" smtClean="0"/>
              <a:t> (</a:t>
            </a:r>
            <a:r>
              <a:rPr lang="en-US" dirty="0" err="1" smtClean="0"/>
              <a:t>Hucho</a:t>
            </a:r>
            <a:r>
              <a:rPr lang="en-US" dirty="0" smtClean="0"/>
              <a:t> </a:t>
            </a:r>
            <a:r>
              <a:rPr lang="en-US" dirty="0" err="1" smtClean="0"/>
              <a:t>hucho</a:t>
            </a:r>
            <a:r>
              <a:rPr lang="en-US" dirty="0" smtClean="0"/>
              <a:t>),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Лужанка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8132" name="Picture 4" descr="&amp;Kcy;&amp;ocy;&amp;rcy;&amp;ocy;&amp;lcy;&amp;iecy;&amp;vcy;&amp;scy;&amp;kcy;&amp;acy;&amp;yacy; &amp;mcy;&amp;acy;&amp;ncy;&amp;tcy;&amp;icy;&amp;yacy;. &amp;Gcy;&amp;ocy;&amp;rcy;&amp;ncy;&amp;ocy;&amp;scy;&amp;tcy;&amp;acy;&amp;j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8134" name="Picture 6" descr="&amp;Pcy;&amp;ucy;&amp;gcy;&amp;acy;&amp;chcy; &amp;zcy;&amp;vcy;&amp;icy;&amp;chcy;&amp;acy;&amp;jcy;&amp;ncy;&amp;icy;&amp;jcy; QuickiW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000372"/>
            <a:ext cx="4538385" cy="38576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8136" name="Picture 8" descr="&amp;CHcy;&amp;iocy;&amp;rcy;&amp;ncy;&amp;ycy;&amp;jcy; &amp;acy;&amp;icy;&amp;scy;&amp;tcy; / Ciconia nig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5952"/>
            <a:ext cx="4572000" cy="3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6286520"/>
            <a:ext cx="746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Пугач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6488668"/>
            <a:ext cx="173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Чорний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лелека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14290"/>
            <a:ext cx="1187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Горностай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saga.ua/files/countries/ukraine/Zakarpat/narcissy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42852"/>
            <a:ext cx="716606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ЗАПОВІДНИЙ МАСИВ "ДОЛИНА НАРЦИСІВ"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71546"/>
            <a:ext cx="7358114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Розм</a:t>
            </a:r>
            <a:r>
              <a:rPr lang="en-US" dirty="0" err="1"/>
              <a:t>i</a:t>
            </a:r>
            <a:r>
              <a:rPr lang="ru-RU" dirty="0" err="1"/>
              <a:t>щений</a:t>
            </a:r>
            <a:r>
              <a:rPr lang="ru-RU" dirty="0"/>
              <a:t> на </a:t>
            </a:r>
            <a:r>
              <a:rPr lang="ru-RU" dirty="0" err="1"/>
              <a:t>висот</a:t>
            </a:r>
            <a:r>
              <a:rPr lang="en-US" dirty="0" err="1"/>
              <a:t>i</a:t>
            </a:r>
            <a:r>
              <a:rPr lang="en-US" dirty="0"/>
              <a:t> 180-200 </a:t>
            </a:r>
            <a:r>
              <a:rPr lang="ru-RU" dirty="0" err="1"/>
              <a:t>м.н.р.м</a:t>
            </a:r>
            <a:r>
              <a:rPr lang="ru-RU" dirty="0"/>
              <a:t>. в </a:t>
            </a:r>
            <a:r>
              <a:rPr lang="ru-RU" dirty="0" err="1"/>
              <a:t>зах</a:t>
            </a:r>
            <a:r>
              <a:rPr lang="en-US" dirty="0" err="1"/>
              <a:t>i</a:t>
            </a:r>
            <a:r>
              <a:rPr lang="ru-RU" dirty="0" err="1"/>
              <a:t>дн</a:t>
            </a:r>
            <a:r>
              <a:rPr lang="en-US" dirty="0" err="1"/>
              <a:t>i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Хустсько-Солотвинської</a:t>
            </a:r>
            <a:r>
              <a:rPr lang="ru-RU" dirty="0"/>
              <a:t> </a:t>
            </a:r>
            <a:r>
              <a:rPr lang="ru-RU" dirty="0" err="1"/>
              <a:t>долини</a:t>
            </a:r>
            <a:r>
              <a:rPr lang="ru-RU" dirty="0"/>
              <a:t> на </a:t>
            </a:r>
            <a:r>
              <a:rPr lang="ru-RU" dirty="0" err="1"/>
              <a:t>стародавн</a:t>
            </a:r>
            <a:r>
              <a:rPr lang="en-US" dirty="0" err="1"/>
              <a:t>i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терас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Тиси</a:t>
            </a:r>
            <a:r>
              <a:rPr lang="ru-RU" dirty="0"/>
              <a:t>. </a:t>
            </a:r>
            <a:r>
              <a:rPr lang="ru-RU" dirty="0" err="1"/>
              <a:t>Запов</a:t>
            </a:r>
            <a:r>
              <a:rPr lang="en-US" dirty="0" err="1"/>
              <a:t>i</a:t>
            </a:r>
            <a:r>
              <a:rPr lang="ru-RU" dirty="0"/>
              <a:t>дна </a:t>
            </a:r>
            <a:r>
              <a:rPr lang="ru-RU" dirty="0" err="1"/>
              <a:t>територ</a:t>
            </a:r>
            <a:r>
              <a:rPr lang="en-US" dirty="0" err="1"/>
              <a:t>i</a:t>
            </a:r>
            <a:r>
              <a:rPr lang="ru-RU" dirty="0"/>
              <a:t>я </a:t>
            </a:r>
            <a:r>
              <a:rPr lang="ru-RU" dirty="0" err="1"/>
              <a:t>площею</a:t>
            </a:r>
            <a:r>
              <a:rPr lang="ru-RU" dirty="0"/>
              <a:t> 257 га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р</a:t>
            </a:r>
            <a:r>
              <a:rPr lang="en-US" dirty="0" err="1"/>
              <a:t>i</a:t>
            </a:r>
            <a:r>
              <a:rPr lang="ru-RU" dirty="0" err="1"/>
              <a:t>внинну</a:t>
            </a:r>
            <a:r>
              <a:rPr lang="ru-RU" dirty="0"/>
              <a:t> </a:t>
            </a:r>
            <a:r>
              <a:rPr lang="ru-RU" dirty="0" err="1"/>
              <a:t>д</a:t>
            </a:r>
            <a:r>
              <a:rPr lang="en-US" dirty="0" err="1"/>
              <a:t>i</a:t>
            </a:r>
            <a:r>
              <a:rPr lang="ru-RU" dirty="0" err="1"/>
              <a:t>лянку</a:t>
            </a:r>
            <a:r>
              <a:rPr lang="ru-RU" dirty="0"/>
              <a:t> в </a:t>
            </a:r>
            <a:r>
              <a:rPr lang="ru-RU" dirty="0" err="1"/>
              <a:t>заплав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р</a:t>
            </a:r>
            <a:r>
              <a:rPr lang="en-US" dirty="0" err="1"/>
              <a:t>i</a:t>
            </a:r>
            <a:r>
              <a:rPr lang="ru-RU" dirty="0" err="1"/>
              <a:t>чки</a:t>
            </a:r>
            <a:r>
              <a:rPr lang="ru-RU" dirty="0"/>
              <a:t> </a:t>
            </a:r>
            <a:r>
              <a:rPr lang="ru-RU" dirty="0" err="1"/>
              <a:t>Хустець</a:t>
            </a:r>
            <a:r>
              <a:rPr lang="ru-RU" dirty="0"/>
              <a:t>.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природн</a:t>
            </a:r>
            <a:r>
              <a:rPr lang="en-US" dirty="0" err="1"/>
              <a:t>i</a:t>
            </a:r>
            <a:r>
              <a:rPr lang="ru-RU" dirty="0"/>
              <a:t>ми водотоками на </a:t>
            </a:r>
            <a:r>
              <a:rPr lang="ru-RU" dirty="0" err="1"/>
              <a:t>територ</a:t>
            </a:r>
            <a:r>
              <a:rPr lang="en-US" dirty="0" err="1"/>
              <a:t>i</a:t>
            </a:r>
            <a:r>
              <a:rPr lang="ru-RU" dirty="0" err="1"/>
              <a:t>ї</a:t>
            </a:r>
            <a:r>
              <a:rPr lang="ru-RU" dirty="0"/>
              <a:t> </a:t>
            </a:r>
            <a:r>
              <a:rPr lang="ru-RU" dirty="0" err="1"/>
              <a:t>масиву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штучн</a:t>
            </a:r>
            <a:r>
              <a:rPr lang="en-US" dirty="0" err="1"/>
              <a:t>i</a:t>
            </a:r>
            <a:r>
              <a:rPr lang="en-US" dirty="0"/>
              <a:t> - </a:t>
            </a:r>
            <a:r>
              <a:rPr lang="ru-RU" dirty="0" err="1"/>
              <a:t>канали</a:t>
            </a:r>
            <a:r>
              <a:rPr lang="ru-RU" dirty="0"/>
              <a:t> мел</a:t>
            </a:r>
            <a:r>
              <a:rPr lang="en-US" dirty="0" err="1"/>
              <a:t>i</a:t>
            </a:r>
            <a:r>
              <a:rPr lang="ru-RU" dirty="0" err="1"/>
              <a:t>оративно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smtClean="0"/>
              <a:t>Кл</a:t>
            </a:r>
            <a:r>
              <a:rPr lang="en-US" dirty="0" err="1" smtClean="0"/>
              <a:t>i</a:t>
            </a:r>
            <a:r>
              <a:rPr lang="ru-RU" dirty="0" smtClean="0"/>
              <a:t>мат </a:t>
            </a:r>
            <a:r>
              <a:rPr lang="ru-RU" dirty="0" err="1" smtClean="0"/>
              <a:t>теплий</a:t>
            </a:r>
            <a:r>
              <a:rPr lang="ru-RU" dirty="0" smtClean="0"/>
              <a:t>, </a:t>
            </a:r>
            <a:r>
              <a:rPr lang="ru-RU" dirty="0" err="1" smtClean="0"/>
              <a:t>вологий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Хочу все знать - Наш Днепропетров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01122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/>
              <a:t>своїм</a:t>
            </a:r>
            <a:r>
              <a:rPr lang="ru-RU" dirty="0"/>
              <a:t> фаун</a:t>
            </a:r>
            <a:r>
              <a:rPr lang="en-US" dirty="0" err="1"/>
              <a:t>i</a:t>
            </a:r>
            <a:r>
              <a:rPr lang="ru-RU" dirty="0" err="1"/>
              <a:t>стичним</a:t>
            </a:r>
            <a:r>
              <a:rPr lang="ru-RU" dirty="0"/>
              <a:t> складом “Долина </a:t>
            </a:r>
            <a:r>
              <a:rPr lang="ru-RU" dirty="0" err="1"/>
              <a:t>нарцис</a:t>
            </a:r>
            <a:r>
              <a:rPr lang="en-US" dirty="0" err="1"/>
              <a:t>i</a:t>
            </a:r>
            <a:r>
              <a:rPr lang="ru-RU" dirty="0"/>
              <a:t>в” </a:t>
            </a:r>
            <a:r>
              <a:rPr lang="ru-RU" dirty="0" err="1"/>
              <a:t>р</a:t>
            </a:r>
            <a:r>
              <a:rPr lang="en-US" dirty="0" err="1"/>
              <a:t>i</a:t>
            </a:r>
            <a:r>
              <a:rPr lang="ru-RU" dirty="0" err="1"/>
              <a:t>зко</a:t>
            </a:r>
            <a:r>
              <a:rPr lang="ru-RU" dirty="0"/>
              <a:t> в</a:t>
            </a:r>
            <a:r>
              <a:rPr lang="en-US" dirty="0" err="1"/>
              <a:t>i</a:t>
            </a:r>
            <a:r>
              <a:rPr lang="ru-RU" dirty="0" err="1"/>
              <a:t>др</a:t>
            </a:r>
            <a:r>
              <a:rPr lang="en-US" dirty="0" err="1"/>
              <a:t>i</a:t>
            </a:r>
            <a:r>
              <a:rPr lang="ru-RU" dirty="0" err="1"/>
              <a:t>зняється</a:t>
            </a:r>
            <a:r>
              <a:rPr lang="ru-RU" dirty="0"/>
              <a:t> в</a:t>
            </a:r>
            <a:r>
              <a:rPr lang="en-US" dirty="0" err="1"/>
              <a:t>i</a:t>
            </a:r>
            <a:r>
              <a:rPr lang="ru-RU" dirty="0" err="1"/>
              <a:t>д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ru-RU" dirty="0" err="1"/>
              <a:t>нших</a:t>
            </a:r>
            <a:r>
              <a:rPr lang="ru-RU" dirty="0"/>
              <a:t> </a:t>
            </a:r>
            <a:r>
              <a:rPr lang="ru-RU" dirty="0" err="1"/>
              <a:t>запов</a:t>
            </a:r>
            <a:r>
              <a:rPr lang="en-US" dirty="0" err="1"/>
              <a:t>i</a:t>
            </a:r>
            <a:r>
              <a:rPr lang="ru-RU" dirty="0" err="1"/>
              <a:t>дних</a:t>
            </a:r>
            <a:r>
              <a:rPr lang="ru-RU" dirty="0"/>
              <a:t> </a:t>
            </a:r>
            <a:r>
              <a:rPr lang="ru-RU" dirty="0" err="1"/>
              <a:t>д</a:t>
            </a:r>
            <a:r>
              <a:rPr lang="en-US" dirty="0" err="1"/>
              <a:t>i</a:t>
            </a:r>
            <a:r>
              <a:rPr lang="ru-RU" dirty="0" err="1"/>
              <a:t>лянок</a:t>
            </a:r>
            <a:r>
              <a:rPr lang="ru-RU" dirty="0"/>
              <a:t>. Тут представлен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заплавних</a:t>
            </a:r>
            <a:r>
              <a:rPr lang="ru-RU" dirty="0"/>
              <a:t> лук </a:t>
            </a:r>
            <a:r>
              <a:rPr lang="ru-RU" dirty="0" err="1"/>
              <a:t>Закарпатсько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р</a:t>
            </a:r>
            <a:r>
              <a:rPr lang="en-US" dirty="0" err="1"/>
              <a:t>i</a:t>
            </a:r>
            <a:r>
              <a:rPr lang="ru-RU" dirty="0" err="1"/>
              <a:t>внини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птах</a:t>
            </a:r>
            <a:r>
              <a:rPr lang="en-US" dirty="0" err="1"/>
              <a:t>i</a:t>
            </a:r>
            <a:r>
              <a:rPr lang="ru-RU" dirty="0"/>
              <a:t>в </a:t>
            </a:r>
            <a:r>
              <a:rPr lang="ru-RU" dirty="0" err="1"/>
              <a:t>переважають</a:t>
            </a:r>
            <a:r>
              <a:rPr lang="ru-RU" dirty="0"/>
              <a:t> лугов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чекани</a:t>
            </a:r>
            <a:r>
              <a:rPr lang="ru-RU" dirty="0"/>
              <a:t> (</a:t>
            </a:r>
            <a:r>
              <a:rPr lang="en-US" dirty="0" err="1"/>
              <a:t>Saxicola</a:t>
            </a:r>
            <a:r>
              <a:rPr lang="en-US" dirty="0"/>
              <a:t> </a:t>
            </a:r>
            <a:r>
              <a:rPr lang="en-US" dirty="0" err="1"/>
              <a:t>rubetra</a:t>
            </a:r>
            <a:r>
              <a:rPr lang="en-US" dirty="0"/>
              <a:t>), </a:t>
            </a:r>
            <a:r>
              <a:rPr lang="ru-RU" dirty="0" err="1"/>
              <a:t>звичайн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 err="1"/>
              <a:t>i</a:t>
            </a:r>
            <a:r>
              <a:rPr lang="ru-RU" dirty="0" err="1"/>
              <a:t>всянки</a:t>
            </a:r>
            <a:r>
              <a:rPr lang="ru-RU" dirty="0"/>
              <a:t> (</a:t>
            </a:r>
            <a:r>
              <a:rPr lang="en-US" dirty="0" err="1"/>
              <a:t>Emberiza</a:t>
            </a:r>
            <a:r>
              <a:rPr lang="en-US" dirty="0"/>
              <a:t> </a:t>
            </a:r>
            <a:r>
              <a:rPr lang="en-US" dirty="0" err="1"/>
              <a:t>citrinella</a:t>
            </a:r>
            <a:r>
              <a:rPr lang="en-US" dirty="0"/>
              <a:t>) </a:t>
            </a:r>
            <a:r>
              <a:rPr lang="ru-RU" dirty="0"/>
              <a:t>та с</a:t>
            </a:r>
            <a:r>
              <a:rPr lang="en-US" dirty="0" err="1"/>
              <a:t>i</a:t>
            </a:r>
            <a:r>
              <a:rPr lang="ru-RU" dirty="0" err="1"/>
              <a:t>р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славки (</a:t>
            </a:r>
            <a:r>
              <a:rPr lang="en-US" dirty="0"/>
              <a:t>Silvia </a:t>
            </a:r>
            <a:r>
              <a:rPr lang="en-US" dirty="0" err="1"/>
              <a:t>communis</a:t>
            </a:r>
            <a:r>
              <a:rPr lang="en-US" dirty="0"/>
              <a:t>). </a:t>
            </a:r>
            <a:r>
              <a:rPr lang="ru-RU" dirty="0"/>
              <a:t>В б</a:t>
            </a:r>
            <a:r>
              <a:rPr lang="en-US" dirty="0" err="1"/>
              <a:t>i</a:t>
            </a:r>
            <a:r>
              <a:rPr lang="ru-RU" dirty="0" err="1"/>
              <a:t>льш</a:t>
            </a:r>
            <a:r>
              <a:rPr lang="ru-RU" dirty="0"/>
              <a:t> </a:t>
            </a:r>
            <a:r>
              <a:rPr lang="ru-RU" dirty="0" err="1"/>
              <a:t>зволожених</a:t>
            </a:r>
            <a:r>
              <a:rPr lang="ru-RU" dirty="0"/>
              <a:t> м</a:t>
            </a:r>
            <a:r>
              <a:rPr lang="en-US" dirty="0" err="1"/>
              <a:t>i</a:t>
            </a:r>
            <a:r>
              <a:rPr lang="ru-RU" dirty="0" err="1"/>
              <a:t>сцях</a:t>
            </a:r>
            <a:r>
              <a:rPr lang="ru-RU" dirty="0"/>
              <a:t> </a:t>
            </a:r>
            <a:r>
              <a:rPr lang="ru-RU" dirty="0" err="1"/>
              <a:t>звичайними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деркач</a:t>
            </a:r>
            <a:r>
              <a:rPr lang="en-US" dirty="0" err="1"/>
              <a:t>i</a:t>
            </a:r>
            <a:r>
              <a:rPr lang="en-US" dirty="0"/>
              <a:t> (</a:t>
            </a:r>
            <a:r>
              <a:rPr lang="en-US" dirty="0" err="1"/>
              <a:t>Crex</a:t>
            </a:r>
            <a:r>
              <a:rPr lang="en-US" dirty="0"/>
              <a:t> </a:t>
            </a:r>
            <a:r>
              <a:rPr lang="en-US" dirty="0" err="1"/>
              <a:t>crex</a:t>
            </a:r>
            <a:r>
              <a:rPr lang="en-US" dirty="0"/>
              <a:t>) </a:t>
            </a:r>
            <a:r>
              <a:rPr lang="ru-RU" dirty="0"/>
              <a:t>та </a:t>
            </a:r>
            <a:r>
              <a:rPr lang="ru-RU" dirty="0" err="1"/>
              <a:t>очеретянки</a:t>
            </a:r>
            <a:r>
              <a:rPr lang="ru-RU" dirty="0"/>
              <a:t> - </a:t>
            </a:r>
            <a:r>
              <a:rPr lang="ru-RU" dirty="0" err="1"/>
              <a:t>борсучки</a:t>
            </a:r>
            <a:r>
              <a:rPr lang="ru-RU" dirty="0"/>
              <a:t> (</a:t>
            </a:r>
            <a:r>
              <a:rPr lang="en-US" dirty="0" err="1"/>
              <a:t>Acrocephalus</a:t>
            </a:r>
            <a:r>
              <a:rPr lang="en-US" dirty="0"/>
              <a:t> </a:t>
            </a:r>
            <a:r>
              <a:rPr lang="en-US" dirty="0" err="1"/>
              <a:t>schoenobaenus</a:t>
            </a:r>
            <a:r>
              <a:rPr lang="en-US" dirty="0"/>
              <a:t>). </a:t>
            </a:r>
            <a:r>
              <a:rPr lang="ru-RU" dirty="0"/>
              <a:t>В </a:t>
            </a:r>
            <a:r>
              <a:rPr lang="ru-RU" dirty="0" err="1"/>
              <a:t>чагарниках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р</a:t>
            </a:r>
            <a:r>
              <a:rPr lang="en-US" dirty="0" err="1"/>
              <a:t>i</a:t>
            </a:r>
            <a:r>
              <a:rPr lang="ru-RU" dirty="0" err="1"/>
              <a:t>чки</a:t>
            </a:r>
            <a:r>
              <a:rPr lang="ru-RU" dirty="0"/>
              <a:t> </a:t>
            </a:r>
            <a:r>
              <a:rPr lang="ru-RU" dirty="0" err="1"/>
              <a:t>Хустця</a:t>
            </a:r>
            <a:r>
              <a:rPr lang="ru-RU" dirty="0"/>
              <a:t> </a:t>
            </a:r>
            <a:r>
              <a:rPr lang="ru-RU" dirty="0" err="1"/>
              <a:t>зустр</a:t>
            </a:r>
            <a:r>
              <a:rPr lang="en-US" dirty="0" err="1"/>
              <a:t>i</a:t>
            </a:r>
            <a:r>
              <a:rPr lang="ru-RU" dirty="0" err="1"/>
              <a:t>чається</a:t>
            </a:r>
            <a:r>
              <a:rPr lang="ru-RU" dirty="0"/>
              <a:t> фазан (</a:t>
            </a:r>
            <a:r>
              <a:rPr lang="en-US" dirty="0" err="1"/>
              <a:t>Phasianus</a:t>
            </a:r>
            <a:r>
              <a:rPr lang="en-US" dirty="0"/>
              <a:t> </a:t>
            </a:r>
            <a:r>
              <a:rPr lang="en-US" dirty="0" err="1"/>
              <a:t>colchicus</a:t>
            </a:r>
            <a:r>
              <a:rPr lang="en-US" dirty="0"/>
              <a:t>).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</a:t>
            </a:r>
            <a:r>
              <a:rPr lang="en-US" dirty="0" err="1"/>
              <a:t>i</a:t>
            </a:r>
            <a:r>
              <a:rPr lang="ru-RU" dirty="0" err="1"/>
              <a:t>дко</a:t>
            </a:r>
            <a:r>
              <a:rPr lang="ru-RU" dirty="0"/>
              <a:t> тут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</a:t>
            </a:r>
            <a:r>
              <a:rPr lang="en-US" dirty="0" err="1"/>
              <a:t>i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ремеза (</a:t>
            </a:r>
            <a:r>
              <a:rPr lang="en-US" dirty="0" err="1"/>
              <a:t>Remiz</a:t>
            </a:r>
            <a:r>
              <a:rPr lang="en-US" dirty="0"/>
              <a:t> </a:t>
            </a:r>
            <a:r>
              <a:rPr lang="en-US" dirty="0" err="1"/>
              <a:t>pendulinus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lowers - Narcissuses Цветы - нарциссы &quot; PixelBrush - Портал о дизайне. Скачать фото, картинки, обои, рисунки, иконки, клипарты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3462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71934" y="357166"/>
            <a:ext cx="45720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В “Долин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нарцис</a:t>
            </a:r>
            <a:r>
              <a:rPr lang="en-US" dirty="0" err="1" smtClean="0"/>
              <a:t>i</a:t>
            </a:r>
            <a:r>
              <a:rPr lang="ru-RU" dirty="0" smtClean="0"/>
              <a:t>в”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400 вид</a:t>
            </a:r>
            <a:r>
              <a:rPr lang="en-US" dirty="0" err="1" smtClean="0"/>
              <a:t>i</a:t>
            </a:r>
            <a:r>
              <a:rPr lang="ru-RU" dirty="0" smtClean="0"/>
              <a:t>в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так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r>
              <a:rPr lang="ru-RU" dirty="0" err="1" smtClean="0"/>
              <a:t>дк</a:t>
            </a:r>
            <a:r>
              <a:rPr lang="en-US" dirty="0" err="1" smtClean="0"/>
              <a:t>ic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ru-RU" dirty="0" smtClean="0"/>
              <a:t>як </a:t>
            </a:r>
            <a:r>
              <a:rPr lang="en-US" dirty="0" err="1" smtClean="0"/>
              <a:t>Achillea</a:t>
            </a:r>
            <a:r>
              <a:rPr lang="en-US" dirty="0" smtClean="0"/>
              <a:t> </a:t>
            </a:r>
            <a:r>
              <a:rPr lang="en-US" dirty="0" err="1" smtClean="0"/>
              <a:t>salicipholia</a:t>
            </a:r>
            <a:r>
              <a:rPr lang="en-US" dirty="0" smtClean="0"/>
              <a:t>, </a:t>
            </a:r>
            <a:r>
              <a:rPr lang="en-US" dirty="0" err="1" smtClean="0"/>
              <a:t>Dactylorhisa</a:t>
            </a:r>
            <a:r>
              <a:rPr lang="en-US" dirty="0" smtClean="0"/>
              <a:t> </a:t>
            </a:r>
            <a:r>
              <a:rPr lang="en-US" dirty="0" err="1" smtClean="0"/>
              <a:t>fuschii</a:t>
            </a:r>
            <a:r>
              <a:rPr lang="en-US" dirty="0" smtClean="0"/>
              <a:t>, D. </a:t>
            </a:r>
            <a:r>
              <a:rPr lang="en-US" dirty="0" err="1" smtClean="0"/>
              <a:t>majalis</a:t>
            </a:r>
            <a:r>
              <a:rPr lang="en-US" dirty="0" smtClean="0"/>
              <a:t>, </a:t>
            </a:r>
            <a:r>
              <a:rPr lang="en-US" dirty="0" err="1" smtClean="0"/>
              <a:t>Erytrhonium</a:t>
            </a:r>
            <a:r>
              <a:rPr lang="en-US" dirty="0" smtClean="0"/>
              <a:t> dens-</a:t>
            </a:r>
            <a:r>
              <a:rPr lang="en-US" dirty="0" err="1" smtClean="0"/>
              <a:t>canis</a:t>
            </a:r>
            <a:r>
              <a:rPr lang="en-US" dirty="0" smtClean="0"/>
              <a:t>, </a:t>
            </a:r>
            <a:r>
              <a:rPr lang="en-US" dirty="0" err="1" smtClean="0"/>
              <a:t>Gentiana</a:t>
            </a:r>
            <a:r>
              <a:rPr lang="en-US" dirty="0" smtClean="0"/>
              <a:t> </a:t>
            </a:r>
            <a:r>
              <a:rPr lang="en-US" dirty="0" err="1" smtClean="0"/>
              <a:t>pneumonanthe</a:t>
            </a:r>
            <a:r>
              <a:rPr lang="en-US" dirty="0" smtClean="0"/>
              <a:t>, </a:t>
            </a:r>
            <a:r>
              <a:rPr lang="en-US" dirty="0" err="1" smtClean="0"/>
              <a:t>Gymnadenia</a:t>
            </a:r>
            <a:r>
              <a:rPr lang="en-US" dirty="0" smtClean="0"/>
              <a:t> </a:t>
            </a:r>
            <a:r>
              <a:rPr lang="en-US" dirty="0" err="1" smtClean="0"/>
              <a:t>odoratissima</a:t>
            </a:r>
            <a:r>
              <a:rPr lang="en-US" dirty="0" smtClean="0"/>
              <a:t>, Iris </a:t>
            </a:r>
            <a:r>
              <a:rPr lang="en-US" dirty="0" err="1" smtClean="0"/>
              <a:t>sibirica</a:t>
            </a:r>
            <a:r>
              <a:rPr lang="en-US" dirty="0" smtClean="0"/>
              <a:t>, </a:t>
            </a:r>
            <a:r>
              <a:rPr lang="en-US" dirty="0" err="1" smtClean="0"/>
              <a:t>Orchis</a:t>
            </a:r>
            <a:r>
              <a:rPr lang="en-US" dirty="0" smtClean="0"/>
              <a:t> </a:t>
            </a:r>
            <a:r>
              <a:rPr lang="en-US" dirty="0" err="1" smtClean="0"/>
              <a:t>coryophora</a:t>
            </a:r>
            <a:r>
              <a:rPr lang="en-US" dirty="0" smtClean="0"/>
              <a:t>, O. </a:t>
            </a:r>
            <a:r>
              <a:rPr lang="en-US" dirty="0" err="1" smtClean="0"/>
              <a:t>laxiflora</a:t>
            </a:r>
            <a:r>
              <a:rPr lang="en-US" dirty="0" smtClean="0"/>
              <a:t>, </a:t>
            </a:r>
            <a:r>
              <a:rPr lang="en-US" dirty="0" err="1" smtClean="0"/>
              <a:t>Potentilla</a:t>
            </a:r>
            <a:r>
              <a:rPr lang="en-US" dirty="0" smtClean="0"/>
              <a:t> alba </a:t>
            </a:r>
            <a:r>
              <a:rPr lang="ru-RU" dirty="0" smtClean="0"/>
              <a:t>та </a:t>
            </a:r>
            <a:r>
              <a:rPr lang="en-US" dirty="0" err="1" smtClean="0"/>
              <a:t>i</a:t>
            </a:r>
            <a:r>
              <a:rPr lang="ru-RU" dirty="0" smtClean="0"/>
              <a:t>н.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vedsumy.com/wp-content/uploads/2014/06/karpatskiy_biosferniy_zapoved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4786322"/>
            <a:ext cx="4572000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Українській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Карпат </a:t>
            </a:r>
            <a:r>
              <a:rPr lang="ru-RU" sz="2000" dirty="0" err="1" smtClean="0"/>
              <a:t>інтенсивне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природокористування</a:t>
            </a:r>
            <a:r>
              <a:rPr lang="ru-RU" sz="2000" dirty="0" smtClean="0"/>
              <a:t> </a:t>
            </a:r>
            <a:r>
              <a:rPr lang="ru-RU" sz="2000" dirty="0" err="1" smtClean="0"/>
              <a:t>розпочалось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пізніше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Західних</a:t>
            </a:r>
            <a:r>
              <a:rPr lang="ru-RU" sz="2000" dirty="0" smtClean="0"/>
              <a:t> Карпатах.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тут на </a:t>
            </a:r>
            <a:r>
              <a:rPr lang="ru-RU" sz="2000" dirty="0" err="1" smtClean="0"/>
              <a:t>значних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площах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збереглися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ділянки</a:t>
            </a:r>
            <a:r>
              <a:rPr lang="ru-RU" sz="2000" dirty="0" smtClean="0"/>
              <a:t> </a:t>
            </a:r>
            <a:r>
              <a:rPr lang="ru-RU" sz="2000" dirty="0" err="1" smtClean="0"/>
              <a:t>дикої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унікальні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праліси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Ботанический заказник Кусавли-Сай &quot; passagemusic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50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428604"/>
            <a:ext cx="4084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БОТАНІЧНИЙ ЗАКАЗНИК “ЧОРНА ГОРА”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Розташований</a:t>
            </a:r>
            <a:r>
              <a:rPr lang="ru-RU" dirty="0"/>
              <a:t> у </a:t>
            </a:r>
            <a:r>
              <a:rPr lang="ru-RU" dirty="0" err="1" smtClean="0"/>
              <a:t>Вулканічних</a:t>
            </a:r>
            <a:r>
              <a:rPr lang="ru-RU" dirty="0" smtClean="0"/>
              <a:t> </a:t>
            </a:r>
            <a:r>
              <a:rPr lang="ru-RU" dirty="0"/>
              <a:t>Карпатах на </a:t>
            </a:r>
            <a:r>
              <a:rPr lang="ru-RU" dirty="0" err="1"/>
              <a:t>площі</a:t>
            </a:r>
            <a:r>
              <a:rPr lang="ru-RU" dirty="0"/>
              <a:t> 747 га на </a:t>
            </a:r>
            <a:r>
              <a:rPr lang="ru-RU" dirty="0" smtClean="0"/>
              <a:t> вершин</a:t>
            </a:r>
            <a:r>
              <a:rPr lang="uk-UA" dirty="0" smtClean="0"/>
              <a:t>і </a:t>
            </a:r>
            <a:r>
              <a:rPr lang="ru-RU" dirty="0" smtClean="0"/>
              <a:t> </a:t>
            </a:r>
            <a:r>
              <a:rPr lang="ru-RU" dirty="0" err="1"/>
              <a:t>Гутинського</a:t>
            </a:r>
            <a:r>
              <a:rPr lang="ru-RU" dirty="0"/>
              <a:t> хребта - </a:t>
            </a:r>
            <a:r>
              <a:rPr lang="ru-RU" dirty="0" err="1"/>
              <a:t>Чорній</a:t>
            </a:r>
            <a:r>
              <a:rPr lang="ru-RU" dirty="0"/>
              <a:t> </a:t>
            </a:r>
            <a:r>
              <a:rPr lang="ru-RU" dirty="0" err="1"/>
              <a:t>горі</a:t>
            </a:r>
            <a:r>
              <a:rPr lang="ru-RU" dirty="0"/>
              <a:t> (508 м н.р.м.). Заказник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теплій</a:t>
            </a:r>
            <a:r>
              <a:rPr lang="ru-RU" dirty="0"/>
              <a:t> </a:t>
            </a:r>
            <a:r>
              <a:rPr lang="ru-RU" dirty="0" err="1"/>
              <a:t>кліматичній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ransformersrol.ucoz.ru/_fr/1/1581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5715016"/>
            <a:ext cx="78581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/>
              <a:t>покрив</a:t>
            </a:r>
            <a:r>
              <a:rPr lang="ru-RU" dirty="0"/>
              <a:t> у заказнику </a:t>
            </a:r>
            <a:r>
              <a:rPr lang="ru-RU" dirty="0" err="1"/>
              <a:t>зберігся</a:t>
            </a:r>
            <a:r>
              <a:rPr lang="ru-RU" dirty="0"/>
              <a:t> на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гори на </a:t>
            </a:r>
            <a:r>
              <a:rPr lang="ru-RU" dirty="0" err="1"/>
              <a:t>скелястих</a:t>
            </a:r>
            <a:r>
              <a:rPr lang="ru-RU" dirty="0"/>
              <a:t> </a:t>
            </a:r>
            <a:r>
              <a:rPr lang="ru-RU" dirty="0" err="1"/>
              <a:t>схилах</a:t>
            </a:r>
            <a:r>
              <a:rPr lang="ru-RU" dirty="0"/>
              <a:t>. </a:t>
            </a:r>
            <a:r>
              <a:rPr lang="ru-RU" dirty="0" err="1"/>
              <a:t>Панівними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формації</a:t>
            </a:r>
            <a:r>
              <a:rPr lang="ru-RU" dirty="0"/>
              <a:t> </a:t>
            </a:r>
            <a:r>
              <a:rPr lang="ru-RU" dirty="0" err="1"/>
              <a:t>дубових</a:t>
            </a:r>
            <a:r>
              <a:rPr lang="ru-RU" dirty="0"/>
              <a:t> та </a:t>
            </a:r>
            <a:r>
              <a:rPr lang="ru-RU" dirty="0" err="1"/>
              <a:t>букових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. </a:t>
            </a:r>
            <a:r>
              <a:rPr lang="ru-RU" dirty="0" err="1"/>
              <a:t>Букові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в основному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мегасхилі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v-otpuske.com/wp-content/uploads/2012/02/bulgaria-fo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7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214950"/>
            <a:ext cx="8572560" cy="14773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Дубові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сформовані</a:t>
            </a:r>
            <a:r>
              <a:rPr lang="ru-RU" dirty="0" smtClean="0"/>
              <a:t> дубом </a:t>
            </a:r>
            <a:r>
              <a:rPr lang="ru-RU" dirty="0" err="1" smtClean="0"/>
              <a:t>скельним</a:t>
            </a:r>
            <a:r>
              <a:rPr lang="ru-RU" dirty="0" smtClean="0"/>
              <a:t> (</a:t>
            </a:r>
            <a:r>
              <a:rPr lang="en-US" dirty="0" err="1" smtClean="0"/>
              <a:t>Qercus</a:t>
            </a:r>
            <a:r>
              <a:rPr lang="en-US" dirty="0" smtClean="0"/>
              <a:t> </a:t>
            </a:r>
            <a:r>
              <a:rPr lang="en-US" dirty="0" err="1" smtClean="0"/>
              <a:t>petraea</a:t>
            </a:r>
            <a:r>
              <a:rPr lang="en-US" dirty="0" smtClean="0"/>
              <a:t>), </a:t>
            </a:r>
            <a:r>
              <a:rPr lang="ru-RU" dirty="0" err="1" smtClean="0"/>
              <a:t>частково</a:t>
            </a:r>
            <a:r>
              <a:rPr lang="ru-RU" dirty="0" smtClean="0"/>
              <a:t> дубами </a:t>
            </a:r>
            <a:r>
              <a:rPr lang="ru-RU" dirty="0" err="1" smtClean="0"/>
              <a:t>багатоплідним</a:t>
            </a:r>
            <a:r>
              <a:rPr lang="ru-RU" dirty="0" smtClean="0"/>
              <a:t>  (</a:t>
            </a:r>
            <a:r>
              <a:rPr lang="en-US" dirty="0" smtClean="0"/>
              <a:t>Q. </a:t>
            </a:r>
            <a:r>
              <a:rPr lang="en-US" dirty="0" err="1" smtClean="0"/>
              <a:t>polycarpa</a:t>
            </a:r>
            <a:r>
              <a:rPr lang="en-US" dirty="0" smtClean="0"/>
              <a:t>) </a:t>
            </a:r>
            <a:r>
              <a:rPr lang="ru-RU" dirty="0" smtClean="0"/>
              <a:t>та </a:t>
            </a:r>
            <a:r>
              <a:rPr lang="ru-RU" dirty="0" err="1" smtClean="0"/>
              <a:t>Далешампа</a:t>
            </a:r>
            <a:r>
              <a:rPr lang="ru-RU" dirty="0" smtClean="0"/>
              <a:t> (</a:t>
            </a:r>
            <a:r>
              <a:rPr lang="en-US" dirty="0" smtClean="0"/>
              <a:t>Q. </a:t>
            </a:r>
            <a:r>
              <a:rPr lang="en-US" dirty="0" err="1" smtClean="0"/>
              <a:t>dalachampii</a:t>
            </a:r>
            <a:r>
              <a:rPr lang="en-US" dirty="0" smtClean="0"/>
              <a:t>). </a:t>
            </a:r>
            <a:r>
              <a:rPr lang="ru-RU" dirty="0" err="1" smtClean="0"/>
              <a:t>Поодиноко</a:t>
            </a:r>
            <a:r>
              <a:rPr lang="ru-RU" dirty="0" smtClean="0"/>
              <a:t> в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ценозах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берека</a:t>
            </a:r>
            <a:r>
              <a:rPr lang="ru-RU" dirty="0" smtClean="0"/>
              <a:t> (</a:t>
            </a:r>
            <a:r>
              <a:rPr lang="en-US" dirty="0" err="1" smtClean="0"/>
              <a:t>Sorbus</a:t>
            </a:r>
            <a:r>
              <a:rPr lang="en-US" dirty="0" smtClean="0"/>
              <a:t> </a:t>
            </a:r>
            <a:r>
              <a:rPr lang="en-US" dirty="0" err="1" smtClean="0"/>
              <a:t>torminalis</a:t>
            </a:r>
            <a:r>
              <a:rPr lang="en-US" dirty="0" smtClean="0"/>
              <a:t>) </a:t>
            </a:r>
            <a:r>
              <a:rPr lang="ru-RU" dirty="0" smtClean="0"/>
              <a:t>та липа </a:t>
            </a:r>
            <a:r>
              <a:rPr lang="ru-RU" dirty="0" err="1" smtClean="0"/>
              <a:t>срібляста</a:t>
            </a:r>
            <a:r>
              <a:rPr lang="ru-RU" dirty="0" smtClean="0"/>
              <a:t> (</a:t>
            </a:r>
            <a:r>
              <a:rPr lang="en-US" dirty="0" err="1" smtClean="0"/>
              <a:t>Tilia</a:t>
            </a:r>
            <a:r>
              <a:rPr lang="en-US" dirty="0" smtClean="0"/>
              <a:t> </a:t>
            </a:r>
            <a:r>
              <a:rPr lang="en-US" dirty="0" err="1" smtClean="0"/>
              <a:t>argentea</a:t>
            </a:r>
            <a:r>
              <a:rPr lang="en-US" dirty="0" smtClean="0"/>
              <a:t>). </a:t>
            </a:r>
            <a:r>
              <a:rPr lang="ru-RU" dirty="0" smtClean="0"/>
              <a:t>На </a:t>
            </a:r>
            <a:r>
              <a:rPr lang="ru-RU" dirty="0" err="1" smtClean="0"/>
              <a:t>виходах</a:t>
            </a:r>
            <a:r>
              <a:rPr lang="ru-RU" dirty="0" smtClean="0"/>
              <a:t> </a:t>
            </a:r>
            <a:r>
              <a:rPr lang="ru-RU" dirty="0" err="1" smtClean="0"/>
              <a:t>андезитових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збереглися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осередки</a:t>
            </a:r>
            <a:r>
              <a:rPr lang="ru-RU" dirty="0" smtClean="0"/>
              <a:t> </a:t>
            </a:r>
            <a:r>
              <a:rPr lang="ru-RU" dirty="0" err="1" smtClean="0"/>
              <a:t>ясена</a:t>
            </a:r>
            <a:r>
              <a:rPr lang="ru-RU" dirty="0" smtClean="0"/>
              <a:t> </a:t>
            </a:r>
            <a:r>
              <a:rPr lang="ru-RU" dirty="0" err="1" smtClean="0"/>
              <a:t>білоцвітого</a:t>
            </a:r>
            <a:r>
              <a:rPr lang="ru-RU" dirty="0" smtClean="0"/>
              <a:t> (</a:t>
            </a:r>
            <a:r>
              <a:rPr lang="en-US" dirty="0" err="1" smtClean="0"/>
              <a:t>Fraxinus</a:t>
            </a:r>
            <a:r>
              <a:rPr lang="en-US" dirty="0" smtClean="0"/>
              <a:t> </a:t>
            </a:r>
            <a:r>
              <a:rPr lang="en-US" dirty="0" err="1" smtClean="0"/>
              <a:t>ornus</a:t>
            </a:r>
            <a:r>
              <a:rPr lang="en-US" dirty="0" smtClean="0"/>
              <a:t>).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&amp;Dcy;&amp;iecy;&amp;rcy;&amp;iecy;&amp;ncy; &amp;bcy;&amp;iecy;&amp;lcy;&amp;ycy;&amp;jcy;. Cornus al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6921" y="3412786"/>
            <a:ext cx="4567079" cy="3445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9156" name="Picture 4" descr="http://f15.ifotki.info/org/1ddb7811d395e6b401d402ba3087e91a4e5556162064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501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9158" name="Picture 6" descr="&amp;Bcy;&amp;ocy;&amp;yacy;&amp;rcy;&amp;ycy;&amp;shcy;&amp;ncy;&amp;icy;&amp;kcy; &amp;ocy;&amp;dcy;&amp;ncy;&amp;ocy;&amp;pcy;&amp;iecy;&amp;scy;&amp;tcy;&amp;icy;&amp;chcy;&amp;ncy;&amp;ycy;&amp;jcy; - &amp;Lcy;&amp;icy;&amp;scy;&amp;tcy;&amp;vcy;&amp;iecy;&amp;ncy;&amp;ncy;&amp;ycy;&amp;iecy; &amp;kcy;&amp;ucy;&amp;scy;&amp;tcy;&amp;acy;&amp;rcy;&amp;ncy;&amp;icy;&amp;kcy;&amp;icy; - &amp;Kcy;&amp;acy;&amp;tcy;&amp;acy;&amp;lcy;&amp;ocy;&amp;gcy; &amp;rcy;&amp;acy;&amp;scy;&amp;tcy;&amp;iecy;&amp;ncy;&amp;i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86100"/>
            <a:ext cx="4500561" cy="3571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9154" name="Picture 2" descr="&amp;Bcy;&amp;icy;&amp;rcy;&amp;yucy;&amp;chcy;&amp;icy;&amp;ncy;&amp;acy; &amp;ocy;&amp;bcy;&amp;ycy;&amp;kcy;&amp;ncy;&amp;ocy;&amp;vcy;&amp;iecy;&amp;ncy;&amp;ncy;&amp;acy;&amp;yacy; - &amp;Mcy;&amp;ocy;&amp;icy; &amp;scy;&amp;tcy;&amp;acy;&amp;tcy;&amp;softcy;&amp;icy; - &amp;Scy;&amp;acy;&amp;dcy; &amp;ocy;&amp;gcy;&amp;ocy;&amp;rcy;&amp;ocy;&amp;dcy;, &amp;tscy;&amp;vcy;&amp;iecy;&amp;tcy;&amp;ncy;&amp;icy;&amp;kcy;. &amp;Kcy;&amp;acy;&amp;tcy;&amp;acy;&amp;lcy;&amp;ocy;&amp;gcy; &amp;scy;&amp;tcy;&amp;acy;&amp;tcy;&amp;iecy;&amp;jcy; - &amp;Scy;&amp;acy;&amp;dcy;, &amp;ocy;&amp;gcy;&amp;ocy;&amp;rcy;&amp;ocy;&amp;dcy;, &amp;tscy;&amp;vcy;&amp;iecy;&amp;tcy;&amp;ncy;&amp;icy;&amp;k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4500562" cy="34892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071670" y="2714620"/>
            <a:ext cx="4929222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чагарниковому</a:t>
            </a:r>
            <a:r>
              <a:rPr lang="ru-RU" dirty="0" smtClean="0"/>
              <a:t> </a:t>
            </a:r>
            <a:r>
              <a:rPr lang="ru-RU" dirty="0" err="1" smtClean="0"/>
              <a:t>ярусі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теплолюбні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, як бирючина (</a:t>
            </a:r>
            <a:r>
              <a:rPr lang="en-US" dirty="0" err="1" smtClean="0"/>
              <a:t>Ligustrum</a:t>
            </a:r>
            <a:r>
              <a:rPr lang="en-US" dirty="0" smtClean="0"/>
              <a:t> </a:t>
            </a:r>
            <a:r>
              <a:rPr lang="en-US" dirty="0" err="1" smtClean="0"/>
              <a:t>vulgare</a:t>
            </a:r>
            <a:r>
              <a:rPr lang="en-US" dirty="0" smtClean="0"/>
              <a:t>), </a:t>
            </a:r>
            <a:r>
              <a:rPr lang="ru-RU" dirty="0" err="1" smtClean="0"/>
              <a:t>бруслина</a:t>
            </a:r>
            <a:r>
              <a:rPr lang="ru-RU" dirty="0" smtClean="0"/>
              <a:t> </a:t>
            </a:r>
            <a:r>
              <a:rPr lang="ru-RU" dirty="0" err="1" smtClean="0"/>
              <a:t>європейська</a:t>
            </a:r>
            <a:r>
              <a:rPr lang="ru-RU" dirty="0" smtClean="0"/>
              <a:t> (</a:t>
            </a:r>
            <a:r>
              <a:rPr lang="en-US" dirty="0" err="1" smtClean="0"/>
              <a:t>Eyonimus</a:t>
            </a:r>
            <a:r>
              <a:rPr lang="en-US" dirty="0" smtClean="0"/>
              <a:t> </a:t>
            </a:r>
            <a:r>
              <a:rPr lang="en-US" dirty="0" err="1" smtClean="0"/>
              <a:t>europaea</a:t>
            </a:r>
            <a:r>
              <a:rPr lang="en-US" dirty="0" smtClean="0"/>
              <a:t>), </a:t>
            </a:r>
            <a:r>
              <a:rPr lang="ru-RU" dirty="0" err="1" smtClean="0"/>
              <a:t>глід</a:t>
            </a:r>
            <a:r>
              <a:rPr lang="ru-RU" dirty="0" smtClean="0"/>
              <a:t> </a:t>
            </a:r>
            <a:r>
              <a:rPr lang="ru-RU" dirty="0" err="1" smtClean="0"/>
              <a:t>одноматочковий</a:t>
            </a:r>
            <a:r>
              <a:rPr lang="ru-RU" dirty="0" smtClean="0"/>
              <a:t> (</a:t>
            </a:r>
            <a:r>
              <a:rPr lang="en-US" dirty="0" err="1" smtClean="0"/>
              <a:t>Crataegus</a:t>
            </a:r>
            <a:r>
              <a:rPr lang="en-US" dirty="0" smtClean="0"/>
              <a:t> </a:t>
            </a:r>
            <a:r>
              <a:rPr lang="en-US" dirty="0" err="1" smtClean="0"/>
              <a:t>monogyna</a:t>
            </a:r>
            <a:r>
              <a:rPr lang="en-US" dirty="0" smtClean="0"/>
              <a:t>), </a:t>
            </a:r>
            <a:r>
              <a:rPr lang="ru-RU" dirty="0" smtClean="0"/>
              <a:t>дерен (</a:t>
            </a:r>
            <a:r>
              <a:rPr lang="en-US" dirty="0" err="1" smtClean="0"/>
              <a:t>Cornus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), </a:t>
            </a:r>
            <a:r>
              <a:rPr lang="ru-RU" dirty="0" smtClean="0"/>
              <a:t>виноград </a:t>
            </a:r>
            <a:r>
              <a:rPr lang="ru-RU" dirty="0" err="1" smtClean="0"/>
              <a:t>лісовий</a:t>
            </a:r>
            <a:r>
              <a:rPr lang="ru-RU" dirty="0" smtClean="0"/>
              <a:t> (</a:t>
            </a:r>
            <a:r>
              <a:rPr lang="en-US" dirty="0" err="1" smtClean="0"/>
              <a:t>Vitis</a:t>
            </a:r>
            <a:r>
              <a:rPr lang="en-US" dirty="0" smtClean="0"/>
              <a:t> </a:t>
            </a:r>
            <a:r>
              <a:rPr lang="en-US" dirty="0" err="1" smtClean="0"/>
              <a:t>sylvestris</a:t>
            </a:r>
            <a:r>
              <a:rPr lang="en-US" dirty="0" smtClean="0"/>
              <a:t>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Бирючина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0"/>
            <a:ext cx="2444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Бруслина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європейська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88668"/>
            <a:ext cx="2334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Глід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одноматочковий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6488668"/>
            <a:ext cx="819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Дерен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enprom.com.ua/images/phocagallery/zapovidnuku/biosferni/carp/carpatskyi_zapovidny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3108" y="428604"/>
            <a:ext cx="451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БОТАНІЧНИЙ ЗАКАЗНИК “</a:t>
            </a:r>
            <a:r>
              <a:rPr lang="ru-RU" b="1" dirty="0" smtClean="0"/>
              <a:t>ЮЛІВСЬКА </a:t>
            </a:r>
            <a:r>
              <a:rPr lang="ru-RU" b="1" dirty="0"/>
              <a:t>ГОРА”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214950"/>
            <a:ext cx="8358246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176 га на </a:t>
            </a:r>
            <a:r>
              <a:rPr lang="ru-RU" dirty="0" err="1"/>
              <a:t>схилах</a:t>
            </a:r>
            <a:r>
              <a:rPr lang="ru-RU" dirty="0"/>
              <a:t> </a:t>
            </a:r>
            <a:r>
              <a:rPr lang="ru-RU" dirty="0" err="1"/>
              <a:t>однойменного</a:t>
            </a:r>
            <a:r>
              <a:rPr lang="ru-RU" dirty="0"/>
              <a:t> </a:t>
            </a:r>
            <a:r>
              <a:rPr lang="ru-RU" dirty="0" err="1"/>
              <a:t>острівного</a:t>
            </a:r>
            <a:r>
              <a:rPr lang="ru-RU" dirty="0"/>
              <a:t> </a:t>
            </a:r>
            <a:r>
              <a:rPr lang="ru-RU" dirty="0" err="1"/>
              <a:t>масиву</a:t>
            </a:r>
            <a:r>
              <a:rPr lang="ru-RU" dirty="0"/>
              <a:t> </a:t>
            </a:r>
            <a:r>
              <a:rPr lang="ru-RU" dirty="0" err="1"/>
              <a:t>Вигорлат-Гутинського</a:t>
            </a:r>
            <a:r>
              <a:rPr lang="ru-RU" dirty="0"/>
              <a:t> хребта. </a:t>
            </a:r>
            <a:r>
              <a:rPr lang="ru-RU" dirty="0" err="1"/>
              <a:t>Юлівські</a:t>
            </a:r>
            <a:r>
              <a:rPr lang="ru-RU" dirty="0"/>
              <a:t> гори </a:t>
            </a:r>
            <a:r>
              <a:rPr lang="ru-RU" dirty="0" err="1"/>
              <a:t>відзначаються</a:t>
            </a:r>
            <a:r>
              <a:rPr lang="ru-RU" dirty="0"/>
              <a:t> </a:t>
            </a:r>
            <a:r>
              <a:rPr lang="ru-RU" dirty="0" err="1"/>
              <a:t>найтеплішим</a:t>
            </a:r>
            <a:r>
              <a:rPr lang="ru-RU" dirty="0"/>
              <a:t> </a:t>
            </a:r>
            <a:r>
              <a:rPr lang="ru-RU" dirty="0" err="1"/>
              <a:t>кліматом</a:t>
            </a:r>
            <a:r>
              <a:rPr lang="ru-RU" dirty="0"/>
              <a:t> в </a:t>
            </a:r>
            <a:r>
              <a:rPr lang="ru-RU" dirty="0" err="1"/>
              <a:t>Українських</a:t>
            </a:r>
            <a:r>
              <a:rPr lang="ru-RU" dirty="0"/>
              <a:t> Карпатах,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вплинуло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, для </a:t>
            </a:r>
            <a:r>
              <a:rPr lang="ru-RU" dirty="0" err="1"/>
              <a:t>якого</a:t>
            </a:r>
            <a:r>
              <a:rPr lang="ru-RU" dirty="0"/>
              <a:t> характерна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балканських</a:t>
            </a:r>
            <a:r>
              <a:rPr lang="ru-RU" dirty="0"/>
              <a:t> та </a:t>
            </a:r>
            <a:r>
              <a:rPr lang="ru-RU" dirty="0" err="1"/>
              <a:t>середземноморських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4put.ru/pictures/max/615/1890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4929198"/>
            <a:ext cx="6286544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рослинність</a:t>
            </a:r>
            <a:r>
              <a:rPr lang="ru-RU" dirty="0" smtClean="0"/>
              <a:t> заказника </a:t>
            </a:r>
            <a:r>
              <a:rPr lang="ru-RU" dirty="0" err="1" smtClean="0"/>
              <a:t>подібна</a:t>
            </a:r>
            <a:r>
              <a:rPr lang="ru-RU" dirty="0" smtClean="0"/>
              <a:t> до </a:t>
            </a:r>
            <a:r>
              <a:rPr lang="ru-RU" dirty="0" err="1" smtClean="0"/>
              <a:t>Чорної</a:t>
            </a:r>
            <a:r>
              <a:rPr lang="ru-RU" dirty="0" smtClean="0"/>
              <a:t> гори. Тут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дубово-букові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та </a:t>
            </a:r>
            <a:r>
              <a:rPr lang="ru-RU" dirty="0" err="1" smtClean="0"/>
              <a:t>діброви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дубів</a:t>
            </a:r>
            <a:r>
              <a:rPr lang="ru-RU" dirty="0" smtClean="0"/>
              <a:t> </a:t>
            </a:r>
            <a:r>
              <a:rPr lang="ru-RU" dirty="0" err="1" smtClean="0"/>
              <a:t>скельного</a:t>
            </a:r>
            <a:r>
              <a:rPr lang="ru-RU" dirty="0" smtClean="0"/>
              <a:t>, </a:t>
            </a:r>
            <a:r>
              <a:rPr lang="ru-RU" dirty="0" err="1" smtClean="0"/>
              <a:t>багатоплідного</a:t>
            </a:r>
            <a:r>
              <a:rPr lang="ru-RU" dirty="0" smtClean="0"/>
              <a:t>.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для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фітоценози</a:t>
            </a:r>
            <a:r>
              <a:rPr lang="ru-RU" dirty="0" smtClean="0"/>
              <a:t> дуба </a:t>
            </a:r>
            <a:r>
              <a:rPr lang="ru-RU" dirty="0" err="1" smtClean="0"/>
              <a:t>бургундського</a:t>
            </a:r>
            <a:r>
              <a:rPr lang="ru-RU" dirty="0" smtClean="0"/>
              <a:t> (</a:t>
            </a:r>
            <a:r>
              <a:rPr lang="en-US" dirty="0" err="1" smtClean="0"/>
              <a:t>Quercus</a:t>
            </a:r>
            <a:r>
              <a:rPr lang="en-US" dirty="0" smtClean="0"/>
              <a:t> </a:t>
            </a:r>
            <a:r>
              <a:rPr lang="en-US" dirty="0" err="1" smtClean="0"/>
              <a:t>cerris</a:t>
            </a:r>
            <a:r>
              <a:rPr lang="en-US" dirty="0" smtClean="0"/>
              <a:t>) </a:t>
            </a:r>
            <a:r>
              <a:rPr lang="ru-RU" dirty="0" smtClean="0"/>
              <a:t>та </a:t>
            </a:r>
            <a:r>
              <a:rPr lang="ru-RU" dirty="0" err="1" smtClean="0"/>
              <a:t>липи</a:t>
            </a:r>
            <a:r>
              <a:rPr lang="ru-RU" dirty="0" smtClean="0"/>
              <a:t> </a:t>
            </a:r>
            <a:r>
              <a:rPr lang="ru-RU" dirty="0" err="1" smtClean="0"/>
              <a:t>сріблястої</a:t>
            </a:r>
            <a:r>
              <a:rPr lang="ru-RU" dirty="0" smtClean="0"/>
              <a:t> (</a:t>
            </a:r>
            <a:r>
              <a:rPr lang="en-US" dirty="0" err="1" smtClean="0"/>
              <a:t>Tilia</a:t>
            </a:r>
            <a:r>
              <a:rPr lang="en-US" dirty="0" smtClean="0"/>
              <a:t> </a:t>
            </a:r>
            <a:r>
              <a:rPr lang="en-US" dirty="0" err="1" smtClean="0"/>
              <a:t>argentea</a:t>
            </a:r>
            <a:r>
              <a:rPr lang="en-US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Не нужен нам берег турецк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57356" y="428604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ЛАНДШАФТНИЙ РЕГІОНАЛЬНИЙ ПАРК "СТУЖИЦЯ"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1"/>
            <a:ext cx="7786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Розм</a:t>
            </a:r>
            <a:r>
              <a:rPr lang="en-US" dirty="0" err="1"/>
              <a:t>i</a:t>
            </a:r>
            <a:r>
              <a:rPr lang="ru-RU" dirty="0" err="1"/>
              <a:t>щений</a:t>
            </a:r>
            <a:r>
              <a:rPr lang="ru-RU" dirty="0"/>
              <a:t> в межах </a:t>
            </a:r>
            <a:r>
              <a:rPr lang="ru-RU" dirty="0" err="1"/>
              <a:t>висот</a:t>
            </a:r>
            <a:r>
              <a:rPr lang="ru-RU" dirty="0"/>
              <a:t> 700-1269 </a:t>
            </a:r>
            <a:r>
              <a:rPr lang="ru-RU" dirty="0" err="1"/>
              <a:t>м.н.р.м</a:t>
            </a:r>
            <a:r>
              <a:rPr lang="ru-RU" dirty="0"/>
              <a:t>. на </a:t>
            </a:r>
            <a:r>
              <a:rPr lang="ru-RU" dirty="0" err="1"/>
              <a:t>сх</a:t>
            </a:r>
            <a:r>
              <a:rPr lang="en-US" dirty="0" err="1"/>
              <a:t>i</a:t>
            </a:r>
            <a:r>
              <a:rPr lang="ru-RU" dirty="0" err="1"/>
              <a:t>дному</a:t>
            </a:r>
            <a:r>
              <a:rPr lang="ru-RU" dirty="0"/>
              <a:t> </a:t>
            </a:r>
            <a:r>
              <a:rPr lang="ru-RU" dirty="0" err="1"/>
              <a:t>мегасхил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Бескидського</a:t>
            </a:r>
            <a:r>
              <a:rPr lang="ru-RU" dirty="0"/>
              <a:t> хребта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словацько-польського</a:t>
            </a:r>
            <a:r>
              <a:rPr lang="ru-RU" dirty="0"/>
              <a:t> кордону. </a:t>
            </a:r>
            <a:r>
              <a:rPr lang="ru-RU" dirty="0" err="1"/>
              <a:t>Площа</a:t>
            </a:r>
            <a:r>
              <a:rPr lang="ru-RU" dirty="0"/>
              <a:t> парку в межах КБЗ </a:t>
            </a:r>
            <a:r>
              <a:rPr lang="ru-RU" dirty="0" err="1"/>
              <a:t>складає</a:t>
            </a:r>
            <a:r>
              <a:rPr lang="ru-RU" dirty="0"/>
              <a:t> 4250 га. Кл</a:t>
            </a:r>
            <a:r>
              <a:rPr lang="en-US" dirty="0" err="1"/>
              <a:t>i</a:t>
            </a:r>
            <a:r>
              <a:rPr lang="ru-RU" dirty="0"/>
              <a:t>мат в </a:t>
            </a:r>
            <a:r>
              <a:rPr lang="ru-RU" dirty="0" err="1"/>
              <a:t>цьому</a:t>
            </a:r>
            <a:r>
              <a:rPr lang="ru-RU" dirty="0"/>
              <a:t> район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вологий</a:t>
            </a:r>
            <a:r>
              <a:rPr lang="ru-RU" dirty="0"/>
              <a:t>, </a:t>
            </a:r>
            <a:r>
              <a:rPr lang="ru-RU" dirty="0" err="1"/>
              <a:t>пом</a:t>
            </a:r>
            <a:r>
              <a:rPr lang="en-US" dirty="0" err="1"/>
              <a:t>i</a:t>
            </a:r>
            <a:r>
              <a:rPr lang="ru-RU" dirty="0" err="1"/>
              <a:t>рний</a:t>
            </a:r>
            <a:r>
              <a:rPr lang="ru-RU" dirty="0"/>
              <a:t>, в </a:t>
            </a:r>
            <a:r>
              <a:rPr lang="ru-RU" dirty="0" err="1"/>
              <a:t>субальп</a:t>
            </a:r>
            <a:r>
              <a:rPr lang="en-US" dirty="0" err="1"/>
              <a:t>i</a:t>
            </a:r>
            <a:r>
              <a:rPr lang="ru-RU" dirty="0" err="1"/>
              <a:t>йському</a:t>
            </a:r>
            <a:r>
              <a:rPr lang="ru-RU" dirty="0"/>
              <a:t> </a:t>
            </a:r>
            <a:r>
              <a:rPr lang="ru-RU" dirty="0" err="1"/>
              <a:t>поясі</a:t>
            </a:r>
            <a:r>
              <a:rPr lang="ru-RU" dirty="0"/>
              <a:t> - </a:t>
            </a:r>
            <a:r>
              <a:rPr lang="ru-RU" dirty="0" err="1"/>
              <a:t>прохолодний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Заповедники Украины - Новости Одессы и одесской области от портала Одесская жиз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5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357298"/>
            <a:ext cx="7072362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Запов</a:t>
            </a:r>
            <a:r>
              <a:rPr lang="en-US" sz="2000" dirty="0" err="1"/>
              <a:t>i</a:t>
            </a:r>
            <a:r>
              <a:rPr lang="ru-RU" sz="2000" dirty="0" err="1"/>
              <a:t>дний</a:t>
            </a:r>
            <a:r>
              <a:rPr lang="ru-RU" sz="2000" dirty="0"/>
              <a:t> </a:t>
            </a:r>
            <a:r>
              <a:rPr lang="ru-RU" sz="2000" dirty="0" err="1"/>
              <a:t>масив</a:t>
            </a:r>
            <a:r>
              <a:rPr lang="ru-RU" sz="2000" dirty="0"/>
              <a:t> </a:t>
            </a:r>
            <a:r>
              <a:rPr lang="ru-RU" sz="2000" dirty="0" err="1"/>
              <a:t>розташований</a:t>
            </a:r>
            <a:r>
              <a:rPr lang="ru-RU" sz="2000" dirty="0"/>
              <a:t> в зон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 err="1"/>
              <a:t>букових</a:t>
            </a:r>
            <a:r>
              <a:rPr lang="ru-RU" sz="2000" dirty="0"/>
              <a:t> л</a:t>
            </a:r>
            <a:r>
              <a:rPr lang="en-US" sz="2000" dirty="0" err="1"/>
              <a:t>i</a:t>
            </a:r>
            <a:r>
              <a:rPr lang="ru-RU" sz="2000" dirty="0"/>
              <a:t>с</a:t>
            </a:r>
            <a:r>
              <a:rPr lang="en-US" sz="2000" dirty="0" err="1"/>
              <a:t>i</a:t>
            </a:r>
            <a:r>
              <a:rPr lang="ru-RU" sz="2000" dirty="0" smtClean="0"/>
              <a:t>в. </a:t>
            </a:r>
            <a:r>
              <a:rPr lang="ru-RU" sz="2000" dirty="0" err="1" smtClean="0"/>
              <a:t>Зр</a:t>
            </a:r>
            <a:r>
              <a:rPr lang="en-US" sz="2000" dirty="0" err="1"/>
              <a:t>i</a:t>
            </a:r>
            <a:r>
              <a:rPr lang="ru-RU" sz="2000" dirty="0" err="1"/>
              <a:t>дка</a:t>
            </a:r>
            <a:r>
              <a:rPr lang="ru-RU" sz="2000" dirty="0"/>
              <a:t> </a:t>
            </a:r>
            <a:r>
              <a:rPr lang="ru-RU" sz="2000" dirty="0" err="1"/>
              <a:t>зустр</a:t>
            </a:r>
            <a:r>
              <a:rPr lang="en-US" sz="2000" dirty="0" err="1"/>
              <a:t>i</a:t>
            </a:r>
            <a:r>
              <a:rPr lang="ru-RU" sz="2000" dirty="0" err="1"/>
              <a:t>чаються</a:t>
            </a:r>
            <a:r>
              <a:rPr lang="ru-RU" sz="2000" dirty="0"/>
              <a:t> </a:t>
            </a:r>
            <a:r>
              <a:rPr lang="ru-RU" sz="2000" dirty="0" err="1"/>
              <a:t>ялицево-буков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/>
              <a:t>л</a:t>
            </a:r>
            <a:r>
              <a:rPr lang="en-US" sz="2000" dirty="0" err="1"/>
              <a:t>i</a:t>
            </a:r>
            <a:r>
              <a:rPr lang="ru-RU" sz="2000" dirty="0"/>
              <a:t>си. </a:t>
            </a:r>
            <a:r>
              <a:rPr lang="ru-RU" sz="2000" dirty="0" err="1"/>
              <a:t>Характерними</a:t>
            </a:r>
            <a:r>
              <a:rPr lang="ru-RU" sz="2000" dirty="0"/>
              <a:t> </a:t>
            </a:r>
            <a:r>
              <a:rPr lang="ru-RU" sz="2000" dirty="0" err="1"/>
              <a:t>рослинами</a:t>
            </a:r>
            <a:r>
              <a:rPr lang="ru-RU" sz="2000" dirty="0"/>
              <a:t> </a:t>
            </a:r>
            <a:r>
              <a:rPr lang="ru-RU" sz="2000" dirty="0" err="1"/>
              <a:t>букових</a:t>
            </a:r>
            <a:r>
              <a:rPr lang="ru-RU" sz="2000" dirty="0"/>
              <a:t> л</a:t>
            </a:r>
            <a:r>
              <a:rPr lang="en-US" sz="2000" dirty="0" err="1"/>
              <a:t>i</a:t>
            </a:r>
            <a:r>
              <a:rPr lang="ru-RU" sz="2000" dirty="0"/>
              <a:t>с</a:t>
            </a:r>
            <a:r>
              <a:rPr lang="en-US" sz="2000" dirty="0" err="1"/>
              <a:t>i</a:t>
            </a:r>
            <a:r>
              <a:rPr lang="ru-RU" sz="2000" dirty="0"/>
              <a:t>в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en-US" sz="2000" dirty="0" err="1"/>
              <a:t>Allium</a:t>
            </a:r>
            <a:r>
              <a:rPr lang="en-US" sz="2000" dirty="0"/>
              <a:t> </a:t>
            </a:r>
            <a:r>
              <a:rPr lang="en-US" sz="2000" dirty="0" err="1"/>
              <a:t>ursinum</a:t>
            </a:r>
            <a:r>
              <a:rPr lang="en-US" sz="2000" dirty="0"/>
              <a:t>, </a:t>
            </a:r>
            <a:r>
              <a:rPr lang="en-US" sz="2000" dirty="0" err="1"/>
              <a:t>Atropa</a:t>
            </a:r>
            <a:r>
              <a:rPr lang="en-US" sz="2000" dirty="0"/>
              <a:t> belladonna, </a:t>
            </a:r>
            <a:r>
              <a:rPr lang="en-US" sz="2000" dirty="0" err="1"/>
              <a:t>Galanthus</a:t>
            </a:r>
            <a:r>
              <a:rPr lang="en-US" sz="2000" dirty="0"/>
              <a:t> </a:t>
            </a:r>
            <a:r>
              <a:rPr lang="en-US" sz="2000" dirty="0" err="1"/>
              <a:t>nivalis</a:t>
            </a:r>
            <a:r>
              <a:rPr lang="en-US" sz="2000" dirty="0"/>
              <a:t>, </a:t>
            </a:r>
            <a:r>
              <a:rPr lang="en-US" sz="2000" dirty="0" err="1"/>
              <a:t>Helleborus</a:t>
            </a:r>
            <a:r>
              <a:rPr lang="en-US" sz="2000" dirty="0"/>
              <a:t> </a:t>
            </a:r>
            <a:r>
              <a:rPr lang="en-US" sz="2000" dirty="0" err="1"/>
              <a:t>purpurascens</a:t>
            </a:r>
            <a:r>
              <a:rPr lang="en-US" sz="2000" dirty="0"/>
              <a:t>, </a:t>
            </a:r>
            <a:r>
              <a:rPr lang="en-US" sz="2000" dirty="0" err="1"/>
              <a:t>Leucojum</a:t>
            </a:r>
            <a:r>
              <a:rPr lang="en-US" sz="2000" dirty="0"/>
              <a:t> </a:t>
            </a:r>
            <a:r>
              <a:rPr lang="en-US" sz="2000" dirty="0" err="1"/>
              <a:t>vernum</a:t>
            </a:r>
            <a:r>
              <a:rPr lang="en-US" sz="2000" dirty="0"/>
              <a:t>, </a:t>
            </a:r>
            <a:r>
              <a:rPr lang="en-US" sz="2000" dirty="0" err="1"/>
              <a:t>Lilium</a:t>
            </a:r>
            <a:r>
              <a:rPr lang="en-US" sz="2000" dirty="0"/>
              <a:t> </a:t>
            </a:r>
            <a:r>
              <a:rPr lang="en-US" sz="2000" dirty="0" err="1"/>
              <a:t>martagon</a:t>
            </a:r>
            <a:r>
              <a:rPr lang="en-US" sz="2000" dirty="0"/>
              <a:t>, </a:t>
            </a:r>
            <a:r>
              <a:rPr lang="en-US" sz="2000" dirty="0" err="1"/>
              <a:t>Scilla</a:t>
            </a:r>
            <a:r>
              <a:rPr lang="en-US" sz="2000" dirty="0"/>
              <a:t> </a:t>
            </a:r>
            <a:r>
              <a:rPr lang="en-US" sz="2000" dirty="0" err="1"/>
              <a:t>bifolia</a:t>
            </a:r>
            <a:r>
              <a:rPr lang="en-US" sz="2000" dirty="0"/>
              <a:t>, </a:t>
            </a:r>
            <a:r>
              <a:rPr lang="en-US" sz="2000" dirty="0" err="1"/>
              <a:t>Streptopus</a:t>
            </a:r>
            <a:r>
              <a:rPr lang="en-US" sz="2000" dirty="0"/>
              <a:t> </a:t>
            </a:r>
            <a:r>
              <a:rPr lang="en-US" sz="2000" dirty="0" err="1"/>
              <a:t>amplexipholius</a:t>
            </a:r>
            <a:r>
              <a:rPr lang="en-US" sz="2000" dirty="0"/>
              <a:t> </a:t>
            </a:r>
            <a:r>
              <a:rPr lang="ru-RU" sz="2000" dirty="0"/>
              <a:t>та </a:t>
            </a:r>
            <a:r>
              <a:rPr lang="en-US" sz="2000" dirty="0" err="1"/>
              <a:t>i</a:t>
            </a:r>
            <a:r>
              <a:rPr lang="ru-RU" sz="2000" dirty="0" err="1"/>
              <a:t>нш</a:t>
            </a:r>
            <a:r>
              <a:rPr lang="en-US" sz="2000" dirty="0" err="1"/>
              <a:t>i</a:t>
            </a:r>
            <a:r>
              <a:rPr lang="en-US" sz="2000" dirty="0"/>
              <a:t>. </a:t>
            </a:r>
          </a:p>
          <a:p>
            <a:r>
              <a:rPr lang="ru-RU" sz="2000" dirty="0" err="1"/>
              <a:t>Верхня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водорозд</a:t>
            </a:r>
            <a:r>
              <a:rPr lang="en-US" sz="2000" dirty="0" err="1"/>
              <a:t>i</a:t>
            </a:r>
            <a:r>
              <a:rPr lang="ru-RU" sz="2000" dirty="0" err="1"/>
              <a:t>льного</a:t>
            </a:r>
            <a:r>
              <a:rPr lang="ru-RU" sz="2000" dirty="0"/>
              <a:t> хребта (</a:t>
            </a:r>
            <a:r>
              <a:rPr lang="ru-RU" sz="2000" dirty="0" err="1"/>
              <a:t>вище</a:t>
            </a:r>
            <a:r>
              <a:rPr lang="ru-RU" sz="2000" dirty="0"/>
              <a:t> 1200 м) </a:t>
            </a:r>
            <a:r>
              <a:rPr lang="ru-RU" sz="2000" dirty="0" err="1"/>
              <a:t>зайнята</a:t>
            </a:r>
            <a:r>
              <a:rPr lang="ru-RU" sz="2000" dirty="0"/>
              <a:t> </a:t>
            </a:r>
            <a:r>
              <a:rPr lang="ru-RU" sz="2000" dirty="0" err="1"/>
              <a:t>субальп</a:t>
            </a:r>
            <a:r>
              <a:rPr lang="en-US" sz="2000" dirty="0" err="1"/>
              <a:t>i</a:t>
            </a:r>
            <a:r>
              <a:rPr lang="ru-RU" sz="2000" dirty="0" err="1"/>
              <a:t>йськими</a:t>
            </a:r>
            <a:r>
              <a:rPr lang="ru-RU" sz="2000" dirty="0"/>
              <a:t> луками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лучних</a:t>
            </a:r>
            <a:r>
              <a:rPr lang="ru-RU" sz="2000" dirty="0"/>
              <a:t> та </a:t>
            </a:r>
            <a:r>
              <a:rPr lang="ru-RU" sz="2000" dirty="0" err="1"/>
              <a:t>чагарничкових</a:t>
            </a:r>
            <a:r>
              <a:rPr lang="ru-RU" sz="2000" dirty="0"/>
              <a:t> </a:t>
            </a:r>
            <a:r>
              <a:rPr lang="ru-RU" sz="2000" dirty="0" err="1"/>
              <a:t>угруповань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en-US" sz="2000" dirty="0" err="1"/>
              <a:t>Nardus</a:t>
            </a:r>
            <a:r>
              <a:rPr lang="en-US" sz="2000" dirty="0"/>
              <a:t> </a:t>
            </a:r>
            <a:r>
              <a:rPr lang="en-US" sz="2000" dirty="0" err="1"/>
              <a:t>stricta</a:t>
            </a:r>
            <a:r>
              <a:rPr lang="en-US" sz="2000" dirty="0"/>
              <a:t> </a:t>
            </a:r>
            <a:r>
              <a:rPr lang="ru-RU" sz="2000" dirty="0"/>
              <a:t>та </a:t>
            </a:r>
            <a:r>
              <a:rPr lang="en-US" sz="2000" dirty="0" err="1"/>
              <a:t>Vaccinium</a:t>
            </a:r>
            <a:r>
              <a:rPr lang="en-US" sz="2000" dirty="0"/>
              <a:t> </a:t>
            </a:r>
            <a:r>
              <a:rPr lang="en-US" sz="2000" dirty="0" err="1"/>
              <a:t>myrtillus</a:t>
            </a:r>
            <a:r>
              <a:rPr lang="en-US" sz="2000" dirty="0"/>
              <a:t>. </a:t>
            </a:r>
            <a:r>
              <a:rPr lang="ru-RU" sz="2000" dirty="0" err="1"/>
              <a:t>Характерними</a:t>
            </a:r>
            <a:r>
              <a:rPr lang="ru-RU" sz="2000" dirty="0"/>
              <a:t> видами, </a:t>
            </a:r>
            <a:r>
              <a:rPr lang="ru-RU" sz="2000" dirty="0" err="1"/>
              <a:t>кр</a:t>
            </a:r>
            <a:r>
              <a:rPr lang="en-US" sz="2000" dirty="0" err="1"/>
              <a:t>i</a:t>
            </a:r>
            <a:r>
              <a:rPr lang="ru-RU" sz="2000" dirty="0"/>
              <a:t>м </a:t>
            </a:r>
            <a:r>
              <a:rPr lang="ru-RU" sz="2000" dirty="0" err="1"/>
              <a:t>згаданих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дом</a:t>
            </a:r>
            <a:r>
              <a:rPr lang="en-US" sz="2000" dirty="0" err="1"/>
              <a:t>i</a:t>
            </a:r>
            <a:r>
              <a:rPr lang="ru-RU" sz="2000" dirty="0" err="1"/>
              <a:t>нант</a:t>
            </a:r>
            <a:r>
              <a:rPr lang="en-US" sz="2000" dirty="0" err="1"/>
              <a:t>i</a:t>
            </a:r>
            <a:r>
              <a:rPr lang="ru-RU" sz="2000" dirty="0"/>
              <a:t>в, тут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en-US" sz="2000" dirty="0" err="1"/>
              <a:t>Anthoxanthum</a:t>
            </a:r>
            <a:r>
              <a:rPr lang="en-US" sz="2000" dirty="0"/>
              <a:t> </a:t>
            </a:r>
            <a:r>
              <a:rPr lang="en-US" sz="2000" dirty="0" err="1"/>
              <a:t>alpinum</a:t>
            </a:r>
            <a:r>
              <a:rPr lang="en-US" sz="2000" dirty="0"/>
              <a:t>, </a:t>
            </a:r>
            <a:r>
              <a:rPr lang="en-US" sz="2000" dirty="0" err="1"/>
              <a:t>Gentiana</a:t>
            </a:r>
            <a:r>
              <a:rPr lang="en-US" sz="2000" dirty="0"/>
              <a:t> </a:t>
            </a:r>
            <a:r>
              <a:rPr lang="en-US" sz="2000" dirty="0" err="1"/>
              <a:t>laciniata</a:t>
            </a:r>
            <a:r>
              <a:rPr lang="en-US" sz="2000" dirty="0"/>
              <a:t>, </a:t>
            </a:r>
            <a:r>
              <a:rPr lang="en-US" sz="2000" dirty="0" err="1"/>
              <a:t>Homogyne</a:t>
            </a:r>
            <a:r>
              <a:rPr lang="en-US" sz="2000" dirty="0"/>
              <a:t> </a:t>
            </a:r>
            <a:r>
              <a:rPr lang="en-US" sz="2000" dirty="0" err="1"/>
              <a:t>alpina</a:t>
            </a:r>
            <a:r>
              <a:rPr lang="en-US" sz="2000" dirty="0"/>
              <a:t>, </a:t>
            </a:r>
            <a:r>
              <a:rPr lang="en-US" sz="2000" dirty="0" err="1"/>
              <a:t>Leucorchis</a:t>
            </a:r>
            <a:r>
              <a:rPr lang="en-US" sz="2000" dirty="0"/>
              <a:t> </a:t>
            </a:r>
            <a:r>
              <a:rPr lang="en-US" sz="2000" dirty="0" err="1"/>
              <a:t>albida</a:t>
            </a:r>
            <a:r>
              <a:rPr lang="en-US" sz="2000" dirty="0"/>
              <a:t>, </a:t>
            </a:r>
            <a:r>
              <a:rPr lang="en-US" sz="2000" dirty="0" err="1"/>
              <a:t>Phleum</a:t>
            </a:r>
            <a:r>
              <a:rPr lang="en-US" sz="2000" dirty="0"/>
              <a:t> </a:t>
            </a:r>
            <a:r>
              <a:rPr lang="en-US" sz="2000" dirty="0" err="1"/>
              <a:t>alpinum</a:t>
            </a:r>
            <a:r>
              <a:rPr lang="en-US" sz="2000" dirty="0"/>
              <a:t>, </a:t>
            </a:r>
            <a:r>
              <a:rPr lang="en-US" sz="2000" dirty="0" err="1"/>
              <a:t>Potentilla</a:t>
            </a:r>
            <a:r>
              <a:rPr lang="en-US" sz="2000" dirty="0"/>
              <a:t> </a:t>
            </a:r>
            <a:r>
              <a:rPr lang="en-US" sz="2000" dirty="0" err="1"/>
              <a:t>aurea</a:t>
            </a:r>
            <a:r>
              <a:rPr lang="en-US" sz="2000" dirty="0"/>
              <a:t>, </a:t>
            </a:r>
            <a:r>
              <a:rPr lang="en-US" sz="2000" dirty="0" err="1"/>
              <a:t>Soldanella</a:t>
            </a:r>
            <a:r>
              <a:rPr lang="en-US" sz="2000" dirty="0"/>
              <a:t> </a:t>
            </a:r>
            <a:r>
              <a:rPr lang="en-US" sz="2000" dirty="0" err="1"/>
              <a:t>hungarica</a:t>
            </a:r>
            <a:r>
              <a:rPr lang="en-US" sz="2000" dirty="0"/>
              <a:t>, </a:t>
            </a:r>
            <a:r>
              <a:rPr lang="en-US" sz="2000" dirty="0" err="1"/>
              <a:t>Vaccinium</a:t>
            </a:r>
            <a:r>
              <a:rPr lang="en-US" sz="2000" dirty="0"/>
              <a:t> </a:t>
            </a:r>
            <a:r>
              <a:rPr lang="en-US" sz="2000" dirty="0" err="1"/>
              <a:t>vitis-idaea</a:t>
            </a:r>
            <a:r>
              <a:rPr lang="en-US" sz="2000" dirty="0"/>
              <a:t>, Viola </a:t>
            </a:r>
            <a:r>
              <a:rPr lang="en-US" sz="2000" dirty="0" err="1"/>
              <a:t>declinata</a:t>
            </a:r>
            <a:r>
              <a:rPr lang="en-US" sz="2000" dirty="0"/>
              <a:t> </a:t>
            </a:r>
            <a:r>
              <a:rPr lang="ru-RU" sz="2000" dirty="0"/>
              <a:t>та </a:t>
            </a:r>
            <a:r>
              <a:rPr lang="en-US" sz="2000" dirty="0" err="1"/>
              <a:t>i</a:t>
            </a:r>
            <a:r>
              <a:rPr lang="ru-RU" sz="2000" dirty="0" err="1"/>
              <a:t>нш</a:t>
            </a:r>
            <a:r>
              <a:rPr lang="en-US" sz="2000" dirty="0" err="1"/>
              <a:t>i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anywalls.com/pic/201211/1600x1200/anywalls.com-36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2285992"/>
            <a:ext cx="5591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за увагу!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ткрыта фотовыставка Карпатского биосферного заповедника Министерство экологии и природных ресурсов Укра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357166"/>
            <a:ext cx="7929618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 </a:t>
            </a:r>
            <a:r>
              <a:rPr lang="ru-RU" sz="2000" dirty="0" smtClean="0"/>
              <a:t>1968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/>
              <a:t>уряд </a:t>
            </a:r>
            <a:r>
              <a:rPr lang="ru-RU" sz="2000" dirty="0" err="1"/>
              <a:t>України</a:t>
            </a:r>
            <a:r>
              <a:rPr lang="ru-RU" sz="2000" dirty="0"/>
              <a:t> для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унікальних</a:t>
            </a:r>
            <a:r>
              <a:rPr lang="ru-RU" sz="2000" dirty="0"/>
              <a:t> </a:t>
            </a:r>
            <a:r>
              <a:rPr lang="ru-RU" sz="2000" dirty="0" err="1"/>
              <a:t>гірських</a:t>
            </a:r>
            <a:r>
              <a:rPr lang="ru-RU" sz="2000" dirty="0"/>
              <a:t> </a:t>
            </a:r>
            <a:r>
              <a:rPr lang="ru-RU" sz="2000" dirty="0" err="1"/>
              <a:t>ландшафтів</a:t>
            </a:r>
            <a:r>
              <a:rPr lang="ru-RU" sz="2000" dirty="0"/>
              <a:t> </a:t>
            </a:r>
            <a:r>
              <a:rPr lang="ru-RU" sz="2000" dirty="0" err="1"/>
              <a:t>прийняв</a:t>
            </a:r>
            <a:r>
              <a:rPr lang="ru-RU" sz="2000" dirty="0"/>
              <a:t> Постанову про </a:t>
            </a:r>
            <a:r>
              <a:rPr lang="ru-RU" sz="2000" dirty="0" err="1"/>
              <a:t>організацію</a:t>
            </a:r>
            <a:r>
              <a:rPr lang="ru-RU" sz="2000" dirty="0"/>
              <a:t> </a:t>
            </a:r>
            <a:r>
              <a:rPr lang="ru-RU" sz="2000" dirty="0" err="1"/>
              <a:t>Карпатського</a:t>
            </a:r>
            <a:r>
              <a:rPr lang="ru-RU" sz="2000" dirty="0"/>
              <a:t> </a:t>
            </a:r>
            <a:r>
              <a:rPr lang="ru-RU" sz="2000" dirty="0" err="1"/>
              <a:t>заповідника</a:t>
            </a:r>
            <a:r>
              <a:rPr lang="ru-RU" sz="2000" dirty="0"/>
              <a:t> на </a:t>
            </a:r>
            <a:r>
              <a:rPr lang="ru-RU" sz="2000" dirty="0" err="1"/>
              <a:t>площі</a:t>
            </a:r>
            <a:r>
              <a:rPr lang="ru-RU" sz="2000" dirty="0"/>
              <a:t> 12,6 тис. га. За </a:t>
            </a:r>
            <a:r>
              <a:rPr lang="ru-RU" sz="2000" dirty="0" err="1"/>
              <a:t>сорокарічну</a:t>
            </a:r>
            <a:r>
              <a:rPr lang="ru-RU" sz="2000" dirty="0"/>
              <a:t>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територія</a:t>
            </a:r>
            <a:r>
              <a:rPr lang="ru-RU" sz="2000" dirty="0"/>
              <a:t> </a:t>
            </a:r>
            <a:r>
              <a:rPr lang="ru-RU" sz="2000" dirty="0" err="1"/>
              <a:t>неодноразово</a:t>
            </a:r>
            <a:r>
              <a:rPr lang="ru-RU" sz="2000" dirty="0"/>
              <a:t> </a:t>
            </a:r>
            <a:r>
              <a:rPr lang="ru-RU" sz="2000" dirty="0" err="1"/>
              <a:t>збільшувалася</a:t>
            </a:r>
            <a:r>
              <a:rPr lang="ru-RU" sz="2000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rpp.nashaucheba.ru/pars_docs/refs/20/19687/img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7" y="3000373"/>
            <a:ext cx="5143503" cy="38576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8576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 descr="http://www.pryroda.gov.ua/ua/uploads/posts/2008-03/1204551411_kar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4627067" cy="30003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1986" name="Picture 2" descr="http://www.turystam.in.ua/images/stories/1.2/lan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500562" cy="31196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143108" y="2500306"/>
            <a:ext cx="4572000" cy="22467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Карпатського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заповідника</a:t>
            </a:r>
            <a:r>
              <a:rPr lang="ru-RU" sz="2000" dirty="0" smtClean="0"/>
              <a:t> (КБЗ), </a:t>
            </a:r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становить 53630 </a:t>
            </a:r>
            <a:r>
              <a:rPr lang="ru-RU" sz="2000" dirty="0" err="1" smtClean="0"/>
              <a:t>гектарів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налічується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відокремлених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масивів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ботанічні</a:t>
            </a:r>
            <a:r>
              <a:rPr lang="ru-RU" sz="2000" dirty="0" smtClean="0"/>
              <a:t> заказники державного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«</a:t>
            </a:r>
            <a:r>
              <a:rPr lang="ru-RU" sz="2000" dirty="0" err="1" smtClean="0"/>
              <a:t>Чорна</a:t>
            </a:r>
            <a:r>
              <a:rPr lang="ru-RU" sz="2000" dirty="0" smtClean="0"/>
              <a:t> Гора» </a:t>
            </a:r>
            <a:r>
              <a:rPr lang="ru-RU" sz="2000" dirty="0" err="1" smtClean="0"/>
              <a:t>і</a:t>
            </a:r>
            <a:r>
              <a:rPr lang="ru-RU" sz="2000" dirty="0" smtClean="0"/>
              <a:t> «</a:t>
            </a:r>
            <a:r>
              <a:rPr lang="ru-RU" sz="2000" dirty="0" err="1" smtClean="0"/>
              <a:t>Юлівська</a:t>
            </a:r>
            <a:r>
              <a:rPr lang="ru-RU" sz="2000" dirty="0" smtClean="0"/>
              <a:t> Гора». 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Летний отдых в Карпатах: Украина, Рахов, Карпаты, Рахов, Карпатский биосферный заповедник, Форелевая ферма, Музей-Ресторан Колы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214290"/>
            <a:ext cx="800105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Тут </a:t>
            </a:r>
            <a:r>
              <a:rPr lang="ru-RU" sz="2000" dirty="0" err="1" smtClean="0"/>
              <a:t>представлені</a:t>
            </a:r>
            <a:r>
              <a:rPr lang="ru-RU" sz="2000" dirty="0" smtClean="0"/>
              <a:t> мало </a:t>
            </a:r>
            <a:r>
              <a:rPr lang="ru-RU" sz="2000" dirty="0" err="1" smtClean="0"/>
              <a:t>порушені</a:t>
            </a:r>
            <a:r>
              <a:rPr lang="ru-RU" sz="2000" dirty="0" smtClean="0"/>
              <a:t> та практично </a:t>
            </a:r>
            <a:r>
              <a:rPr lang="ru-RU" sz="2000" dirty="0" err="1" smtClean="0"/>
              <a:t>незачеплені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передгірні</a:t>
            </a:r>
            <a:r>
              <a:rPr lang="ru-RU" sz="2000" dirty="0" smtClean="0"/>
              <a:t> </a:t>
            </a:r>
            <a:r>
              <a:rPr lang="ru-RU" sz="2000" dirty="0" err="1" smtClean="0"/>
              <a:t>діброви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гірські</a:t>
            </a:r>
            <a:r>
              <a:rPr lang="ru-RU" sz="2000" dirty="0" smtClean="0"/>
              <a:t> </a:t>
            </a:r>
            <a:r>
              <a:rPr lang="ru-RU" sz="2000" dirty="0" err="1" smtClean="0"/>
              <a:t>букові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мішані</a:t>
            </a:r>
            <a:r>
              <a:rPr lang="ru-RU" sz="2000" dirty="0" smtClean="0"/>
              <a:t> та </a:t>
            </a:r>
            <a:r>
              <a:rPr lang="ru-RU" sz="2000" dirty="0" err="1" smtClean="0"/>
              <a:t>смерекові</a:t>
            </a:r>
            <a:r>
              <a:rPr lang="ru-RU" sz="2000" dirty="0" smtClean="0"/>
              <a:t> </a:t>
            </a:r>
            <a:r>
              <a:rPr lang="ru-RU" sz="2000" dirty="0" err="1" smtClean="0"/>
              <a:t>ліси</a:t>
            </a:r>
            <a:r>
              <a:rPr lang="ru-RU" sz="2000" dirty="0" smtClean="0"/>
              <a:t>, </a:t>
            </a:r>
            <a:r>
              <a:rPr lang="ru-RU" sz="2000" dirty="0" err="1" smtClean="0"/>
              <a:t>субальпійські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альпійські</a:t>
            </a:r>
            <a:r>
              <a:rPr lang="ru-RU" sz="2000" dirty="0" smtClean="0"/>
              <a:t> луки </a:t>
            </a:r>
            <a:r>
              <a:rPr lang="ru-RU" sz="2000" dirty="0" err="1" smtClean="0"/>
              <a:t>з</a:t>
            </a:r>
            <a:r>
              <a:rPr lang="ru-RU" sz="2000" dirty="0" smtClean="0"/>
              <a:t> </a:t>
            </a:r>
            <a:r>
              <a:rPr lang="ru-RU" sz="2000" dirty="0" err="1" smtClean="0"/>
              <a:t>сосново-вільховим</a:t>
            </a:r>
            <a:r>
              <a:rPr lang="ru-RU" sz="2000" dirty="0" smtClean="0"/>
              <a:t> </a:t>
            </a:r>
            <a:r>
              <a:rPr lang="ru-RU" sz="2000" dirty="0" err="1" smtClean="0"/>
              <a:t>криволіссям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dirty="0" err="1" smtClean="0"/>
              <a:t>скельно-лишайниковими</a:t>
            </a:r>
            <a:r>
              <a:rPr lang="ru-RU" sz="2000" dirty="0" smtClean="0"/>
              <a:t> ландшафтами. 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i035.radikal.ru/0807/51/428036dbc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714356"/>
            <a:ext cx="5929338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Майже</a:t>
            </a:r>
            <a:r>
              <a:rPr lang="ru-RU" dirty="0" smtClean="0"/>
              <a:t> 90%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заповідника</a:t>
            </a:r>
            <a:r>
              <a:rPr lang="ru-RU" dirty="0" smtClean="0"/>
              <a:t> </a:t>
            </a:r>
            <a:r>
              <a:rPr lang="ru-RU" dirty="0" err="1" smtClean="0"/>
              <a:t>вкрито</a:t>
            </a:r>
            <a:r>
              <a:rPr lang="ru-RU" dirty="0" smtClean="0"/>
              <a:t> </a:t>
            </a:r>
            <a:r>
              <a:rPr lang="ru-RU" dirty="0" err="1" smtClean="0"/>
              <a:t>лісами</a:t>
            </a:r>
            <a:r>
              <a:rPr lang="ru-RU" dirty="0" smtClean="0"/>
              <a:t> —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пралісами</a:t>
            </a:r>
            <a:r>
              <a:rPr lang="ru-RU" dirty="0" smtClean="0"/>
              <a:t>. В </a:t>
            </a:r>
            <a:r>
              <a:rPr lang="ru-RU" dirty="0" err="1" smtClean="0"/>
              <a:t>заповіднику</a:t>
            </a:r>
            <a:r>
              <a:rPr lang="ru-RU" dirty="0" smtClean="0"/>
              <a:t> </a:t>
            </a:r>
            <a:r>
              <a:rPr lang="ru-RU" dirty="0" err="1" smtClean="0"/>
              <a:t>охороняється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err="1" smtClean="0"/>
              <a:t>тисяча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 </a:t>
            </a:r>
            <a:r>
              <a:rPr lang="ru-RU" dirty="0" err="1" smtClean="0"/>
              <a:t>судинних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66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ссавців</a:t>
            </a:r>
            <a:r>
              <a:rPr lang="ru-RU" dirty="0" smtClean="0"/>
              <a:t>, 193 </a:t>
            </a:r>
            <a:r>
              <a:rPr lang="ru-RU" dirty="0" err="1" smtClean="0"/>
              <a:t>види</a:t>
            </a:r>
            <a:r>
              <a:rPr lang="ru-RU" dirty="0" smtClean="0"/>
              <a:t> </a:t>
            </a:r>
            <a:r>
              <a:rPr lang="ru-RU" dirty="0" err="1" smtClean="0"/>
              <a:t>птахів</a:t>
            </a:r>
            <a:r>
              <a:rPr lang="ru-RU" dirty="0" smtClean="0"/>
              <a:t>, 9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плазунів</a:t>
            </a:r>
            <a:r>
              <a:rPr lang="ru-RU" dirty="0" smtClean="0"/>
              <a:t>, 13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земноводних</a:t>
            </a:r>
            <a:r>
              <a:rPr lang="ru-RU" dirty="0" smtClean="0"/>
              <a:t>, 23 </a:t>
            </a:r>
            <a:r>
              <a:rPr lang="ru-RU" dirty="0" err="1" smtClean="0"/>
              <a:t>види</a:t>
            </a:r>
            <a:r>
              <a:rPr lang="ru-RU" dirty="0" smtClean="0"/>
              <a:t> </a:t>
            </a:r>
            <a:r>
              <a:rPr lang="ru-RU" dirty="0" err="1" smtClean="0"/>
              <a:t>риб</a:t>
            </a:r>
            <a:r>
              <a:rPr lang="ru-RU" dirty="0" smtClean="0"/>
              <a:t>, </a:t>
            </a:r>
            <a:r>
              <a:rPr lang="ru-RU" dirty="0" err="1" smtClean="0"/>
              <a:t>понад</a:t>
            </a:r>
            <a:r>
              <a:rPr lang="ru-RU" dirty="0" smtClean="0"/>
              <a:t> 10000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безхребетних</a:t>
            </a:r>
            <a:r>
              <a:rPr lang="ru-RU" dirty="0" smtClean="0"/>
              <a:t> </a:t>
            </a:r>
            <a:r>
              <a:rPr lang="ru-RU" dirty="0" err="1" smtClean="0"/>
              <a:t>тварин</a:t>
            </a:r>
            <a:r>
              <a:rPr lang="ru-RU" dirty="0" smtClean="0"/>
              <a:t>. В </a:t>
            </a:r>
            <a:r>
              <a:rPr lang="ru-RU" dirty="0" err="1" smtClean="0"/>
              <a:t>заповіднику</a:t>
            </a:r>
            <a:r>
              <a:rPr lang="ru-RU" dirty="0" smtClean="0"/>
              <a:t> </a:t>
            </a:r>
            <a:r>
              <a:rPr lang="ru-RU" dirty="0" err="1" smtClean="0"/>
              <a:t>відмічено</a:t>
            </a:r>
            <a:r>
              <a:rPr lang="ru-RU" dirty="0" smtClean="0"/>
              <a:t> 64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72 </a:t>
            </a:r>
            <a:r>
              <a:rPr lang="ru-RU" dirty="0" err="1" smtClean="0"/>
              <a:t>види</a:t>
            </a:r>
            <a:r>
              <a:rPr lang="ru-RU" dirty="0" smtClean="0"/>
              <a:t> 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занесених</a:t>
            </a:r>
            <a:r>
              <a:rPr lang="ru-RU" dirty="0" smtClean="0"/>
              <a:t> до  </a:t>
            </a:r>
            <a:r>
              <a:rPr lang="ru-RU" dirty="0" err="1" smtClean="0"/>
              <a:t>Червоної</a:t>
            </a:r>
            <a:r>
              <a:rPr lang="ru-RU" dirty="0" smtClean="0"/>
              <a:t> книги </a:t>
            </a:r>
            <a:r>
              <a:rPr lang="ru-RU" dirty="0" err="1" smtClean="0"/>
              <a:t>України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до 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Червоного списку.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патський біосферний заповідник святкує 40-річчя (РОЗШИРЕНО, ФОТО) @ Закарпатт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214290"/>
            <a:ext cx="82868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</a:t>
            </a:r>
            <a:r>
              <a:rPr lang="ru-RU" sz="2000" b="1" dirty="0" err="1"/>
              <a:t>запов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днику</a:t>
            </a:r>
            <a:r>
              <a:rPr lang="ru-RU" sz="2000" b="1" dirty="0"/>
              <a:t> </a:t>
            </a:r>
            <a:r>
              <a:rPr lang="ru-RU" sz="2000" b="1" dirty="0" smtClean="0"/>
              <a:t> проводиться </a:t>
            </a:r>
            <a:r>
              <a:rPr lang="ru-RU" sz="2000" b="1" dirty="0" err="1"/>
              <a:t>багатор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чне</a:t>
            </a:r>
            <a:r>
              <a:rPr lang="ru-RU" sz="2000" b="1" dirty="0"/>
              <a:t> </a:t>
            </a:r>
            <a:r>
              <a:rPr lang="ru-RU" sz="2000" b="1" dirty="0" err="1"/>
              <a:t>безперервне</a:t>
            </a:r>
            <a:r>
              <a:rPr lang="ru-RU" sz="2000" b="1" dirty="0"/>
              <a:t> </a:t>
            </a:r>
            <a:r>
              <a:rPr lang="ru-RU" sz="2000" b="1" dirty="0" err="1"/>
              <a:t>стеження</a:t>
            </a:r>
            <a:r>
              <a:rPr lang="ru-RU" sz="2000" b="1" dirty="0"/>
              <a:t> за станом </a:t>
            </a:r>
            <a:r>
              <a:rPr lang="ru-RU" sz="2000" b="1" dirty="0" err="1"/>
              <a:t>екосистем</a:t>
            </a:r>
            <a:r>
              <a:rPr lang="ru-RU" sz="2000" b="1" dirty="0"/>
              <a:t> 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en-US" sz="2000" b="1" dirty="0">
                <a:latin typeface="Gentium Basic" pitchFamily="2" charset="0"/>
              </a:rPr>
              <a:t> </a:t>
            </a:r>
            <a:r>
              <a:rPr lang="ru-RU" sz="2000" b="1" dirty="0"/>
              <a:t>ходом </a:t>
            </a:r>
            <a:r>
              <a:rPr lang="ru-RU" sz="2000" b="1" dirty="0" err="1"/>
              <a:t>природних</a:t>
            </a:r>
            <a:r>
              <a:rPr lang="ru-RU" sz="2000" b="1" dirty="0"/>
              <a:t> </a:t>
            </a:r>
            <a:r>
              <a:rPr lang="ru-RU" sz="2000" b="1" dirty="0" err="1"/>
              <a:t>процес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/>
              <a:t>в у них. У </a:t>
            </a:r>
            <a:r>
              <a:rPr lang="ru-RU" sz="2000" b="1" dirty="0" err="1"/>
              <a:t>р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зних</a:t>
            </a:r>
            <a:r>
              <a:rPr lang="ru-RU" sz="2000" b="1" dirty="0"/>
              <a:t> </a:t>
            </a:r>
            <a:r>
              <a:rPr lang="ru-RU" sz="2000" b="1" dirty="0" err="1"/>
              <a:t>природно-кл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матичних</a:t>
            </a:r>
            <a:r>
              <a:rPr lang="ru-RU" sz="2000" b="1" dirty="0"/>
              <a:t> зонах створена система </a:t>
            </a:r>
            <a:r>
              <a:rPr lang="ru-RU" sz="2000" b="1" dirty="0" err="1"/>
              <a:t>стац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онарних</a:t>
            </a:r>
            <a:r>
              <a:rPr lang="ru-RU" sz="2000" b="1" dirty="0"/>
              <a:t> </a:t>
            </a:r>
            <a:r>
              <a:rPr lang="ru-RU" sz="2000" b="1" dirty="0" err="1"/>
              <a:t>мон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торингових</a:t>
            </a:r>
            <a:r>
              <a:rPr lang="ru-RU" sz="2000" b="1" dirty="0"/>
              <a:t> </a:t>
            </a:r>
            <a:r>
              <a:rPr lang="ru-RU" sz="2000" b="1" dirty="0" err="1"/>
              <a:t>д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лянок</a:t>
            </a:r>
            <a:r>
              <a:rPr lang="ru-RU" sz="2000" b="1" dirty="0"/>
              <a:t>, </a:t>
            </a:r>
            <a:r>
              <a:rPr lang="ru-RU" sz="2000" b="1" dirty="0" err="1"/>
              <a:t>розгорнута</a:t>
            </a:r>
            <a:r>
              <a:rPr lang="ru-RU" sz="2000" b="1" dirty="0"/>
              <a:t> с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тка</a:t>
            </a:r>
            <a:r>
              <a:rPr lang="ru-RU" sz="2000" b="1" dirty="0"/>
              <a:t> пост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йних</a:t>
            </a:r>
            <a:r>
              <a:rPr lang="ru-RU" sz="2000" b="1" dirty="0"/>
              <a:t> </a:t>
            </a:r>
            <a:r>
              <a:rPr lang="ru-RU" sz="2000" b="1" dirty="0" err="1"/>
              <a:t>пробних</a:t>
            </a:r>
            <a:r>
              <a:rPr lang="ru-RU" sz="2000" b="1" dirty="0"/>
              <a:t> </a:t>
            </a:r>
            <a:r>
              <a:rPr lang="ru-RU" sz="2000" b="1" dirty="0" err="1"/>
              <a:t>площ</a:t>
            </a:r>
            <a:r>
              <a:rPr lang="ru-RU" sz="2000" b="1" dirty="0"/>
              <a:t>, </a:t>
            </a:r>
            <a:r>
              <a:rPr lang="ru-RU" sz="2000" b="1" dirty="0" err="1" smtClean="0"/>
              <a:t>обл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 err="1"/>
              <a:t>кових</a:t>
            </a:r>
            <a:r>
              <a:rPr lang="ru-RU" sz="2000" b="1" dirty="0"/>
              <a:t> маршрут</a:t>
            </a:r>
            <a:r>
              <a:rPr lang="en-US" sz="2000" b="1" dirty="0" err="1">
                <a:latin typeface="Gentium Basic" pitchFamily="2" charset="0"/>
              </a:rPr>
              <a:t>i</a:t>
            </a:r>
            <a:r>
              <a:rPr lang="ru-RU" sz="2000" b="1" dirty="0"/>
              <a:t>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Закарпатье - Карпатский биосферный заповедник - Закарпат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743"/>
            <a:ext cx="9144000" cy="687174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285728"/>
            <a:ext cx="457200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Карпатський</a:t>
            </a:r>
            <a:r>
              <a:rPr lang="ru-RU" dirty="0"/>
              <a:t> б</a:t>
            </a:r>
            <a:r>
              <a:rPr lang="en-US" dirty="0" err="1"/>
              <a:t>i</a:t>
            </a:r>
            <a:r>
              <a:rPr lang="ru-RU" dirty="0" err="1"/>
              <a:t>осферний</a:t>
            </a:r>
            <a:r>
              <a:rPr lang="ru-RU" dirty="0"/>
              <a:t> </a:t>
            </a:r>
            <a:r>
              <a:rPr lang="ru-RU" dirty="0" err="1"/>
              <a:t>запов</a:t>
            </a:r>
            <a:r>
              <a:rPr lang="en-US" dirty="0" err="1"/>
              <a:t>i</a:t>
            </a:r>
            <a:r>
              <a:rPr lang="ru-RU" dirty="0" err="1"/>
              <a:t>дник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членом м</a:t>
            </a:r>
            <a:r>
              <a:rPr lang="en-US" dirty="0" err="1"/>
              <a:t>i</a:t>
            </a:r>
            <a:r>
              <a:rPr lang="ru-RU" dirty="0" err="1"/>
              <a:t>жнародної</a:t>
            </a:r>
            <a:r>
              <a:rPr lang="ru-RU" dirty="0"/>
              <a:t> </a:t>
            </a:r>
            <a:r>
              <a:rPr lang="ru-RU" dirty="0" err="1"/>
              <a:t>Карпатської</a:t>
            </a:r>
            <a:r>
              <a:rPr lang="ru-RU" dirty="0"/>
              <a:t> </a:t>
            </a:r>
            <a:r>
              <a:rPr lang="ru-RU" dirty="0" err="1"/>
              <a:t>асоц</a:t>
            </a:r>
            <a:r>
              <a:rPr lang="en-US" dirty="0" err="1"/>
              <a:t>i</a:t>
            </a:r>
            <a:r>
              <a:rPr lang="ru-RU" dirty="0" err="1"/>
              <a:t>ац</a:t>
            </a:r>
            <a:r>
              <a:rPr lang="en-US" dirty="0" err="1"/>
              <a:t>i</a:t>
            </a:r>
            <a:r>
              <a:rPr lang="ru-RU" dirty="0" err="1"/>
              <a:t>ї</a:t>
            </a:r>
            <a:r>
              <a:rPr lang="ru-RU" dirty="0"/>
              <a:t> </a:t>
            </a:r>
            <a:r>
              <a:rPr lang="ru-RU" dirty="0" err="1"/>
              <a:t>запов</a:t>
            </a:r>
            <a:r>
              <a:rPr lang="en-US" dirty="0" err="1"/>
              <a:t>i</a:t>
            </a:r>
            <a:r>
              <a:rPr lang="ru-RU" dirty="0" err="1"/>
              <a:t>дник</a:t>
            </a:r>
            <a:r>
              <a:rPr lang="en-US" dirty="0" err="1"/>
              <a:t>i</a:t>
            </a:r>
            <a:r>
              <a:rPr lang="ru-RU" dirty="0"/>
              <a:t>в та </a:t>
            </a:r>
            <a:r>
              <a:rPr lang="ru-RU" dirty="0" err="1"/>
              <a:t>нац</a:t>
            </a:r>
            <a:r>
              <a:rPr lang="en-US" dirty="0" err="1"/>
              <a:t>i</a:t>
            </a:r>
            <a:r>
              <a:rPr lang="ru-RU" dirty="0" err="1"/>
              <a:t>ональних</a:t>
            </a:r>
            <a:r>
              <a:rPr lang="ru-RU" dirty="0"/>
              <a:t> парк</a:t>
            </a:r>
            <a:r>
              <a:rPr lang="en-US" dirty="0" err="1"/>
              <a:t>i</a:t>
            </a:r>
            <a:r>
              <a:rPr lang="ru-RU" dirty="0"/>
              <a:t>в,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п</a:t>
            </a:r>
            <a:r>
              <a:rPr lang="en-US" dirty="0" err="1"/>
              <a:t>i</a:t>
            </a:r>
            <a:r>
              <a:rPr lang="ru-RU" dirty="0" err="1"/>
              <a:t>дтримує</a:t>
            </a:r>
            <a:r>
              <a:rPr lang="ru-RU" dirty="0"/>
              <a:t> т</a:t>
            </a:r>
            <a:r>
              <a:rPr lang="en-US" dirty="0" err="1"/>
              <a:t>i</a:t>
            </a:r>
            <a:r>
              <a:rPr lang="ru-RU" dirty="0" err="1"/>
              <a:t>сн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природоохоронними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 </a:t>
            </a:r>
            <a:r>
              <a:rPr lang="ru-RU" dirty="0" err="1"/>
              <a:t>Польщ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 err="1"/>
              <a:t>Румун</a:t>
            </a:r>
            <a:r>
              <a:rPr lang="en-US" dirty="0" err="1"/>
              <a:t>i</a:t>
            </a:r>
            <a:r>
              <a:rPr lang="ru-RU" dirty="0" err="1"/>
              <a:t>ї</a:t>
            </a:r>
            <a:r>
              <a:rPr lang="ru-RU" dirty="0"/>
              <a:t>, </a:t>
            </a:r>
            <a:r>
              <a:rPr lang="ru-RU" dirty="0" err="1"/>
              <a:t>Словаччини</a:t>
            </a:r>
            <a:r>
              <a:rPr lang="ru-RU" dirty="0"/>
              <a:t>, </a:t>
            </a:r>
            <a:r>
              <a:rPr lang="ru-RU" dirty="0" err="1"/>
              <a:t>Угорщини</a:t>
            </a:r>
            <a:r>
              <a:rPr lang="ru-RU" dirty="0"/>
              <a:t>, Чех</a:t>
            </a:r>
            <a:r>
              <a:rPr lang="en-US" dirty="0" err="1"/>
              <a:t>i</a:t>
            </a:r>
            <a:r>
              <a:rPr lang="ru-RU" dirty="0" err="1"/>
              <a:t>ї</a:t>
            </a:r>
            <a:r>
              <a:rPr lang="ru-RU" dirty="0"/>
              <a:t> та </a:t>
            </a:r>
            <a:r>
              <a:rPr lang="ru-RU" dirty="0" err="1"/>
              <a:t>Швейцарії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2005</Words>
  <Application>Microsoft Office PowerPoint</Application>
  <PresentationFormat>Экран (4:3)</PresentationFormat>
  <Paragraphs>89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Карпатський біосферний заповідник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Карпатський біосферний заповідник</dc:title>
  <dc:creator>Admin</dc:creator>
  <cp:lastModifiedBy>UserXP</cp:lastModifiedBy>
  <cp:revision>28</cp:revision>
  <dcterms:created xsi:type="dcterms:W3CDTF">2014-10-10T15:08:01Z</dcterms:created>
  <dcterms:modified xsi:type="dcterms:W3CDTF">2014-10-12T09:26:41Z</dcterms:modified>
</cp:coreProperties>
</file>