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4" r:id="rId5"/>
    <p:sldId id="265" r:id="rId6"/>
    <p:sldId id="266" r:id="rId7"/>
    <p:sldId id="267" r:id="rId8"/>
    <p:sldId id="260" r:id="rId9"/>
    <p:sldId id="268" r:id="rId10"/>
    <p:sldId id="261" r:id="rId11"/>
    <p:sldId id="270" r:id="rId12"/>
    <p:sldId id="262" r:id="rId13"/>
    <p:sldId id="271" r:id="rId14"/>
    <p:sldId id="272" r:id="rId15"/>
    <p:sldId id="26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7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BE1B85B-57C2-44FF-9F08-A4A6BF833E9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1B85B-57C2-44FF-9F08-A4A6BF833E9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E1B85B-57C2-44FF-9F08-A4A6BF833E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32CD0FE-DEBE-4194-B2AD-72FEAA5056C2}" type="datetimeFigureOut">
              <a:rPr lang="ru-RU" smtClean="0"/>
              <a:pPr/>
              <a:t>29.03.2013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BE1B85B-57C2-44FF-9F08-A4A6BF833E9B}"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3">
                <a:lumMod val="20000"/>
                <a:lumOff val="80000"/>
              </a:schemeClr>
            </a:gs>
            <a:gs pos="25000">
              <a:schemeClr val="bg2">
                <a:tint val="83000"/>
                <a:satMod val="320000"/>
              </a:schemeClr>
            </a:gs>
            <a:gs pos="100000">
              <a:schemeClr val="bg2">
                <a:shade val="15000"/>
                <a:satMod val="32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2CD0FE-DEBE-4194-B2AD-72FEAA5056C2}" type="datetimeFigureOut">
              <a:rPr lang="ru-RU" smtClean="0"/>
              <a:pPr/>
              <a:t>29.03.2013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E1B85B-57C2-44FF-9F08-A4A6BF833E9B}"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Untitled-2 copy.png"/>
          <p:cNvPicPr>
            <a:picLocks noChangeAspect="1" noChangeArrowheads="1"/>
          </p:cNvPicPr>
          <p:nvPr/>
        </p:nvPicPr>
        <p:blipFill>
          <a:blip r:embed="rId2"/>
          <a:srcRect/>
          <a:stretch>
            <a:fillRect/>
          </a:stretch>
        </p:blipFill>
        <p:spPr bwMode="auto">
          <a:xfrm>
            <a:off x="146050" y="2895600"/>
            <a:ext cx="3968750" cy="2633663"/>
          </a:xfrm>
          <a:prstGeom prst="rect">
            <a:avLst/>
          </a:prstGeom>
          <a:noFill/>
          <a:ln w="9525">
            <a:noFill/>
            <a:miter lim="800000"/>
            <a:headEnd/>
            <a:tailEnd/>
          </a:ln>
        </p:spPr>
      </p:pic>
      <p:sp>
        <p:nvSpPr>
          <p:cNvPr id="4" name="Прямоугольник 3"/>
          <p:cNvSpPr/>
          <p:nvPr/>
        </p:nvSpPr>
        <p:spPr>
          <a:xfrm>
            <a:off x="4143372" y="4357694"/>
            <a:ext cx="4572000" cy="830997"/>
          </a:xfrm>
          <a:prstGeom prst="rect">
            <a:avLst/>
          </a:prstGeom>
        </p:spPr>
        <p:txBody>
          <a:bodyPr>
            <a:spAutoFit/>
          </a:bodyPr>
          <a:lstStyle/>
          <a:p>
            <a:pPr algn="r" fontAlgn="auto">
              <a:spcBef>
                <a:spcPts val="0"/>
              </a:spcBef>
              <a:spcAft>
                <a:spcPts val="0"/>
              </a:spcAft>
              <a:defRPr/>
            </a:pPr>
            <a:r>
              <a:rPr lang="uk-UA" sz="2400" b="1" dirty="0" smtClean="0">
                <a:solidFill>
                  <a:schemeClr val="accent1">
                    <a:lumMod val="50000"/>
                  </a:schemeClr>
                </a:solidFill>
                <a:cs typeface="Times New Roman" pitchFamily="18" charset="0"/>
              </a:rPr>
              <a:t>Прищепчук </a:t>
            </a:r>
            <a:r>
              <a:rPr lang="uk-UA" sz="2400" b="1" dirty="0" smtClean="0">
                <a:solidFill>
                  <a:schemeClr val="accent1">
                    <a:lumMod val="50000"/>
                  </a:schemeClr>
                </a:solidFill>
                <a:cs typeface="Times New Roman" pitchFamily="18" charset="0"/>
              </a:rPr>
              <a:t>Над</a:t>
            </a:r>
            <a:r>
              <a:rPr lang="en-US" sz="2400" b="1" dirty="0" err="1" smtClean="0">
                <a:solidFill>
                  <a:schemeClr val="accent1">
                    <a:lumMod val="50000"/>
                  </a:schemeClr>
                </a:solidFill>
                <a:cs typeface="Times New Roman" pitchFamily="18" charset="0"/>
              </a:rPr>
              <a:t>i</a:t>
            </a:r>
            <a:r>
              <a:rPr lang="ru-RU" sz="2400" b="1" dirty="0" smtClean="0">
                <a:solidFill>
                  <a:schemeClr val="accent1">
                    <a:lumMod val="50000"/>
                  </a:schemeClr>
                </a:solidFill>
                <a:cs typeface="Times New Roman" pitchFamily="18" charset="0"/>
              </a:rPr>
              <a:t>я</a:t>
            </a:r>
            <a:endParaRPr lang="ru-RU" sz="2400" b="1" dirty="0" smtClean="0">
              <a:solidFill>
                <a:schemeClr val="accent1">
                  <a:lumMod val="50000"/>
                </a:schemeClr>
              </a:solidFill>
              <a:cs typeface="Times New Roman" pitchFamily="18" charset="0"/>
            </a:endParaRPr>
          </a:p>
          <a:p>
            <a:pPr algn="r" fontAlgn="auto">
              <a:spcBef>
                <a:spcPts val="0"/>
              </a:spcBef>
              <a:spcAft>
                <a:spcPts val="0"/>
              </a:spcAft>
              <a:defRPr/>
            </a:pPr>
            <a:r>
              <a:rPr lang="ru-RU" sz="2400" b="1" dirty="0" err="1" smtClean="0">
                <a:solidFill>
                  <a:schemeClr val="accent1">
                    <a:lumMod val="50000"/>
                  </a:schemeClr>
                </a:solidFill>
                <a:cs typeface="Times New Roman" pitchFamily="18" charset="0"/>
              </a:rPr>
              <a:t>Ман</a:t>
            </a:r>
            <a:r>
              <a:rPr lang="en-US" sz="2400" b="1" dirty="0" err="1" smtClean="0">
                <a:solidFill>
                  <a:schemeClr val="accent1">
                    <a:lumMod val="50000"/>
                  </a:schemeClr>
                </a:solidFill>
                <a:cs typeface="Times New Roman" pitchFamily="18" charset="0"/>
              </a:rPr>
              <a:t>i</a:t>
            </a:r>
            <a:r>
              <a:rPr lang="ru-RU" sz="2400" b="1" dirty="0" err="1" smtClean="0">
                <a:solidFill>
                  <a:schemeClr val="accent1">
                    <a:lumMod val="50000"/>
                  </a:schemeClr>
                </a:solidFill>
                <a:cs typeface="Times New Roman" pitchFamily="18" charset="0"/>
              </a:rPr>
              <a:t>ло</a:t>
            </a:r>
            <a:r>
              <a:rPr lang="ru-RU" sz="2400" b="1" dirty="0" smtClean="0">
                <a:solidFill>
                  <a:schemeClr val="accent1">
                    <a:lumMod val="50000"/>
                  </a:schemeClr>
                </a:solidFill>
                <a:cs typeface="Times New Roman" pitchFamily="18" charset="0"/>
              </a:rPr>
              <a:t> </a:t>
            </a:r>
            <a:r>
              <a:rPr lang="en-US" sz="2400" b="1" dirty="0" smtClean="0">
                <a:solidFill>
                  <a:schemeClr val="accent1">
                    <a:lumMod val="50000"/>
                  </a:schemeClr>
                </a:solidFill>
                <a:cs typeface="Times New Roman" pitchFamily="18" charset="0"/>
              </a:rPr>
              <a:t>I</a:t>
            </a:r>
            <a:r>
              <a:rPr lang="ru-RU" sz="2400" b="1" dirty="0" err="1" smtClean="0">
                <a:solidFill>
                  <a:schemeClr val="accent1">
                    <a:lumMod val="50000"/>
                  </a:schemeClr>
                </a:solidFill>
                <a:cs typeface="Times New Roman" pitchFamily="18" charset="0"/>
              </a:rPr>
              <a:t>рина</a:t>
            </a:r>
            <a:endParaRPr lang="uk-UA" sz="2400" b="1" dirty="0">
              <a:solidFill>
                <a:schemeClr val="accent1">
                  <a:lumMod val="50000"/>
                </a:schemeClr>
              </a:solidFill>
              <a:cs typeface="Times New Roman" pitchFamily="18" charset="0"/>
            </a:endParaRPr>
          </a:p>
        </p:txBody>
      </p:sp>
      <p:sp>
        <p:nvSpPr>
          <p:cNvPr id="8" name="Заголовок 7"/>
          <p:cNvSpPr>
            <a:spLocks noGrp="1"/>
          </p:cNvSpPr>
          <p:nvPr>
            <p:ph type="ctrTitle"/>
          </p:nvPr>
        </p:nvSpPr>
        <p:spPr>
          <a:xfrm>
            <a:off x="500034" y="785794"/>
            <a:ext cx="7851648" cy="1114420"/>
          </a:xfrm>
        </p:spPr>
        <p:txBody>
          <a:bodyPr/>
          <a:lstStyle/>
          <a:p>
            <a:pPr algn="ctr"/>
            <a:r>
              <a:rPr lang="ru-RU" dirty="0" err="1" smtClean="0"/>
              <a:t>Водн</a:t>
            </a:r>
            <a:r>
              <a:rPr lang="en-US" dirty="0" err="1" smtClean="0"/>
              <a:t>i</a:t>
            </a:r>
            <a:r>
              <a:rPr lang="ru-RU" dirty="0" smtClean="0"/>
              <a:t> </a:t>
            </a:r>
            <a:r>
              <a:rPr lang="ru-RU" dirty="0" err="1" smtClean="0"/>
              <a:t>ресурси</a:t>
            </a:r>
            <a:endParaRPr lang="ru-RU" dirty="0"/>
          </a:p>
        </p:txBody>
      </p:sp>
      <p:sp>
        <p:nvSpPr>
          <p:cNvPr id="10" name="Подзаголовок 9"/>
          <p:cNvSpPr>
            <a:spLocks noGrp="1"/>
          </p:cNvSpPr>
          <p:nvPr>
            <p:ph type="subTitle" idx="1"/>
          </p:nvPr>
        </p:nvSpPr>
        <p:spPr>
          <a:xfrm>
            <a:off x="3929058" y="2285992"/>
            <a:ext cx="4925738" cy="1752600"/>
          </a:xfrm>
        </p:spPr>
        <p:txBody>
          <a:bodyPr>
            <a:normAutofit/>
          </a:bodyPr>
          <a:lstStyle/>
          <a:p>
            <a:r>
              <a:rPr lang="ru-RU" sz="3600" b="1" dirty="0" err="1" smtClean="0">
                <a:solidFill>
                  <a:schemeClr val="accent6">
                    <a:lumMod val="50000"/>
                  </a:schemeClr>
                </a:solidFill>
              </a:rPr>
              <a:t>Дн</a:t>
            </a:r>
            <a:r>
              <a:rPr lang="en-US" sz="3600" b="1" dirty="0" err="1" smtClean="0">
                <a:solidFill>
                  <a:schemeClr val="accent6">
                    <a:lumMod val="50000"/>
                  </a:schemeClr>
                </a:solidFill>
              </a:rPr>
              <a:t>i</a:t>
            </a:r>
            <a:r>
              <a:rPr lang="ru-RU" sz="3600" b="1" dirty="0" err="1" smtClean="0">
                <a:solidFill>
                  <a:schemeClr val="accent6">
                    <a:lumMod val="50000"/>
                  </a:schemeClr>
                </a:solidFill>
              </a:rPr>
              <a:t>пропетровсько</a:t>
            </a:r>
            <a:r>
              <a:rPr lang="ru-RU" sz="3600" b="1" dirty="0" err="1" smtClean="0">
                <a:solidFill>
                  <a:schemeClr val="accent6">
                    <a:lumMod val="50000"/>
                  </a:schemeClr>
                </a:solidFill>
                <a:latin typeface="Calibri"/>
              </a:rPr>
              <a:t>ї</a:t>
            </a:r>
            <a:endParaRPr lang="ru-RU" sz="3600" b="1" dirty="0" smtClean="0">
              <a:solidFill>
                <a:schemeClr val="accent6">
                  <a:lumMod val="50000"/>
                </a:schemeClr>
              </a:solidFill>
              <a:latin typeface="Calibri"/>
            </a:endParaRPr>
          </a:p>
          <a:p>
            <a:r>
              <a:rPr lang="ru-RU" sz="3600" b="1" dirty="0" err="1" smtClean="0">
                <a:solidFill>
                  <a:schemeClr val="accent6">
                    <a:lumMod val="50000"/>
                  </a:schemeClr>
                </a:solidFill>
                <a:latin typeface="Calibri"/>
              </a:rPr>
              <a:t>област</a:t>
            </a:r>
            <a:r>
              <a:rPr lang="en-US" sz="3600" b="1" dirty="0" err="1" smtClean="0">
                <a:solidFill>
                  <a:schemeClr val="accent6">
                    <a:lumMod val="50000"/>
                  </a:schemeClr>
                </a:solidFill>
                <a:latin typeface="Calibri"/>
              </a:rPr>
              <a:t>i</a:t>
            </a:r>
            <a:endParaRPr lang="ru-RU" sz="3600" b="1" dirty="0">
              <a:solidFill>
                <a:schemeClr val="accent6">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800" decel="100000"/>
                                        <p:tgtEl>
                                          <p:spTgt spid="10">
                                            <p:txEl>
                                              <p:pRg st="0" end="0"/>
                                            </p:txEl>
                                          </p:spTgt>
                                        </p:tgtEl>
                                      </p:cBhvr>
                                    </p:animEffect>
                                    <p:anim calcmode="lin" valueType="num">
                                      <p:cBhvr>
                                        <p:cTn id="17" dur="800" decel="100000" fill="hold"/>
                                        <p:tgtEl>
                                          <p:spTgt spid="10">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0">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0">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
                                            <p:txEl>
                                              <p:pRg st="0" end="0"/>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800" decel="100000"/>
                                        <p:tgtEl>
                                          <p:spTgt spid="10">
                                            <p:txEl>
                                              <p:pRg st="1" end="1"/>
                                            </p:txEl>
                                          </p:spTgt>
                                        </p:tgtEl>
                                      </p:cBhvr>
                                    </p:animEffect>
                                    <p:anim calcmode="lin" valueType="num">
                                      <p:cBhvr>
                                        <p:cTn id="26" dur="800" decel="100000" fill="hold"/>
                                        <p:tgtEl>
                                          <p:spTgt spid="10">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10">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10">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xEl>
                                              <p:pRg st="1" end="1"/>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642918"/>
            <a:ext cx="7851648" cy="2614618"/>
          </a:xfrm>
        </p:spPr>
        <p:txBody>
          <a:bodyPr>
            <a:normAutofit/>
          </a:bodyPr>
          <a:lstStyle/>
          <a:p>
            <a:r>
              <a:rPr lang="ru-RU" dirty="0" err="1" smtClean="0"/>
              <a:t>Забруднення</a:t>
            </a:r>
            <a:r>
              <a:rPr lang="ru-RU" dirty="0" smtClean="0"/>
              <a:t> </a:t>
            </a:r>
            <a:r>
              <a:rPr lang="ru-RU" dirty="0" err="1" smtClean="0"/>
              <a:t>водних</a:t>
            </a:r>
            <a:r>
              <a:rPr lang="ru-RU" dirty="0" smtClean="0"/>
              <a:t> ресурс</a:t>
            </a:r>
            <a:r>
              <a:rPr lang="en-US" dirty="0" err="1" smtClean="0"/>
              <a:t>i</a:t>
            </a:r>
            <a:r>
              <a:rPr lang="ru-RU" dirty="0" smtClean="0"/>
              <a:t>в </a:t>
            </a:r>
            <a:r>
              <a:rPr lang="en-US" dirty="0" smtClean="0"/>
              <a:t/>
            </a:r>
            <a:br>
              <a:rPr lang="en-US" dirty="0" smtClean="0"/>
            </a:br>
            <a:r>
              <a:rPr lang="ru-RU" dirty="0" err="1" smtClean="0"/>
              <a:t>област</a:t>
            </a:r>
            <a:r>
              <a:rPr lang="en-US" dirty="0" err="1" smtClean="0"/>
              <a:t>i</a:t>
            </a:r>
            <a:endParaRPr lang="ru-RU" dirty="0"/>
          </a:p>
        </p:txBody>
      </p:sp>
      <p:pic>
        <p:nvPicPr>
          <p:cNvPr id="4098" name="Picture 2" descr="C:\Users\Lenovo\Desktop\_proishestvia_1557_.jpg"/>
          <p:cNvPicPr>
            <a:picLocks noChangeAspect="1" noChangeArrowheads="1"/>
          </p:cNvPicPr>
          <p:nvPr/>
        </p:nvPicPr>
        <p:blipFill>
          <a:blip r:embed="rId2"/>
          <a:srcRect/>
          <a:stretch>
            <a:fillRect/>
          </a:stretch>
        </p:blipFill>
        <p:spPr bwMode="auto">
          <a:xfrm>
            <a:off x="0" y="1714489"/>
            <a:ext cx="6858018" cy="5143512"/>
          </a:xfrm>
          <a:prstGeom prst="snip1Rect">
            <a:avLst>
              <a:gd name="adj" fmla="val 36833"/>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29124" y="642918"/>
            <a:ext cx="4500594" cy="4357718"/>
          </a:xfrm>
        </p:spPr>
        <p:txBody>
          <a:bodyPr>
            <a:normAutofit fontScale="55000" lnSpcReduction="20000"/>
          </a:bodyPr>
          <a:lstStyle/>
          <a:p>
            <a:pPr algn="l"/>
            <a:r>
              <a:rPr lang="uk-UA" sz="4400" dirty="0" smtClean="0">
                <a:solidFill>
                  <a:schemeClr val="accent1">
                    <a:lumMod val="50000"/>
                  </a:schemeClr>
                </a:solidFill>
              </a:rPr>
              <a:t>Забруднення поверхневих вод області здійснюється за рахунок скидання забруднених стічних вод без очищення та у зв'язку з неефективною роботою очисних споруд - недостатньо очищених стічних вод. Основними забруднювачами водних об'єктів басейну Дніпра є комунальне господарство, чорна металургія, хімічна та нафтохімічна промисловість, машинобудування. </a:t>
            </a:r>
            <a:endParaRPr lang="ru-RU" dirty="0"/>
          </a:p>
        </p:txBody>
      </p:sp>
      <p:pic>
        <p:nvPicPr>
          <p:cNvPr id="25602" name="Picture 2" descr="http://gazeta.a42.ru/images/lenta/23776.jpg"/>
          <p:cNvPicPr>
            <a:picLocks noChangeAspect="1" noChangeArrowheads="1"/>
          </p:cNvPicPr>
          <p:nvPr/>
        </p:nvPicPr>
        <p:blipFill>
          <a:blip r:embed="rId2"/>
          <a:srcRect/>
          <a:stretch>
            <a:fillRect/>
          </a:stretch>
        </p:blipFill>
        <p:spPr bwMode="auto">
          <a:xfrm>
            <a:off x="357158" y="642918"/>
            <a:ext cx="3857625" cy="3810000"/>
          </a:xfrm>
          <a:prstGeom prst="rect">
            <a:avLst/>
          </a:prstGeom>
          <a:noFill/>
        </p:spPr>
      </p:pic>
      <p:sp>
        <p:nvSpPr>
          <p:cNvPr id="5" name="Прямоугольник 4"/>
          <p:cNvSpPr/>
          <p:nvPr/>
        </p:nvSpPr>
        <p:spPr>
          <a:xfrm>
            <a:off x="357158" y="4714884"/>
            <a:ext cx="8501122" cy="1569660"/>
          </a:xfrm>
          <a:prstGeom prst="rect">
            <a:avLst/>
          </a:prstGeom>
        </p:spPr>
        <p:txBody>
          <a:bodyPr wrap="square">
            <a:spAutoFit/>
          </a:bodyPr>
          <a:lstStyle/>
          <a:p>
            <a:r>
              <a:rPr lang="uk-UA" sz="2400" dirty="0" smtClean="0">
                <a:solidFill>
                  <a:schemeClr val="accent1">
                    <a:lumMod val="50000"/>
                  </a:schemeClr>
                </a:solidFill>
              </a:rPr>
              <a:t>Проблемною залишається очищення каналізаційних стічних вод. Частково через перевантаження очисних споруд, частково через неефективність застосовуваних методів очищення.</a:t>
            </a:r>
            <a:endParaRPr lang="ru-RU" sz="2400" dirty="0" smtClean="0">
              <a:solidFill>
                <a:schemeClr val="accent1">
                  <a:lumMod val="50000"/>
                </a:schemeClr>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800" decel="100000"/>
                                        <p:tgtEl>
                                          <p:spTgt spid="25602"/>
                                        </p:tgtEl>
                                      </p:cBhvr>
                                    </p:animEffect>
                                    <p:anim calcmode="lin" valueType="num">
                                      <p:cBhvr>
                                        <p:cTn id="8" dur="800" decel="100000" fill="hold"/>
                                        <p:tgtEl>
                                          <p:spTgt spid="25602"/>
                                        </p:tgtEl>
                                        <p:attrNameLst>
                                          <p:attrName>style.rotation</p:attrName>
                                        </p:attrNameLst>
                                      </p:cBhvr>
                                      <p:tavLst>
                                        <p:tav tm="0">
                                          <p:val>
                                            <p:fltVal val="-90"/>
                                          </p:val>
                                        </p:tav>
                                        <p:tav tm="100000">
                                          <p:val>
                                            <p:fltVal val="0"/>
                                          </p:val>
                                        </p:tav>
                                      </p:tavLst>
                                    </p:anim>
                                    <p:anim calcmode="lin" valueType="num">
                                      <p:cBhvr>
                                        <p:cTn id="9" dur="800" decel="100000" fill="hold"/>
                                        <p:tgtEl>
                                          <p:spTgt spid="25602"/>
                                        </p:tgtEl>
                                        <p:attrNameLst>
                                          <p:attrName>ppt_x</p:attrName>
                                        </p:attrNameLst>
                                      </p:cBhvr>
                                      <p:tavLst>
                                        <p:tav tm="0">
                                          <p:val>
                                            <p:strVal val="#ppt_x+0.4"/>
                                          </p:val>
                                        </p:tav>
                                        <p:tav tm="100000">
                                          <p:val>
                                            <p:strVal val="#ppt_x-0.05"/>
                                          </p:val>
                                        </p:tav>
                                      </p:tavLst>
                                    </p:anim>
                                    <p:anim calcmode="lin" valueType="num">
                                      <p:cBhvr>
                                        <p:cTn id="10" dur="800" decel="100000" fill="hold"/>
                                        <p:tgtEl>
                                          <p:spTgt spid="256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pic>
        <p:nvPicPr>
          <p:cNvPr id="5123" name="Picture 3" descr="C:\Users\Lenovo\Desktop\1307462369_4.png"/>
          <p:cNvPicPr>
            <a:picLocks noChangeAspect="1" noChangeArrowheads="1"/>
          </p:cNvPicPr>
          <p:nvPr/>
        </p:nvPicPr>
        <p:blipFill>
          <a:blip r:embed="rId2"/>
          <a:srcRect/>
          <a:stretch>
            <a:fillRect/>
          </a:stretch>
        </p:blipFill>
        <p:spPr bwMode="auto">
          <a:xfrm>
            <a:off x="-104775" y="0"/>
            <a:ext cx="9248775"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subTitle" idx="1"/>
          </p:nvPr>
        </p:nvSpPr>
        <p:spPr>
          <a:xfrm>
            <a:off x="571472" y="714356"/>
            <a:ext cx="7854696" cy="5643602"/>
          </a:xfrm>
        </p:spPr>
        <p:txBody>
          <a:bodyPr>
            <a:normAutofit lnSpcReduction="10000"/>
          </a:bodyPr>
          <a:lstStyle/>
          <a:p>
            <a:pPr algn="l"/>
            <a:r>
              <a:rPr lang="uk-UA" dirty="0" smtClean="0">
                <a:solidFill>
                  <a:schemeClr val="accent1">
                    <a:lumMod val="50000"/>
                  </a:schemeClr>
                </a:solidFill>
              </a:rPr>
              <a:t>Значна кількість забруднюючих речовин надходить до водних об'єктів з території населених пунктів, з поверхневим стоком з сільськогосподарських угідь та тваринницьких комплексів, із забрудненими підземними водами. Дренажні води зрошувальних систем є потужним джерелом забруднення водних об'єктів пестицидами, гербіцидами, мінеральними солями. Сільське господарство є одним з основних джерел потрапляння у водні об'єкти біогенних елементів. Значна розораність земель, їх меліоративне освоєння, ерозія призводять до збільшення водного стоку із сільгоспугідь. Значної шкоди водним об'єктам завдає вимушене скидання з накопичувачів забруднених стічних вод, у тому числі сільськогосподарських.</a:t>
            </a:r>
            <a:endParaRPr lang="ru-RU" dirty="0" smtClean="0">
              <a:solidFill>
                <a:schemeClr val="accent1">
                  <a:lumMod val="50000"/>
                </a:schemeClr>
              </a:solidFill>
            </a:endParaRPr>
          </a:p>
          <a:p>
            <a:pPr algn="l"/>
            <a:endParaRPr lang="ru-RU" dirty="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0562" y="357166"/>
            <a:ext cx="4357718" cy="5909310"/>
          </a:xfrm>
          <a:prstGeom prst="rect">
            <a:avLst/>
          </a:prstGeom>
          <a:noFill/>
        </p:spPr>
        <p:txBody>
          <a:bodyPr wrap="square" rtlCol="0">
            <a:spAutoFit/>
          </a:bodyPr>
          <a:lstStyle/>
          <a:p>
            <a:r>
              <a:rPr lang="uk-UA" sz="2400" dirty="0" smtClean="0">
                <a:solidFill>
                  <a:schemeClr val="accent1">
                    <a:lumMod val="50000"/>
                  </a:schemeClr>
                </a:solidFill>
              </a:rPr>
              <a:t>Річки Дніпропетровської області відзначаються значним рівнем забруднення. Для вод Дніпра та Самари характерний високий вміст сульфатів, сульфітів, окисів заліза та важких металів внаслідок інтенсивних промислових скидів. Малі річки регіону більш забруднені сільськогосподарськими стоками, як наслідок підвищена частка </a:t>
            </a:r>
            <a:r>
              <a:rPr lang="uk-UA" sz="2400" dirty="0" err="1" smtClean="0">
                <a:solidFill>
                  <a:schemeClr val="accent1">
                    <a:lumMod val="50000"/>
                  </a:schemeClr>
                </a:solidFill>
              </a:rPr>
              <a:t>йонів</a:t>
            </a:r>
            <a:r>
              <a:rPr lang="uk-UA" sz="2400" dirty="0" smtClean="0">
                <a:solidFill>
                  <a:schemeClr val="accent1">
                    <a:lumMod val="50000"/>
                  </a:schemeClr>
                </a:solidFill>
              </a:rPr>
              <a:t> амонію та нітратів. </a:t>
            </a:r>
            <a:endParaRPr lang="ru-RU" sz="2400" dirty="0" smtClean="0">
              <a:solidFill>
                <a:schemeClr val="accent1">
                  <a:lumMod val="50000"/>
                </a:schemeClr>
              </a:solidFill>
            </a:endParaRPr>
          </a:p>
          <a:p>
            <a:endParaRPr lang="ru-RU" dirty="0"/>
          </a:p>
        </p:txBody>
      </p:sp>
      <p:pic>
        <p:nvPicPr>
          <p:cNvPr id="27656" name="Picture 8"/>
          <p:cNvPicPr>
            <a:picLocks noChangeAspect="1" noChangeArrowheads="1"/>
          </p:cNvPicPr>
          <p:nvPr/>
        </p:nvPicPr>
        <p:blipFill>
          <a:blip r:embed="rId2"/>
          <a:srcRect/>
          <a:stretch>
            <a:fillRect/>
          </a:stretch>
        </p:blipFill>
        <p:spPr bwMode="auto">
          <a:xfrm>
            <a:off x="214282" y="214290"/>
            <a:ext cx="4143372" cy="6256492"/>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1000"/>
                                        <p:tgtEl>
                                          <p:spTgt spid="27656"/>
                                        </p:tgtEl>
                                      </p:cBhvr>
                                    </p:animEffect>
                                    <p:anim calcmode="lin" valueType="num">
                                      <p:cBhvr>
                                        <p:cTn id="8" dur="1000" fill="hold"/>
                                        <p:tgtEl>
                                          <p:spTgt spid="27656"/>
                                        </p:tgtEl>
                                        <p:attrNameLst>
                                          <p:attrName>ppt_x</p:attrName>
                                        </p:attrNameLst>
                                      </p:cBhvr>
                                      <p:tavLst>
                                        <p:tav tm="0">
                                          <p:val>
                                            <p:strVal val="#ppt_x"/>
                                          </p:val>
                                        </p:tav>
                                        <p:tav tm="100000">
                                          <p:val>
                                            <p:strVal val="#ppt_x"/>
                                          </p:val>
                                        </p:tav>
                                      </p:tavLst>
                                    </p:anim>
                                    <p:anim calcmode="lin" valueType="num">
                                      <p:cBhvr>
                                        <p:cTn id="9"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285860"/>
            <a:ext cx="7851648" cy="1828800"/>
          </a:xfrm>
        </p:spPr>
        <p:txBody>
          <a:bodyPr/>
          <a:lstStyle/>
          <a:p>
            <a:pPr algn="ctr"/>
            <a:r>
              <a:rPr lang="ru-RU" dirty="0" err="1" smtClean="0"/>
              <a:t>Дякую</a:t>
            </a:r>
            <a:r>
              <a:rPr lang="ru-RU" dirty="0" smtClean="0"/>
              <a:t> за перегляд</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736"/>
            <a:ext cx="3109906" cy="985846"/>
          </a:xfrm>
        </p:spPr>
        <p:txBody>
          <a:bodyPr/>
          <a:lstStyle/>
          <a:p>
            <a:pPr algn="ctr"/>
            <a:r>
              <a:rPr lang="uk-UA" dirty="0" smtClean="0">
                <a:solidFill>
                  <a:schemeClr val="accent1">
                    <a:lumMod val="75000"/>
                  </a:schemeClr>
                </a:solidFill>
              </a:rPr>
              <a:t>Вступ</a:t>
            </a:r>
            <a:endParaRPr lang="uk-UA" dirty="0">
              <a:solidFill>
                <a:schemeClr val="accent1">
                  <a:lumMod val="75000"/>
                </a:schemeClr>
              </a:solidFill>
            </a:endParaRPr>
          </a:p>
        </p:txBody>
      </p:sp>
      <p:sp>
        <p:nvSpPr>
          <p:cNvPr id="3" name="Подзаголовок 2"/>
          <p:cNvSpPr>
            <a:spLocks noGrp="1"/>
          </p:cNvSpPr>
          <p:nvPr>
            <p:ph type="subTitle" idx="1"/>
          </p:nvPr>
        </p:nvSpPr>
        <p:spPr>
          <a:xfrm>
            <a:off x="214282" y="3143248"/>
            <a:ext cx="7715304" cy="3143272"/>
          </a:xfrm>
        </p:spPr>
        <p:txBody>
          <a:bodyPr>
            <a:normAutofit/>
          </a:bodyPr>
          <a:lstStyle/>
          <a:p>
            <a:pPr algn="l"/>
            <a:r>
              <a:rPr lang="ru-RU" b="1" dirty="0" smtClean="0">
                <a:solidFill>
                  <a:schemeClr val="accent2">
                    <a:lumMod val="50000"/>
                  </a:schemeClr>
                </a:solidFill>
              </a:rPr>
              <a:t>На </a:t>
            </a:r>
            <a:r>
              <a:rPr lang="ru-RU" b="1" dirty="0" err="1" smtClean="0">
                <a:solidFill>
                  <a:schemeClr val="accent2">
                    <a:lumMod val="50000"/>
                  </a:schemeClr>
                </a:solidFill>
              </a:rPr>
              <a:t>території</a:t>
            </a:r>
            <a:r>
              <a:rPr lang="ru-RU" b="1" dirty="0" smtClean="0">
                <a:solidFill>
                  <a:schemeClr val="accent2">
                    <a:lumMod val="50000"/>
                  </a:schemeClr>
                </a:solidFill>
              </a:rPr>
              <a:t> </a:t>
            </a:r>
          </a:p>
          <a:p>
            <a:pPr algn="l"/>
            <a:r>
              <a:rPr lang="ru-RU" b="1" dirty="0" err="1" smtClean="0">
                <a:solidFill>
                  <a:schemeClr val="accent2">
                    <a:lumMod val="50000"/>
                  </a:schemeClr>
                </a:solidFill>
              </a:rPr>
              <a:t>Дніпропетровщини</a:t>
            </a:r>
            <a:endParaRPr lang="ru-RU" b="1" dirty="0" smtClean="0">
              <a:solidFill>
                <a:schemeClr val="accent2">
                  <a:lumMod val="50000"/>
                </a:schemeClr>
              </a:solidFill>
            </a:endParaRPr>
          </a:p>
          <a:p>
            <a:pPr algn="l"/>
            <a:r>
              <a:rPr lang="ru-RU" b="1" dirty="0" smtClean="0">
                <a:solidFill>
                  <a:schemeClr val="accent2">
                    <a:lumMod val="50000"/>
                  </a:schemeClr>
                </a:solidFill>
              </a:rPr>
              <a:t> </a:t>
            </a:r>
            <a:r>
              <a:rPr lang="ru-RU" b="1" dirty="0" err="1" smtClean="0">
                <a:solidFill>
                  <a:schemeClr val="accent2">
                    <a:lumMod val="50000"/>
                  </a:schemeClr>
                </a:solidFill>
              </a:rPr>
              <a:t>знаходяться</a:t>
            </a:r>
            <a:r>
              <a:rPr lang="ru-RU" b="1" dirty="0" smtClean="0">
                <a:solidFill>
                  <a:schemeClr val="accent2">
                    <a:lumMod val="50000"/>
                  </a:schemeClr>
                </a:solidFill>
              </a:rPr>
              <a:t> 291 </a:t>
            </a:r>
            <a:r>
              <a:rPr lang="ru-RU" b="1" dirty="0" err="1" smtClean="0">
                <a:solidFill>
                  <a:schemeClr val="accent2">
                    <a:lumMod val="50000"/>
                  </a:schemeClr>
                </a:solidFill>
              </a:rPr>
              <a:t>річка</a:t>
            </a:r>
            <a:r>
              <a:rPr lang="ru-RU" b="1" dirty="0" smtClean="0">
                <a:solidFill>
                  <a:schemeClr val="accent2">
                    <a:lumMod val="50000"/>
                  </a:schemeClr>
                </a:solidFill>
              </a:rPr>
              <a:t>,</a:t>
            </a:r>
          </a:p>
          <a:p>
            <a:pPr algn="l"/>
            <a:r>
              <a:rPr lang="ru-RU" b="1" dirty="0" smtClean="0">
                <a:solidFill>
                  <a:schemeClr val="accent2">
                    <a:lumMod val="50000"/>
                  </a:schemeClr>
                </a:solidFill>
              </a:rPr>
              <a:t> </a:t>
            </a:r>
            <a:r>
              <a:rPr lang="ru-RU" b="1" dirty="0" err="1" smtClean="0">
                <a:solidFill>
                  <a:schemeClr val="accent2">
                    <a:lumMod val="50000"/>
                  </a:schemeClr>
                </a:solidFill>
              </a:rPr>
              <a:t>понад</a:t>
            </a:r>
            <a:r>
              <a:rPr lang="ru-RU" b="1" dirty="0" smtClean="0">
                <a:solidFill>
                  <a:schemeClr val="accent2">
                    <a:lumMod val="50000"/>
                  </a:schemeClr>
                </a:solidFill>
              </a:rPr>
              <a:t> 300 озер, </a:t>
            </a:r>
            <a:r>
              <a:rPr lang="ru-RU" b="1" dirty="0" err="1" smtClean="0">
                <a:solidFill>
                  <a:schemeClr val="accent2">
                    <a:lumMod val="50000"/>
                  </a:schemeClr>
                </a:solidFill>
              </a:rPr>
              <a:t>близько</a:t>
            </a:r>
            <a:r>
              <a:rPr lang="ru-RU" b="1" dirty="0" smtClean="0">
                <a:solidFill>
                  <a:schemeClr val="accent2">
                    <a:lumMod val="50000"/>
                  </a:schemeClr>
                </a:solidFill>
              </a:rPr>
              <a:t> 1,5 </a:t>
            </a:r>
            <a:r>
              <a:rPr lang="ru-RU" b="1" dirty="0" err="1" smtClean="0">
                <a:solidFill>
                  <a:schemeClr val="accent2">
                    <a:lumMod val="50000"/>
                  </a:schemeClr>
                </a:solidFill>
              </a:rPr>
              <a:t>тисячі</a:t>
            </a:r>
            <a:r>
              <a:rPr lang="ru-RU" b="1" dirty="0" smtClean="0">
                <a:solidFill>
                  <a:schemeClr val="accent2">
                    <a:lumMod val="50000"/>
                  </a:schemeClr>
                </a:solidFill>
              </a:rPr>
              <a:t> </a:t>
            </a:r>
            <a:r>
              <a:rPr lang="ru-RU" b="1" dirty="0" err="1" smtClean="0">
                <a:solidFill>
                  <a:schemeClr val="accent2">
                    <a:lumMod val="50000"/>
                  </a:schemeClr>
                </a:solidFill>
              </a:rPr>
              <a:t>водойм</a:t>
            </a:r>
            <a:r>
              <a:rPr lang="ru-RU" b="1" dirty="0" smtClean="0">
                <a:solidFill>
                  <a:schemeClr val="accent2">
                    <a:lumMod val="50000"/>
                  </a:schemeClr>
                </a:solidFill>
              </a:rPr>
              <a:t> та </a:t>
            </a:r>
            <a:r>
              <a:rPr lang="ru-RU" b="1" dirty="0" err="1" smtClean="0">
                <a:solidFill>
                  <a:schemeClr val="accent2">
                    <a:lumMod val="50000"/>
                  </a:schemeClr>
                </a:solidFill>
              </a:rPr>
              <a:t>ставків</a:t>
            </a:r>
            <a:r>
              <a:rPr lang="ru-RU" b="1" dirty="0" smtClean="0">
                <a:solidFill>
                  <a:schemeClr val="accent2">
                    <a:lumMod val="50000"/>
                  </a:schemeClr>
                </a:solidFill>
              </a:rPr>
              <a:t> </a:t>
            </a:r>
            <a:r>
              <a:rPr lang="ru-RU" b="1" dirty="0" err="1" smtClean="0">
                <a:solidFill>
                  <a:schemeClr val="accent2">
                    <a:lumMod val="50000"/>
                  </a:schemeClr>
                </a:solidFill>
              </a:rPr>
              <a:t>площею</a:t>
            </a:r>
            <a:r>
              <a:rPr lang="ru-RU" b="1" dirty="0" smtClean="0">
                <a:solidFill>
                  <a:schemeClr val="accent2">
                    <a:lumMod val="50000"/>
                  </a:schemeClr>
                </a:solidFill>
              </a:rPr>
              <a:t> </a:t>
            </a:r>
            <a:r>
              <a:rPr lang="ru-RU" b="1" dirty="0" err="1" smtClean="0">
                <a:solidFill>
                  <a:schemeClr val="accent2">
                    <a:lumMod val="50000"/>
                  </a:schemeClr>
                </a:solidFill>
              </a:rPr>
              <a:t>понад</a:t>
            </a:r>
            <a:r>
              <a:rPr lang="ru-RU" b="1" dirty="0" smtClean="0">
                <a:solidFill>
                  <a:schemeClr val="accent2">
                    <a:lumMod val="50000"/>
                  </a:schemeClr>
                </a:solidFill>
              </a:rPr>
              <a:t> 26 </a:t>
            </a:r>
            <a:r>
              <a:rPr lang="ru-RU" b="1" dirty="0" err="1" smtClean="0">
                <a:solidFill>
                  <a:schemeClr val="accent2">
                    <a:lumMod val="50000"/>
                  </a:schemeClr>
                </a:solidFill>
              </a:rPr>
              <a:t>тисяч</a:t>
            </a:r>
            <a:r>
              <a:rPr lang="ru-RU" b="1" dirty="0" smtClean="0">
                <a:solidFill>
                  <a:schemeClr val="accent2">
                    <a:lumMod val="50000"/>
                  </a:schemeClr>
                </a:solidFill>
              </a:rPr>
              <a:t> </a:t>
            </a:r>
            <a:r>
              <a:rPr lang="ru-RU" b="1" dirty="0" err="1" smtClean="0">
                <a:solidFill>
                  <a:schemeClr val="accent2">
                    <a:lumMod val="50000"/>
                  </a:schemeClr>
                </a:solidFill>
              </a:rPr>
              <a:t>гектарів</a:t>
            </a:r>
            <a:r>
              <a:rPr lang="ru-RU" b="1" dirty="0" smtClean="0">
                <a:solidFill>
                  <a:schemeClr val="accent2">
                    <a:lumMod val="50000"/>
                  </a:schemeClr>
                </a:solidFill>
              </a:rPr>
              <a:t>. На </a:t>
            </a:r>
            <a:r>
              <a:rPr lang="ru-RU" b="1" dirty="0" err="1" smtClean="0">
                <a:solidFill>
                  <a:schemeClr val="accent2">
                    <a:lumMod val="50000"/>
                  </a:schemeClr>
                </a:solidFill>
              </a:rPr>
              <a:t>півдні</a:t>
            </a:r>
            <a:r>
              <a:rPr lang="ru-RU" b="1" dirty="0" smtClean="0">
                <a:solidFill>
                  <a:schemeClr val="accent2">
                    <a:lumMod val="50000"/>
                  </a:schemeClr>
                </a:solidFill>
              </a:rPr>
              <a:t> </a:t>
            </a:r>
            <a:r>
              <a:rPr lang="ru-RU" b="1" dirty="0" err="1" smtClean="0">
                <a:solidFill>
                  <a:schemeClr val="accent2">
                    <a:lumMod val="50000"/>
                  </a:schemeClr>
                </a:solidFill>
              </a:rPr>
              <a:t>територія</a:t>
            </a:r>
            <a:r>
              <a:rPr lang="ru-RU" b="1" dirty="0" smtClean="0">
                <a:solidFill>
                  <a:schemeClr val="accent2">
                    <a:lumMod val="50000"/>
                  </a:schemeClr>
                </a:solidFill>
              </a:rPr>
              <a:t> </a:t>
            </a:r>
            <a:r>
              <a:rPr lang="ru-RU" b="1" dirty="0" err="1" smtClean="0">
                <a:solidFill>
                  <a:schemeClr val="accent2">
                    <a:lumMod val="50000"/>
                  </a:schemeClr>
                </a:solidFill>
              </a:rPr>
              <a:t>області</a:t>
            </a:r>
            <a:r>
              <a:rPr lang="ru-RU" b="1" dirty="0" smtClean="0">
                <a:solidFill>
                  <a:schemeClr val="accent2">
                    <a:lumMod val="50000"/>
                  </a:schemeClr>
                </a:solidFill>
              </a:rPr>
              <a:t> </a:t>
            </a:r>
            <a:r>
              <a:rPr lang="ru-RU" b="1" dirty="0" err="1" smtClean="0">
                <a:solidFill>
                  <a:schemeClr val="accent2">
                    <a:lumMod val="50000"/>
                  </a:schemeClr>
                </a:solidFill>
              </a:rPr>
              <a:t>омивається</a:t>
            </a:r>
            <a:r>
              <a:rPr lang="ru-RU" b="1" dirty="0" smtClean="0">
                <a:solidFill>
                  <a:schemeClr val="accent2">
                    <a:lumMod val="50000"/>
                  </a:schemeClr>
                </a:solidFill>
              </a:rPr>
              <a:t> водами рукотворного </a:t>
            </a:r>
            <a:r>
              <a:rPr lang="ru-RU" b="1" dirty="0" err="1" smtClean="0">
                <a:solidFill>
                  <a:schemeClr val="accent2">
                    <a:lumMod val="50000"/>
                  </a:schemeClr>
                </a:solidFill>
              </a:rPr>
              <a:t>Каховського</a:t>
            </a:r>
            <a:r>
              <a:rPr lang="ru-RU" b="1" dirty="0" smtClean="0">
                <a:solidFill>
                  <a:schemeClr val="accent2">
                    <a:lumMod val="50000"/>
                  </a:schemeClr>
                </a:solidFill>
              </a:rPr>
              <a:t> моря.</a:t>
            </a:r>
            <a:endParaRPr lang="ru-RU" b="1" dirty="0">
              <a:solidFill>
                <a:schemeClr val="accent2">
                  <a:lumMod val="50000"/>
                </a:schemeClr>
              </a:solidFill>
            </a:endParaRPr>
          </a:p>
        </p:txBody>
      </p:sp>
      <p:pic>
        <p:nvPicPr>
          <p:cNvPr id="1026" name="Picture 2" descr="C:\Users\Lenovo\Desktop\Foto_Vod_1.jpg"/>
          <p:cNvPicPr>
            <a:picLocks noChangeAspect="1" noChangeArrowheads="1"/>
          </p:cNvPicPr>
          <p:nvPr/>
        </p:nvPicPr>
        <p:blipFill>
          <a:blip r:embed="rId2"/>
          <a:srcRect/>
          <a:stretch>
            <a:fillRect/>
          </a:stretch>
        </p:blipFill>
        <p:spPr bwMode="auto">
          <a:xfrm>
            <a:off x="2864132" y="0"/>
            <a:ext cx="6279868" cy="4714884"/>
          </a:xfrm>
          <a:prstGeom prst="rect">
            <a:avLst/>
          </a:prstGeom>
          <a:noFill/>
          <a:effectLst>
            <a:softEdge rad="6350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14876" y="714356"/>
            <a:ext cx="4000528" cy="5929354"/>
          </a:xfrm>
        </p:spPr>
        <p:txBody>
          <a:bodyPr>
            <a:normAutofit lnSpcReduction="10000"/>
          </a:bodyPr>
          <a:lstStyle/>
          <a:p>
            <a:r>
              <a:rPr lang="ru-RU" dirty="0" smtClean="0">
                <a:solidFill>
                  <a:schemeClr val="accent6">
                    <a:lumMod val="50000"/>
                  </a:schemeClr>
                </a:solidFill>
              </a:rPr>
              <a:t>Головною </a:t>
            </a:r>
            <a:r>
              <a:rPr lang="ru-RU" dirty="0" err="1" smtClean="0">
                <a:solidFill>
                  <a:schemeClr val="accent6">
                    <a:lumMod val="50000"/>
                  </a:schemeClr>
                </a:solidFill>
              </a:rPr>
              <a:t>рікою</a:t>
            </a:r>
            <a:r>
              <a:rPr lang="ru-RU" dirty="0" smtClean="0">
                <a:solidFill>
                  <a:schemeClr val="accent6">
                    <a:lumMod val="50000"/>
                  </a:schemeClr>
                </a:solidFill>
              </a:rPr>
              <a:t> </a:t>
            </a:r>
            <a:r>
              <a:rPr lang="ru-RU" dirty="0" err="1" smtClean="0">
                <a:solidFill>
                  <a:schemeClr val="accent6">
                    <a:lumMod val="50000"/>
                  </a:schemeClr>
                </a:solidFill>
              </a:rPr>
              <a:t>гідрографічної</a:t>
            </a:r>
            <a:r>
              <a:rPr lang="ru-RU" dirty="0" smtClean="0">
                <a:solidFill>
                  <a:schemeClr val="accent6">
                    <a:lumMod val="50000"/>
                  </a:schemeClr>
                </a:solidFill>
              </a:rPr>
              <a:t> </a:t>
            </a:r>
            <a:r>
              <a:rPr lang="ru-RU" dirty="0" err="1" smtClean="0">
                <a:solidFill>
                  <a:schemeClr val="accent6">
                    <a:lumMod val="50000"/>
                  </a:schemeClr>
                </a:solidFill>
              </a:rPr>
              <a:t>мережі</a:t>
            </a:r>
            <a:r>
              <a:rPr lang="ru-RU" dirty="0" smtClean="0">
                <a:solidFill>
                  <a:schemeClr val="accent6">
                    <a:lumMod val="50000"/>
                  </a:schemeClr>
                </a:solidFill>
              </a:rPr>
              <a:t> </a:t>
            </a:r>
            <a:r>
              <a:rPr lang="ru-RU" dirty="0" err="1" smtClean="0">
                <a:solidFill>
                  <a:schemeClr val="accent6">
                    <a:lumMod val="50000"/>
                  </a:schemeClr>
                </a:solidFill>
              </a:rPr>
              <a:t>Дніпропетровщини</a:t>
            </a:r>
            <a:r>
              <a:rPr lang="ru-RU" dirty="0" smtClean="0">
                <a:solidFill>
                  <a:schemeClr val="accent6">
                    <a:lumMod val="50000"/>
                  </a:schemeClr>
                </a:solidFill>
              </a:rPr>
              <a:t> </a:t>
            </a:r>
            <a:r>
              <a:rPr lang="ru-RU" dirty="0" err="1" smtClean="0">
                <a:solidFill>
                  <a:schemeClr val="accent6">
                    <a:lumMod val="50000"/>
                  </a:schemeClr>
                </a:solidFill>
              </a:rPr>
              <a:t>є</a:t>
            </a:r>
            <a:r>
              <a:rPr lang="ru-RU" dirty="0" smtClean="0">
                <a:solidFill>
                  <a:schemeClr val="accent6">
                    <a:lumMod val="50000"/>
                  </a:schemeClr>
                </a:solidFill>
              </a:rPr>
              <a:t> </a:t>
            </a:r>
            <a:r>
              <a:rPr lang="ru-RU" dirty="0" err="1" smtClean="0">
                <a:solidFill>
                  <a:schemeClr val="accent6">
                    <a:lumMod val="50000"/>
                  </a:schemeClr>
                </a:solidFill>
              </a:rPr>
              <a:t>Дніпро</a:t>
            </a:r>
            <a:r>
              <a:rPr lang="ru-RU" dirty="0" smtClean="0">
                <a:solidFill>
                  <a:schemeClr val="accent6">
                    <a:lumMod val="50000"/>
                  </a:schemeClr>
                </a:solidFill>
              </a:rPr>
              <a:t>, </a:t>
            </a:r>
            <a:r>
              <a:rPr lang="ru-RU" dirty="0" err="1" smtClean="0">
                <a:solidFill>
                  <a:schemeClr val="accent6">
                    <a:lumMod val="50000"/>
                  </a:schemeClr>
                </a:solidFill>
              </a:rPr>
              <a:t>що</a:t>
            </a:r>
            <a:r>
              <a:rPr lang="ru-RU" dirty="0" smtClean="0">
                <a:solidFill>
                  <a:schemeClr val="accent6">
                    <a:lumMod val="50000"/>
                  </a:schemeClr>
                </a:solidFill>
              </a:rPr>
              <a:t> </a:t>
            </a:r>
            <a:r>
              <a:rPr lang="ru-RU" dirty="0" err="1" smtClean="0">
                <a:solidFill>
                  <a:schemeClr val="accent6">
                    <a:lumMod val="50000"/>
                  </a:schemeClr>
                </a:solidFill>
              </a:rPr>
              <a:t>поділяє</a:t>
            </a:r>
            <a:r>
              <a:rPr lang="ru-RU" dirty="0" smtClean="0">
                <a:solidFill>
                  <a:schemeClr val="accent6">
                    <a:lumMod val="50000"/>
                  </a:schemeClr>
                </a:solidFill>
              </a:rPr>
              <a:t> область на </a:t>
            </a:r>
            <a:r>
              <a:rPr lang="ru-RU" dirty="0" err="1" smtClean="0">
                <a:solidFill>
                  <a:schemeClr val="accent6">
                    <a:lumMod val="50000"/>
                  </a:schemeClr>
                </a:solidFill>
              </a:rPr>
              <a:t>дві</a:t>
            </a:r>
            <a:r>
              <a:rPr lang="ru-RU" dirty="0" smtClean="0">
                <a:solidFill>
                  <a:schemeClr val="accent6">
                    <a:lumMod val="50000"/>
                  </a:schemeClr>
                </a:solidFill>
              </a:rPr>
              <a:t> </a:t>
            </a:r>
            <a:r>
              <a:rPr lang="ru-RU" dirty="0" err="1" smtClean="0">
                <a:solidFill>
                  <a:schemeClr val="accent6">
                    <a:lumMod val="50000"/>
                  </a:schemeClr>
                </a:solidFill>
              </a:rPr>
              <a:t>частини</a:t>
            </a:r>
            <a:r>
              <a:rPr lang="ru-RU" dirty="0" smtClean="0">
                <a:solidFill>
                  <a:schemeClr val="accent6">
                    <a:lumMod val="50000"/>
                  </a:schemeClr>
                </a:solidFill>
              </a:rPr>
              <a:t>: </a:t>
            </a:r>
            <a:r>
              <a:rPr lang="ru-RU" dirty="0" err="1" smtClean="0">
                <a:solidFill>
                  <a:schemeClr val="accent6">
                    <a:lumMod val="50000"/>
                  </a:schemeClr>
                </a:solidFill>
              </a:rPr>
              <a:t>лівобережжя</a:t>
            </a:r>
            <a:r>
              <a:rPr lang="ru-RU" dirty="0" smtClean="0">
                <a:solidFill>
                  <a:schemeClr val="accent6">
                    <a:lumMod val="50000"/>
                  </a:schemeClr>
                </a:solidFill>
              </a:rPr>
              <a:t> та </a:t>
            </a:r>
            <a:r>
              <a:rPr lang="ru-RU" dirty="0" err="1" smtClean="0">
                <a:solidFill>
                  <a:schemeClr val="accent6">
                    <a:lumMod val="50000"/>
                  </a:schemeClr>
                </a:solidFill>
              </a:rPr>
              <a:t>правобережжя</a:t>
            </a:r>
            <a:r>
              <a:rPr lang="ru-RU" dirty="0" smtClean="0">
                <a:solidFill>
                  <a:schemeClr val="accent6">
                    <a:lumMod val="50000"/>
                  </a:schemeClr>
                </a:solidFill>
              </a:rPr>
              <a:t> </a:t>
            </a:r>
            <a:r>
              <a:rPr lang="ru-RU" dirty="0" err="1" smtClean="0">
                <a:solidFill>
                  <a:schemeClr val="accent6">
                    <a:lumMod val="50000"/>
                  </a:schemeClr>
                </a:solidFill>
              </a:rPr>
              <a:t>і</a:t>
            </a:r>
            <a:r>
              <a:rPr lang="ru-RU" dirty="0" smtClean="0">
                <a:solidFill>
                  <a:schemeClr val="accent6">
                    <a:lumMod val="50000"/>
                  </a:schemeClr>
                </a:solidFill>
              </a:rPr>
              <a:t> представлена каскадом </a:t>
            </a:r>
            <a:r>
              <a:rPr lang="ru-RU" dirty="0" err="1" smtClean="0">
                <a:solidFill>
                  <a:schemeClr val="accent6">
                    <a:lumMod val="50000"/>
                  </a:schemeClr>
                </a:solidFill>
              </a:rPr>
              <a:t>Дніпровських</a:t>
            </a:r>
            <a:r>
              <a:rPr lang="ru-RU" dirty="0" smtClean="0">
                <a:solidFill>
                  <a:schemeClr val="accent6">
                    <a:lumMod val="50000"/>
                  </a:schemeClr>
                </a:solidFill>
              </a:rPr>
              <a:t> </a:t>
            </a:r>
            <a:r>
              <a:rPr lang="ru-RU" dirty="0" err="1" smtClean="0">
                <a:solidFill>
                  <a:schemeClr val="accent6">
                    <a:lumMod val="50000"/>
                  </a:schemeClr>
                </a:solidFill>
              </a:rPr>
              <a:t>водосховищ</a:t>
            </a:r>
            <a:r>
              <a:rPr lang="ru-RU" dirty="0" smtClean="0">
                <a:solidFill>
                  <a:schemeClr val="accent6">
                    <a:lumMod val="50000"/>
                  </a:schemeClr>
                </a:solidFill>
              </a:rPr>
              <a:t>: </a:t>
            </a:r>
            <a:r>
              <a:rPr lang="ru-RU" dirty="0" err="1" smtClean="0">
                <a:solidFill>
                  <a:schemeClr val="accent6">
                    <a:lumMod val="50000"/>
                  </a:schemeClr>
                </a:solidFill>
              </a:rPr>
              <a:t>Дніпродзержинське</a:t>
            </a:r>
            <a:r>
              <a:rPr lang="ru-RU" dirty="0" smtClean="0">
                <a:solidFill>
                  <a:schemeClr val="accent6">
                    <a:lumMod val="50000"/>
                  </a:schemeClr>
                </a:solidFill>
              </a:rPr>
              <a:t>; </a:t>
            </a:r>
            <a:r>
              <a:rPr lang="ru-RU" dirty="0" err="1" smtClean="0">
                <a:solidFill>
                  <a:schemeClr val="accent6">
                    <a:lumMod val="50000"/>
                  </a:schemeClr>
                </a:solidFill>
              </a:rPr>
              <a:t>Дніпровське</a:t>
            </a:r>
            <a:r>
              <a:rPr lang="ru-RU" dirty="0" smtClean="0">
                <a:solidFill>
                  <a:schemeClr val="accent6">
                    <a:lumMod val="50000"/>
                  </a:schemeClr>
                </a:solidFill>
              </a:rPr>
              <a:t>; </a:t>
            </a:r>
            <a:r>
              <a:rPr lang="ru-RU" dirty="0" err="1" smtClean="0">
                <a:solidFill>
                  <a:schemeClr val="accent6">
                    <a:lumMod val="50000"/>
                  </a:schemeClr>
                </a:solidFill>
              </a:rPr>
              <a:t>Каховське</a:t>
            </a:r>
            <a:r>
              <a:rPr lang="ru-RU" dirty="0" smtClean="0">
                <a:solidFill>
                  <a:schemeClr val="accent6">
                    <a:lumMod val="50000"/>
                  </a:schemeClr>
                </a:solidFill>
              </a:rPr>
              <a:t>. </a:t>
            </a:r>
            <a:r>
              <a:rPr lang="ru-RU" dirty="0" err="1" smtClean="0">
                <a:solidFill>
                  <a:schemeClr val="accent6">
                    <a:lumMod val="50000"/>
                  </a:schemeClr>
                </a:solidFill>
              </a:rPr>
              <a:t>Загальна</a:t>
            </a:r>
            <a:r>
              <a:rPr lang="ru-RU" dirty="0" smtClean="0">
                <a:solidFill>
                  <a:schemeClr val="accent6">
                    <a:lumMod val="50000"/>
                  </a:schemeClr>
                </a:solidFill>
              </a:rPr>
              <a:t> </a:t>
            </a:r>
            <a:r>
              <a:rPr lang="ru-RU" dirty="0" err="1" smtClean="0">
                <a:solidFill>
                  <a:schemeClr val="accent6">
                    <a:lumMod val="50000"/>
                  </a:schemeClr>
                </a:solidFill>
              </a:rPr>
              <a:t>довжина</a:t>
            </a:r>
            <a:r>
              <a:rPr lang="ru-RU" dirty="0" smtClean="0">
                <a:solidFill>
                  <a:schemeClr val="accent6">
                    <a:lumMod val="50000"/>
                  </a:schemeClr>
                </a:solidFill>
              </a:rPr>
              <a:t> р. </a:t>
            </a:r>
            <a:r>
              <a:rPr lang="ru-RU" dirty="0" err="1" smtClean="0">
                <a:solidFill>
                  <a:schemeClr val="accent6">
                    <a:lumMod val="50000"/>
                  </a:schemeClr>
                </a:solidFill>
              </a:rPr>
              <a:t>Дніпро</a:t>
            </a:r>
            <a:r>
              <a:rPr lang="ru-RU" dirty="0" smtClean="0">
                <a:solidFill>
                  <a:schemeClr val="accent6">
                    <a:lumMod val="50000"/>
                  </a:schemeClr>
                </a:solidFill>
              </a:rPr>
              <a:t> в межах </a:t>
            </a:r>
            <a:r>
              <a:rPr lang="ru-RU" dirty="0" err="1" smtClean="0">
                <a:solidFill>
                  <a:schemeClr val="accent6">
                    <a:lumMod val="50000"/>
                  </a:schemeClr>
                </a:solidFill>
              </a:rPr>
              <a:t>області</a:t>
            </a:r>
            <a:r>
              <a:rPr lang="ru-RU" dirty="0" smtClean="0">
                <a:solidFill>
                  <a:schemeClr val="accent6">
                    <a:lumMod val="50000"/>
                  </a:schemeClr>
                </a:solidFill>
              </a:rPr>
              <a:t> </a:t>
            </a:r>
            <a:r>
              <a:rPr lang="ru-RU" dirty="0" err="1" smtClean="0">
                <a:solidFill>
                  <a:schemeClr val="accent6">
                    <a:lumMod val="50000"/>
                  </a:schemeClr>
                </a:solidFill>
              </a:rPr>
              <a:t>складає</a:t>
            </a:r>
            <a:r>
              <a:rPr lang="ru-RU" dirty="0" smtClean="0">
                <a:solidFill>
                  <a:schemeClr val="accent6">
                    <a:lumMod val="50000"/>
                  </a:schemeClr>
                </a:solidFill>
              </a:rPr>
              <a:t> 261 км.</a:t>
            </a:r>
            <a:endParaRPr lang="ru-RU" dirty="0">
              <a:solidFill>
                <a:schemeClr val="accent6">
                  <a:lumMod val="50000"/>
                </a:schemeClr>
              </a:solidFill>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a:off x="0" y="-142900"/>
            <a:ext cx="4930844" cy="7314084"/>
          </a:xfrm>
          <a:prstGeom prst="rect">
            <a:avLst/>
          </a:prstGeom>
          <a:noFill/>
          <a:ln w="9525">
            <a:noFill/>
            <a:miter lim="800000"/>
            <a:headEnd/>
            <a:tailEnd/>
          </a:ln>
          <a:effectLst>
            <a:outerShdw sx="1000" sy="1000" algn="ctr" rotWithShape="0">
              <a:srgbClr val="000000"/>
            </a:outerShdw>
          </a:effectLst>
          <a:scene3d>
            <a:camera prst="orthographicFront"/>
            <a:lightRig rig="threePt" dir="t"/>
          </a:scene3d>
          <a:sp3d extrusionH="76200"/>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800" decel="100000"/>
                                        <p:tgtEl>
                                          <p:spTgt spid="3">
                                            <p:txEl>
                                              <p:pRg st="0" end="0"/>
                                            </p:txEl>
                                          </p:spTgt>
                                        </p:tgtEl>
                                      </p:cBhvr>
                                    </p:animEffect>
                                    <p:anim calcmode="lin" valueType="num">
                                      <p:cBhvr>
                                        <p:cTn id="11"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2"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3"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4619263" cy="3071810"/>
          </a:xfrm>
          <a:prstGeom prst="rect">
            <a:avLst/>
          </a:prstGeom>
          <a:noFill/>
          <a:ln w="9525">
            <a:noFill/>
            <a:miter lim="800000"/>
            <a:headEnd/>
            <a:tailEnd/>
          </a:ln>
          <a:effectLst/>
        </p:spPr>
      </p:pic>
      <p:sp>
        <p:nvSpPr>
          <p:cNvPr id="6" name="Заголовок 1"/>
          <p:cNvSpPr>
            <a:spLocks noGrp="1"/>
          </p:cNvSpPr>
          <p:nvPr>
            <p:ph type="body" idx="1"/>
          </p:nvPr>
        </p:nvSpPr>
        <p:spPr>
          <a:xfrm>
            <a:off x="4643438" y="0"/>
            <a:ext cx="4000528" cy="3071810"/>
          </a:xfrm>
        </p:spPr>
        <p:txBody>
          <a:bodyPr>
            <a:noAutofit/>
          </a:bodyPr>
          <a:lstStyle/>
          <a:p>
            <a:r>
              <a:rPr lang="uk-UA" sz="2400" dirty="0" smtClean="0">
                <a:solidFill>
                  <a:schemeClr val="accent1">
                    <a:lumMod val="50000"/>
                  </a:schemeClr>
                </a:solidFill>
              </a:rPr>
              <a:t>Річка представлена двома відокремленими ділянками течії, розмежованими територією Запорізької області. Він протікає по асиметричній долині з спадистими правим бортом та пологим лівим. </a:t>
            </a:r>
            <a:endParaRPr lang="ru-RU" sz="2400" dirty="0" smtClean="0">
              <a:solidFill>
                <a:schemeClr val="accent1">
                  <a:lumMod val="50000"/>
                </a:schemeClr>
              </a:solidFill>
            </a:endParaRPr>
          </a:p>
        </p:txBody>
      </p:sp>
      <p:sp>
        <p:nvSpPr>
          <p:cNvPr id="9" name="TextBox 8"/>
          <p:cNvSpPr txBox="1"/>
          <p:nvPr/>
        </p:nvSpPr>
        <p:spPr>
          <a:xfrm>
            <a:off x="214282" y="3000372"/>
            <a:ext cx="8715436" cy="3416320"/>
          </a:xfrm>
          <a:prstGeom prst="rect">
            <a:avLst/>
          </a:prstGeom>
          <a:noFill/>
        </p:spPr>
        <p:txBody>
          <a:bodyPr wrap="square" rtlCol="0">
            <a:spAutoFit/>
          </a:bodyPr>
          <a:lstStyle/>
          <a:p>
            <a:r>
              <a:rPr lang="uk-UA" sz="2400" dirty="0" smtClean="0">
                <a:solidFill>
                  <a:schemeClr val="accent1">
                    <a:lumMod val="50000"/>
                  </a:schemeClr>
                </a:solidFill>
              </a:rPr>
              <a:t>Стік Дніпра є транзитним: середній багаторічний стік на вході в область становить 1690 м3/с, на виході з області 1730 м3/с. Стік річки зрегульований каскадом Дніпровських водосховищ, а в межах Дніпропетровщини присутні три з них – південна частина Дніпродзержинського та північна частина Дніпровського, а також є вихід до Каховського водосховища. Між Дніпродзержинськом та Дніпропетровськом збереглась невелика 25 км. ділянка природного русла Дніпра.</a:t>
            </a:r>
            <a:endParaRPr lang="ru-RU" sz="2400" dirty="0">
              <a:solidFill>
                <a:schemeClr val="accent1">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3214686"/>
            <a:ext cx="8072494" cy="3000420"/>
          </a:xfrm>
        </p:spPr>
        <p:txBody>
          <a:bodyPr>
            <a:normAutofit/>
          </a:bodyPr>
          <a:lstStyle/>
          <a:p>
            <a:r>
              <a:rPr lang="uk-UA" sz="2400" dirty="0" smtClean="0">
                <a:solidFill>
                  <a:schemeClr val="accent1">
                    <a:lumMod val="50000"/>
                  </a:schemeClr>
                </a:solidFill>
              </a:rPr>
              <a:t>Води Дніпра активно використовуються для потреб населення та промисловості, передусім чорної металургії, електроенергетики, хімії та нафтохімії, подекуди для зрошення сільськогосподарських земель. На північному сході області дніпровська вода перекидається до Сіверського Дінця каналом Дніпро-Донбас.</a:t>
            </a:r>
            <a:endParaRPr lang="ru-RU" sz="2400" dirty="0">
              <a:solidFill>
                <a:schemeClr val="accent1">
                  <a:lumMod val="50000"/>
                </a:schemeClr>
              </a:solidFill>
            </a:endParaRPr>
          </a:p>
        </p:txBody>
      </p:sp>
      <p:pic>
        <p:nvPicPr>
          <p:cNvPr id="2050" name="Picture 2"/>
          <p:cNvPicPr>
            <a:picLocks noChangeAspect="1" noChangeArrowheads="1"/>
          </p:cNvPicPr>
          <p:nvPr/>
        </p:nvPicPr>
        <p:blipFill>
          <a:blip r:embed="rId2"/>
          <a:srcRect/>
          <a:stretch>
            <a:fillRect/>
          </a:stretch>
        </p:blipFill>
        <p:spPr bwMode="auto">
          <a:xfrm>
            <a:off x="571472" y="0"/>
            <a:ext cx="5715000" cy="293370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3">
                                            <p:txEl>
                                              <p:pRg st="0" end="0"/>
                                            </p:txEl>
                                          </p:spTgt>
                                        </p:tgtEl>
                                        <p:attrNameLst>
                                          <p:attrName>ppt_x</p:attrName>
                                        </p:attrNameLst>
                                      </p:cBhvr>
                                    </p:anim>
                                    <p:anim from="0" to="-1.0" calcmode="lin" valueType="num">
                                      <p:cBhvr>
                                        <p:cTn id="17" dur="200" decel="50000" autoRev="1" fill="hold">
                                          <p:stCondLst>
                                            <p:cond delay="600"/>
                                          </p:stCondLst>
                                        </p:cTn>
                                        <p:tgtEl>
                                          <p:spTgt spid="3">
                                            <p:txEl>
                                              <p:pRg st="0" end="0"/>
                                            </p:txEl>
                                          </p:spTgt>
                                        </p:tgtEl>
                                        <p:attrNameLst>
                                          <p:attrName>xshear</p:attrName>
                                        </p:attrNameLst>
                                      </p:cBhvr>
                                    </p:anim>
                                    <p:animScale>
                                      <p:cBhvr>
                                        <p:cTn id="18" dur="200" decel="100000" autoRev="1" fill="hold">
                                          <p:stCondLst>
                                            <p:cond delay="600"/>
                                          </p:stCondLst>
                                        </p:cTn>
                                        <p:tgtEl>
                                          <p:spTgt spid="3">
                                            <p:txEl>
                                              <p:pRg st="0" end="0"/>
                                            </p:txEl>
                                          </p:spTgt>
                                        </p:tgtEl>
                                      </p:cBhvr>
                                      <p:from x="100000" y="100000"/>
                                      <p:to x="80000" y="100000"/>
                                    </p:animScale>
                                    <p:anim by="(#ppt_h/3+#ppt_w*0.1)" calcmode="lin" valueType="num">
                                      <p:cBhvr additive="sum">
                                        <p:cTn id="19"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72066" y="214290"/>
            <a:ext cx="3714808" cy="3357586"/>
          </a:xfrm>
        </p:spPr>
        <p:txBody>
          <a:bodyPr>
            <a:noAutofit/>
          </a:bodyPr>
          <a:lstStyle/>
          <a:p>
            <a:pPr algn="l"/>
            <a:r>
              <a:rPr lang="uk-UA" sz="2800" dirty="0" smtClean="0">
                <a:solidFill>
                  <a:schemeClr val="accent1">
                    <a:lumMod val="50000"/>
                  </a:schemeClr>
                </a:solidFill>
              </a:rPr>
              <a:t>В межах регіону Дніпро приймає численні, але маловодні притоки. Серед них праві – Томаківка, Солона, Базавлук, Кам’янка, та ліві – </a:t>
            </a:r>
            <a:r>
              <a:rPr lang="uk-UA" sz="2800" dirty="0" err="1" smtClean="0">
                <a:solidFill>
                  <a:schemeClr val="accent1">
                    <a:lumMod val="50000"/>
                  </a:schemeClr>
                </a:solidFill>
              </a:rPr>
              <a:t>Оріль</a:t>
            </a:r>
            <a:r>
              <a:rPr lang="uk-UA" sz="2800" dirty="0" smtClean="0">
                <a:solidFill>
                  <a:schemeClr val="accent1">
                    <a:lumMod val="50000"/>
                  </a:schemeClr>
                </a:solidFill>
              </a:rPr>
              <a:t>, Самара. </a:t>
            </a:r>
            <a:endParaRPr lang="ru-RU" sz="2800" dirty="0">
              <a:solidFill>
                <a:schemeClr val="accent1">
                  <a:lumMod val="50000"/>
                </a:schemeClr>
              </a:solidFill>
            </a:endParaRPr>
          </a:p>
        </p:txBody>
      </p:sp>
      <p:sp>
        <p:nvSpPr>
          <p:cNvPr id="5" name="TextBox 4"/>
          <p:cNvSpPr txBox="1"/>
          <p:nvPr/>
        </p:nvSpPr>
        <p:spPr>
          <a:xfrm>
            <a:off x="571472" y="3571876"/>
            <a:ext cx="8001056" cy="2985433"/>
          </a:xfrm>
          <a:prstGeom prst="rect">
            <a:avLst/>
          </a:prstGeom>
          <a:noFill/>
        </p:spPr>
        <p:txBody>
          <a:bodyPr wrap="square" rtlCol="0">
            <a:spAutoFit/>
          </a:bodyPr>
          <a:lstStyle/>
          <a:p>
            <a:r>
              <a:rPr lang="uk-UA" sz="2800" dirty="0" smtClean="0">
                <a:solidFill>
                  <a:schemeClr val="accent1">
                    <a:lumMod val="50000"/>
                  </a:schemeClr>
                </a:solidFill>
              </a:rPr>
              <a:t>Лише Самара має значне водогосподарське значення. Довжина річки 320 км. </a:t>
            </a:r>
            <a:r>
              <a:rPr lang="uk-UA" sz="2800" dirty="0" smtClean="0">
                <a:solidFill>
                  <a:schemeClr val="accent1">
                    <a:lumMod val="50000"/>
                  </a:schemeClr>
                </a:solidFill>
              </a:rPr>
              <a:t>Приймає </a:t>
            </a:r>
            <a:r>
              <a:rPr lang="uk-UA" sz="2800" dirty="0" smtClean="0">
                <a:solidFill>
                  <a:schemeClr val="accent1">
                    <a:lumMod val="50000"/>
                  </a:schemeClr>
                </a:solidFill>
              </a:rPr>
              <a:t>власні значні притоки – Тернівку та Вовчу. Вода Самари використовується для забезпечення потреб сходу області, зокрема Новомосковська, Павлограда, Тернівки, </a:t>
            </a:r>
            <a:r>
              <a:rPr lang="uk-UA" sz="2800" dirty="0" err="1" smtClean="0">
                <a:solidFill>
                  <a:schemeClr val="accent1">
                    <a:lumMod val="50000"/>
                  </a:schemeClr>
                </a:solidFill>
              </a:rPr>
              <a:t>Петропавлівки</a:t>
            </a:r>
            <a:r>
              <a:rPr lang="uk-UA" sz="2800" dirty="0" smtClean="0">
                <a:solidFill>
                  <a:schemeClr val="accent1">
                    <a:lumMod val="50000"/>
                  </a:schemeClr>
                </a:solidFill>
              </a:rPr>
              <a:t>. </a:t>
            </a:r>
            <a:endParaRPr lang="ru-RU" sz="2800" dirty="0" smtClean="0">
              <a:solidFill>
                <a:schemeClr val="accent1">
                  <a:lumMod val="50000"/>
                </a:schemeClr>
              </a:solidFill>
            </a:endParaRPr>
          </a:p>
          <a:p>
            <a:endParaRPr lang="ru-RU" sz="2000" dirty="0"/>
          </a:p>
        </p:txBody>
      </p:sp>
      <p:sp>
        <p:nvSpPr>
          <p:cNvPr id="3076" name="AutoShape 4" descr="http://t3.gstatic.com/images?q=tbn:ANd9GcReLd-oOy69MGkR0RB21YawLzPHjftxr_vEiLIesx-HL1WgaF__2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2"/>
          <a:srcRect/>
          <a:stretch>
            <a:fillRect/>
          </a:stretch>
        </p:blipFill>
        <p:spPr bwMode="auto">
          <a:xfrm>
            <a:off x="428596" y="428604"/>
            <a:ext cx="4357718" cy="2953032"/>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800" decel="100000"/>
                                        <p:tgtEl>
                                          <p:spTgt spid="3077"/>
                                        </p:tgtEl>
                                      </p:cBhvr>
                                    </p:animEffect>
                                    <p:anim calcmode="lin" valueType="num">
                                      <p:cBhvr>
                                        <p:cTn id="8" dur="800" decel="100000" fill="hold"/>
                                        <p:tgtEl>
                                          <p:spTgt spid="3077"/>
                                        </p:tgtEl>
                                        <p:attrNameLst>
                                          <p:attrName>style.rotation</p:attrName>
                                        </p:attrNameLst>
                                      </p:cBhvr>
                                      <p:tavLst>
                                        <p:tav tm="0">
                                          <p:val>
                                            <p:fltVal val="-90"/>
                                          </p:val>
                                        </p:tav>
                                        <p:tav tm="100000">
                                          <p:val>
                                            <p:fltVal val="0"/>
                                          </p:val>
                                        </p:tav>
                                      </p:tavLst>
                                    </p:anim>
                                    <p:anim calcmode="lin" valueType="num">
                                      <p:cBhvr>
                                        <p:cTn id="9" dur="800" decel="100000" fill="hold"/>
                                        <p:tgtEl>
                                          <p:spTgt spid="3077"/>
                                        </p:tgtEl>
                                        <p:attrNameLst>
                                          <p:attrName>ppt_x</p:attrName>
                                        </p:attrNameLst>
                                      </p:cBhvr>
                                      <p:tavLst>
                                        <p:tav tm="0">
                                          <p:val>
                                            <p:strVal val="#ppt_x+0.4"/>
                                          </p:val>
                                        </p:tav>
                                        <p:tav tm="100000">
                                          <p:val>
                                            <p:strVal val="#ppt_x-0.05"/>
                                          </p:val>
                                        </p:tav>
                                      </p:tavLst>
                                    </p:anim>
                                    <p:anim calcmode="lin" valueType="num">
                                      <p:cBhvr>
                                        <p:cTn id="10" dur="800" decel="100000" fill="hold"/>
                                        <p:tgtEl>
                                          <p:spTgt spid="307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2928934"/>
            <a:ext cx="8001024" cy="3357586"/>
          </a:xfrm>
        </p:spPr>
        <p:txBody>
          <a:bodyPr>
            <a:noAutofit/>
          </a:bodyPr>
          <a:lstStyle/>
          <a:p>
            <a:pPr algn="l"/>
            <a:r>
              <a:rPr lang="uk-UA" sz="2400" dirty="0" smtClean="0">
                <a:solidFill>
                  <a:schemeClr val="accent1">
                    <a:lumMod val="50000"/>
                  </a:schemeClr>
                </a:solidFill>
              </a:rPr>
              <a:t>Область належить до водо забезпечених, однак такий стан досягається за рахунок транзитного потоку вод Дніпра. Локальних водних ресурсів недостатньо. Тому в майбутньому область може зазнавати водо дефіциту, оскільки існуючі можливості збільшення водоспоживання практично вичерпані. Збільшення обсягів забору води з Дніпра загрожує як екологічному стану річки, так і функціонуванню господарського комплексу місцевостей, розташованих нижче за течією.</a:t>
            </a:r>
            <a:endParaRPr lang="ru-RU" sz="2400" dirty="0" smtClean="0">
              <a:solidFill>
                <a:schemeClr val="accent1">
                  <a:lumMod val="50000"/>
                </a:schemeClr>
              </a:solidFill>
            </a:endParaRPr>
          </a:p>
          <a:p>
            <a:endParaRPr lang="ru-RU" sz="2400" dirty="0"/>
          </a:p>
        </p:txBody>
      </p:sp>
      <p:pic>
        <p:nvPicPr>
          <p:cNvPr id="23556" name="Picture 4"/>
          <p:cNvPicPr>
            <a:picLocks noChangeAspect="1" noChangeArrowheads="1"/>
          </p:cNvPicPr>
          <p:nvPr/>
        </p:nvPicPr>
        <p:blipFill>
          <a:blip r:embed="rId2"/>
          <a:srcRect l="3252"/>
          <a:stretch>
            <a:fillRect/>
          </a:stretch>
        </p:blipFill>
        <p:spPr bwMode="auto">
          <a:xfrm>
            <a:off x="285720" y="785794"/>
            <a:ext cx="8501123" cy="1943443"/>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big_1258051941.jpg"/>
          <p:cNvPicPr>
            <a:picLocks noChangeAspect="1" noChangeArrowheads="1"/>
          </p:cNvPicPr>
          <p:nvPr/>
        </p:nvPicPr>
        <p:blipFill>
          <a:blip r:embed="rId2"/>
          <a:srcRect/>
          <a:stretch>
            <a:fillRect/>
          </a:stretch>
        </p:blipFill>
        <p:spPr bwMode="auto">
          <a:xfrm>
            <a:off x="0" y="938872"/>
            <a:ext cx="8929718" cy="5919128"/>
          </a:xfrm>
          <a:prstGeom prst="rect">
            <a:avLst/>
          </a:prstGeom>
          <a:noFill/>
          <a:effectLst>
            <a:softEdge rad="317500"/>
          </a:effectLst>
        </p:spPr>
      </p:pic>
      <p:sp>
        <p:nvSpPr>
          <p:cNvPr id="2" name="Заголовок 1"/>
          <p:cNvSpPr>
            <a:spLocks noGrp="1"/>
          </p:cNvSpPr>
          <p:nvPr>
            <p:ph type="ctrTitle"/>
          </p:nvPr>
        </p:nvSpPr>
        <p:spPr>
          <a:xfrm>
            <a:off x="2285984" y="357166"/>
            <a:ext cx="4786346" cy="971544"/>
          </a:xfrm>
        </p:spPr>
        <p:txBody>
          <a:bodyPr/>
          <a:lstStyle/>
          <a:p>
            <a:pPr algn="ctr"/>
            <a:r>
              <a:rPr lang="ru-RU" dirty="0" smtClean="0"/>
              <a:t>П</a:t>
            </a:r>
            <a:r>
              <a:rPr lang="en-US" dirty="0" err="1" smtClean="0"/>
              <a:t>i</a:t>
            </a:r>
            <a:r>
              <a:rPr lang="ru-RU" dirty="0" err="1" smtClean="0"/>
              <a:t>дземн</a:t>
            </a:r>
            <a:r>
              <a:rPr lang="en-US" dirty="0" err="1" smtClean="0"/>
              <a:t>i</a:t>
            </a:r>
            <a:r>
              <a:rPr lang="ru-RU" dirty="0" smtClean="0"/>
              <a:t> води</a:t>
            </a: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4357694"/>
            <a:ext cx="8429652" cy="2786082"/>
          </a:xfrm>
        </p:spPr>
        <p:txBody>
          <a:bodyPr>
            <a:normAutofit/>
          </a:bodyPr>
          <a:lstStyle/>
          <a:p>
            <a:pPr algn="l"/>
            <a:r>
              <a:rPr lang="uk-UA" sz="2400" dirty="0" smtClean="0">
                <a:solidFill>
                  <a:schemeClr val="accent1">
                    <a:lumMod val="50000"/>
                  </a:schemeClr>
                </a:solidFill>
              </a:rPr>
              <a:t>Тому </a:t>
            </a:r>
            <a:r>
              <a:rPr lang="uk-UA" sz="2400" dirty="0" smtClean="0">
                <a:solidFill>
                  <a:schemeClr val="accent1">
                    <a:lumMod val="50000"/>
                  </a:schemeClr>
                </a:solidFill>
              </a:rPr>
              <a:t>можливості видобутку підземних вод в регіоні обмежені. Однак існують перспективи знаходження нових запасів підземних вод у розломах Українського щита, які можуть бути використані, перш за все, для задоволення потреб населення у воді.</a:t>
            </a:r>
            <a:endParaRPr lang="ru-RU" sz="2400" dirty="0">
              <a:solidFill>
                <a:schemeClr val="accent1">
                  <a:lumMod val="50000"/>
                </a:schemeClr>
              </a:solidFill>
            </a:endParaRPr>
          </a:p>
        </p:txBody>
      </p:sp>
      <p:pic>
        <p:nvPicPr>
          <p:cNvPr id="24578" name="Picture 2"/>
          <p:cNvPicPr>
            <a:picLocks noChangeAspect="1" noChangeArrowheads="1"/>
          </p:cNvPicPr>
          <p:nvPr/>
        </p:nvPicPr>
        <p:blipFill>
          <a:blip r:embed="rId2"/>
          <a:srcRect/>
          <a:stretch>
            <a:fillRect/>
          </a:stretch>
        </p:blipFill>
        <p:spPr bwMode="auto">
          <a:xfrm>
            <a:off x="428596" y="571480"/>
            <a:ext cx="4857752" cy="3643314"/>
          </a:xfrm>
          <a:prstGeom prst="rect">
            <a:avLst/>
          </a:prstGeom>
          <a:noFill/>
          <a:ln w="9525">
            <a:noFill/>
            <a:miter lim="800000"/>
            <a:headEnd/>
            <a:tailEnd/>
          </a:ln>
          <a:effectLst/>
        </p:spPr>
      </p:pic>
      <p:sp>
        <p:nvSpPr>
          <p:cNvPr id="5" name="TextBox 4"/>
          <p:cNvSpPr txBox="1"/>
          <p:nvPr/>
        </p:nvSpPr>
        <p:spPr>
          <a:xfrm>
            <a:off x="5429256" y="357166"/>
            <a:ext cx="3429024" cy="4154984"/>
          </a:xfrm>
          <a:prstGeom prst="rect">
            <a:avLst/>
          </a:prstGeom>
          <a:noFill/>
        </p:spPr>
        <p:txBody>
          <a:bodyPr wrap="square" rtlCol="0">
            <a:spAutoFit/>
          </a:bodyPr>
          <a:lstStyle/>
          <a:p>
            <a:r>
              <a:rPr lang="uk-UA" sz="2400" dirty="0" smtClean="0">
                <a:solidFill>
                  <a:schemeClr val="accent1">
                    <a:lumMod val="50000"/>
                  </a:schemeClr>
                </a:solidFill>
              </a:rPr>
              <a:t>Більша частина Дніпропетровської області розташована в межах гідрогеологічної провінції Українського щита, крайній північний схід – в межах Дніпровсько-Донецького артезіанського басейну.</a:t>
            </a:r>
            <a:endParaRPr lang="ru-RU" sz="24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9">
      <a:dk1>
        <a:sysClr val="windowText" lastClr="000000"/>
      </a:dk1>
      <a:lt1>
        <a:sysClr val="window" lastClr="FFFFFF"/>
      </a:lt1>
      <a:dk2>
        <a:srgbClr val="BEFB6D"/>
      </a:dk2>
      <a:lt2>
        <a:srgbClr val="DBF5F9"/>
      </a:lt2>
      <a:accent1>
        <a:srgbClr val="7CCA62"/>
      </a:accent1>
      <a:accent2>
        <a:srgbClr val="7CCA62"/>
      </a:accent2>
      <a:accent3>
        <a:srgbClr val="E2D700"/>
      </a:accent3>
      <a:accent4>
        <a:srgbClr val="21B2C8"/>
      </a:accent4>
      <a:accent5>
        <a:srgbClr val="5FF2CA"/>
      </a:accent5>
      <a:accent6>
        <a:srgbClr val="7CCA62"/>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292</TotalTime>
  <Words>641</Words>
  <Application>Microsoft Office PowerPoint</Application>
  <PresentationFormat>Экран (4:3)</PresentationFormat>
  <Paragraphs>26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Воднi ресурси</vt:lpstr>
      <vt:lpstr>Вступ</vt:lpstr>
      <vt:lpstr>Слайд 3</vt:lpstr>
      <vt:lpstr>Слайд 4</vt:lpstr>
      <vt:lpstr>Слайд 5</vt:lpstr>
      <vt:lpstr>Слайд 6</vt:lpstr>
      <vt:lpstr>Слайд 7</vt:lpstr>
      <vt:lpstr>Пiдземнi води</vt:lpstr>
      <vt:lpstr>Слайд 9</vt:lpstr>
      <vt:lpstr>Забруднення водних ресурсiв  областi</vt:lpstr>
      <vt:lpstr>Слайд 11</vt:lpstr>
      <vt:lpstr>Слайд 12</vt:lpstr>
      <vt:lpstr>Слайд 13</vt:lpstr>
      <vt:lpstr>Слайд 14</vt:lpstr>
      <vt:lpstr>Дякую за перегляд</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Lenovo</cp:lastModifiedBy>
  <cp:revision>35</cp:revision>
  <dcterms:created xsi:type="dcterms:W3CDTF">2013-03-26T14:22:17Z</dcterms:created>
  <dcterms:modified xsi:type="dcterms:W3CDTF">2013-03-29T10:16:39Z</dcterms:modified>
</cp:coreProperties>
</file>