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7" r:id="rId2"/>
    <p:sldId id="256" r:id="rId3"/>
    <p:sldId id="257" r:id="rId4"/>
    <p:sldId id="261" r:id="rId5"/>
    <p:sldId id="264" r:id="rId6"/>
    <p:sldId id="258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20000"/>
      </a:spcBef>
      <a:spcAft>
        <a:spcPct val="0"/>
      </a:spcAft>
      <a:buClr>
        <a:schemeClr val="accent1"/>
      </a:buClr>
      <a:buSzPct val="70000"/>
      <a:buFont typeface="Wingdings 2" pitchFamily="18" charset="2"/>
      <a:defRPr sz="6000" kern="1200">
        <a:solidFill>
          <a:srgbClr val="353526"/>
        </a:solidFill>
        <a:latin typeface="Franklin Gothic Book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accent1"/>
      </a:buClr>
      <a:buSzPct val="70000"/>
      <a:buFont typeface="Wingdings 2" pitchFamily="18" charset="2"/>
      <a:defRPr sz="6000" kern="1200">
        <a:solidFill>
          <a:srgbClr val="353526"/>
        </a:solidFill>
        <a:latin typeface="Franklin Gothic Book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accent1"/>
      </a:buClr>
      <a:buSzPct val="70000"/>
      <a:buFont typeface="Wingdings 2" pitchFamily="18" charset="2"/>
      <a:defRPr sz="6000" kern="1200">
        <a:solidFill>
          <a:srgbClr val="353526"/>
        </a:solidFill>
        <a:latin typeface="Franklin Gothic Book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accent1"/>
      </a:buClr>
      <a:buSzPct val="70000"/>
      <a:buFont typeface="Wingdings 2" pitchFamily="18" charset="2"/>
      <a:defRPr sz="6000" kern="1200">
        <a:solidFill>
          <a:srgbClr val="353526"/>
        </a:solidFill>
        <a:latin typeface="Franklin Gothic Book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accent1"/>
      </a:buClr>
      <a:buSzPct val="70000"/>
      <a:buFont typeface="Wingdings 2" pitchFamily="18" charset="2"/>
      <a:defRPr sz="6000" kern="1200">
        <a:solidFill>
          <a:srgbClr val="353526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sz="6000" kern="1200">
        <a:solidFill>
          <a:srgbClr val="353526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sz="6000" kern="1200">
        <a:solidFill>
          <a:srgbClr val="353526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sz="6000" kern="1200">
        <a:solidFill>
          <a:srgbClr val="353526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sz="6000" kern="1200">
        <a:solidFill>
          <a:srgbClr val="353526"/>
        </a:solidFill>
        <a:latin typeface="Franklin Gothic Boo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3" d="100"/>
          <a:sy n="73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F5600963-C1C4-4DF0-AA2D-5615C9AA5EE5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2FCCF04-15C1-4E8A-8BF7-8DF3A2751A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912C32-6459-4E35-9350-44ACEF5DD2A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A566C-7974-446A-A131-FACA5A824E06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9F3D4-6AF7-4831-9B15-34ACCE9E0C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EED41-A339-425A-BAA0-5B13D0458F6F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1C05-F613-405F-A9EB-B10C9DE4A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058C9-2CD1-4581-825F-185788915AB6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895E-7E84-4EE7-A1FA-697A87EEC9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E8B1E-BEB2-480A-9E06-B5571E5CE442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99F7B-A02A-4445-B59B-C182B6A53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66B07-63A8-4F31-90F0-7B01965933B6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C6085-B999-4668-BFBC-9D14477EF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9656-F62F-461B-8C91-83AB7329AB5B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ABDA9-0ADB-4A33-AA23-EFA482F3E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FE5EF-A78E-412D-A1EF-2E009D2E32C5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73617-E598-4BA8-8311-F6C55DA21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FDDD-A37F-4B1F-9353-66B143810178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8B895-81E4-475A-96D6-9764C916B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CE437-D1AB-45B6-B68A-E05D7796059F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9F7AA-6290-4361-A0C2-B714D53D7F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C0260-59BE-45E5-9E23-16AF1464C5A6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63161-17CC-4029-AE60-CE11C030F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CEC0F-EC6C-4B8B-B71A-DAE486E54DC6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A0C4F-C005-4A18-90B5-0B3A3C1486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016367-5CDF-4077-A353-D3469E3621C8}" type="datetimeFigureOut">
              <a:rPr lang="ru-RU"/>
              <a:pPr>
                <a:defRPr/>
              </a:pPr>
              <a:t>19.05.2014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1A9756-E95D-4AFB-823A-878B194D7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428625" y="500063"/>
            <a:ext cx="8358188" cy="5000625"/>
          </a:xfrm>
        </p:spPr>
        <p:txBody>
          <a:bodyPr>
            <a:noAutofit/>
          </a:bodyPr>
          <a:lstStyle/>
          <a:p>
            <a:endParaRPr lang="uk-UA" sz="6000" smtClean="0">
              <a:solidFill>
                <a:srgbClr val="353526"/>
              </a:solidFill>
            </a:endParaRPr>
          </a:p>
          <a:p>
            <a:endParaRPr lang="uk-UA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r>
              <a:rPr lang="en-US" sz="6000" smtClean="0">
                <a:solidFill>
                  <a:srgbClr val="353526"/>
                </a:solidFill>
              </a:rPr>
              <a:t> </a:t>
            </a: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endParaRPr lang="en-US" sz="6000" smtClean="0">
              <a:solidFill>
                <a:srgbClr val="353526"/>
              </a:solidFill>
            </a:endParaRPr>
          </a:p>
          <a:p>
            <a:pPr algn="ctr"/>
            <a:r>
              <a:rPr lang="uk-UA" sz="6000" smtClean="0">
                <a:solidFill>
                  <a:srgbClr val="353526"/>
                </a:solidFill>
              </a:rPr>
              <a:t>Значення хімічних процесів </a:t>
            </a:r>
            <a:endParaRPr lang="en-US" sz="6000" smtClean="0">
              <a:solidFill>
                <a:srgbClr val="353526"/>
              </a:solidFill>
            </a:endParaRPr>
          </a:p>
          <a:p>
            <a:pPr algn="ctr"/>
            <a:r>
              <a:rPr lang="uk-UA" sz="6000" smtClean="0">
                <a:solidFill>
                  <a:srgbClr val="353526"/>
                </a:solidFill>
              </a:rPr>
              <a:t>У</a:t>
            </a:r>
            <a:r>
              <a:rPr lang="uk-UA" sz="6000" smtClean="0">
                <a:solidFill>
                  <a:srgbClr val="353526"/>
                </a:solidFill>
                <a:latin typeface="Arial" charset="0"/>
              </a:rPr>
              <a:t> літосфері</a:t>
            </a:r>
            <a:endParaRPr lang="ru-RU" sz="6000" smtClean="0">
              <a:solidFill>
                <a:srgbClr val="353526"/>
              </a:solidFill>
              <a:latin typeface="Arial" charset="0"/>
            </a:endParaRPr>
          </a:p>
          <a:p>
            <a:endParaRPr lang="ru-RU" sz="6000" smtClean="0">
              <a:solidFill>
                <a:srgbClr val="3535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404813"/>
            <a:ext cx="8351837" cy="32400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err="1">
                <a:effectLst/>
              </a:rPr>
              <a:t>Літосфера</a:t>
            </a:r>
            <a:r>
              <a:rPr lang="ru-RU" sz="2400" dirty="0">
                <a:effectLst/>
              </a:rPr>
              <a:t> - </a:t>
            </a:r>
            <a:r>
              <a:rPr lang="ru-RU" sz="2400" dirty="0" err="1">
                <a:effectLst/>
              </a:rPr>
              <a:t>це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зовнішня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оболонка</a:t>
            </a:r>
            <a:r>
              <a:rPr lang="ru-RU" sz="2400" dirty="0">
                <a:effectLst/>
              </a:rPr>
              <a:t> «</a:t>
            </a:r>
            <a:r>
              <a:rPr lang="ru-RU" sz="2400" dirty="0" err="1">
                <a:effectLst/>
              </a:rPr>
              <a:t>твердої</a:t>
            </a:r>
            <a:r>
              <a:rPr lang="ru-RU" sz="2400" dirty="0">
                <a:effectLst/>
              </a:rPr>
              <a:t>» </a:t>
            </a:r>
            <a:r>
              <a:rPr lang="ru-RU" sz="2400" dirty="0" err="1">
                <a:effectLst/>
              </a:rPr>
              <a:t>Землі</a:t>
            </a:r>
            <a:r>
              <a:rPr lang="ru-RU" sz="2400" dirty="0">
                <a:effectLst/>
              </a:rPr>
              <a:t>, </a:t>
            </a:r>
            <a:r>
              <a:rPr lang="ru-RU" sz="2400" dirty="0" err="1">
                <a:effectLst/>
              </a:rPr>
              <a:t>розташована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нижче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атмосфери</a:t>
            </a:r>
            <a:r>
              <a:rPr lang="ru-RU" sz="2400" dirty="0">
                <a:effectLst/>
              </a:rPr>
              <a:t> та </a:t>
            </a:r>
            <a:r>
              <a:rPr lang="ru-RU" sz="2400" dirty="0" err="1">
                <a:effectLst/>
              </a:rPr>
              <a:t>гідросфери</a:t>
            </a:r>
            <a:r>
              <a:rPr lang="ru-RU" sz="2400" dirty="0">
                <a:effectLst/>
              </a:rPr>
              <a:t> над астеносферою. </a:t>
            </a:r>
            <a:r>
              <a:rPr lang="ru-RU" sz="2400" dirty="0" err="1">
                <a:effectLst/>
              </a:rPr>
              <a:t>Потужність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літосфери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змінюється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від</a:t>
            </a:r>
            <a:r>
              <a:rPr lang="ru-RU" sz="2400" dirty="0">
                <a:effectLst/>
              </a:rPr>
              <a:t> 50 км (</a:t>
            </a:r>
            <a:r>
              <a:rPr lang="ru-RU" sz="2400" dirty="0" err="1">
                <a:effectLst/>
              </a:rPr>
              <a:t>під</a:t>
            </a:r>
            <a:r>
              <a:rPr lang="ru-RU" sz="2400" dirty="0">
                <a:effectLst/>
              </a:rPr>
              <a:t> океанами) до 100 км (</a:t>
            </a:r>
            <a:r>
              <a:rPr lang="ru-RU" sz="2400" dirty="0" err="1">
                <a:effectLst/>
              </a:rPr>
              <a:t>під</a:t>
            </a:r>
            <a:r>
              <a:rPr lang="ru-RU" sz="2400" dirty="0">
                <a:effectLst/>
              </a:rPr>
              <a:t> материками). У </a:t>
            </a:r>
            <a:r>
              <a:rPr lang="ru-RU" sz="2400" dirty="0" err="1">
                <a:effectLst/>
              </a:rPr>
              <a:t>її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складі</a:t>
            </a:r>
            <a:r>
              <a:rPr lang="ru-RU" sz="2400" dirty="0">
                <a:effectLst/>
              </a:rPr>
              <a:t> - земна кора і субстрат, </a:t>
            </a:r>
            <a:r>
              <a:rPr lang="ru-RU" sz="2400" dirty="0" err="1">
                <a:effectLst/>
              </a:rPr>
              <a:t>що</a:t>
            </a:r>
            <a:r>
              <a:rPr lang="ru-RU" sz="2400" dirty="0">
                <a:effectLst/>
              </a:rPr>
              <a:t> входить до складу </a:t>
            </a:r>
            <a:r>
              <a:rPr lang="ru-RU" sz="2400" dirty="0" err="1">
                <a:effectLst/>
              </a:rPr>
              <a:t>верхньої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мантії</a:t>
            </a:r>
            <a:r>
              <a:rPr lang="ru-RU" sz="2400" dirty="0" smtClean="0">
                <a:effectLst/>
              </a:rPr>
              <a:t>.</a:t>
            </a:r>
            <a:br>
              <a:rPr lang="ru-RU" sz="2400" dirty="0" smtClean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876550"/>
            <a:ext cx="8372475" cy="4349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-</a:t>
            </a:r>
            <a:r>
              <a:rPr lang="ru-RU" sz="2800" dirty="0" smtClean="0"/>
              <a:t>Земна кора і субстрат,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входить до складу </a:t>
            </a:r>
            <a:r>
              <a:rPr lang="ru-RU" sz="2800" dirty="0" err="1" smtClean="0"/>
              <a:t>верхньої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мантії</a:t>
            </a:r>
            <a:endParaRPr lang="ru-RU" sz="2800" dirty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644900"/>
            <a:ext cx="544195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142875" y="1285875"/>
            <a:ext cx="8848725" cy="5238750"/>
          </a:xfrm>
        </p:spPr>
        <p:txBody>
          <a:bodyPr/>
          <a:lstStyle/>
          <a:p>
            <a:r>
              <a:rPr lang="ru-RU" smtClean="0"/>
              <a:t>У межах літосфери періодично відбувалися і відбуваються грізні екологічні процеси (зсуви, селі, обвали, ерозія), які мають величезне значення для формування екологічних ситуацій у певному регіоні планети, а іноді призводять до глобальних екологічних катастроф.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29713" cy="697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Грунт </a:t>
            </a:r>
            <a:r>
              <a:rPr lang="ru-RU" dirty="0"/>
              <a:t>- </a:t>
            </a:r>
            <a:r>
              <a:rPr lang="ru-RU" dirty="0" err="1"/>
              <a:t>верхній</a:t>
            </a:r>
            <a:r>
              <a:rPr lang="ru-RU" dirty="0"/>
              <a:t> і </a:t>
            </a:r>
            <a:r>
              <a:rPr lang="ru-RU" dirty="0" err="1"/>
              <a:t>родючий</a:t>
            </a:r>
            <a:r>
              <a:rPr lang="ru-RU" dirty="0"/>
              <a:t> шар </a:t>
            </a:r>
            <a:r>
              <a:rPr lang="ru-RU" dirty="0" err="1"/>
              <a:t>літосфери</a:t>
            </a:r>
            <a:r>
              <a:rPr lang="ru-RU" dirty="0"/>
              <a:t> , є </a:t>
            </a:r>
            <a:r>
              <a:rPr lang="ru-RU" dirty="0" err="1"/>
              <a:t>сполучною</a:t>
            </a:r>
            <a:r>
              <a:rPr lang="ru-RU" dirty="0"/>
              <a:t> </a:t>
            </a:r>
            <a:r>
              <a:rPr lang="ru-RU" dirty="0" err="1"/>
              <a:t>ланкою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оболонками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і </a:t>
            </a:r>
            <a:r>
              <a:rPr lang="ru-RU" dirty="0" err="1"/>
              <a:t>живими</a:t>
            </a:r>
            <a:r>
              <a:rPr lang="ru-RU" dirty="0"/>
              <a:t> </a:t>
            </a:r>
            <a:r>
              <a:rPr lang="ru-RU" dirty="0" err="1"/>
              <a:t>організмами</a:t>
            </a:r>
            <a:r>
              <a:rPr lang="ru-RU" dirty="0"/>
              <a:t> ,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у </a:t>
            </a:r>
            <a:r>
              <a:rPr lang="ru-RU" dirty="0" err="1"/>
              <a:t>процесах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речовиною</a:t>
            </a:r>
            <a:r>
              <a:rPr lang="ru-RU" dirty="0"/>
              <a:t> ( </a:t>
            </a:r>
            <a:r>
              <a:rPr lang="ru-RU" dirty="0" err="1"/>
              <a:t>енергією</a:t>
            </a:r>
            <a:r>
              <a:rPr lang="ru-RU" dirty="0"/>
              <a:t>) </a:t>
            </a:r>
            <a:r>
              <a:rPr lang="ru-RU" dirty="0" err="1"/>
              <a:t>між</a:t>
            </a:r>
            <a:r>
              <a:rPr lang="ru-RU" dirty="0"/>
              <a:t> компонентами </a:t>
            </a:r>
            <a:r>
              <a:rPr lang="ru-RU" dirty="0" err="1"/>
              <a:t>біосфери</a:t>
            </a:r>
            <a:r>
              <a:rPr lang="ru-RU" dirty="0"/>
              <a:t> 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err="1" smtClean="0">
                <a:solidFill>
                  <a:srgbClr val="FF0000"/>
                </a:solidFill>
              </a:rPr>
              <a:t>Еколого</a:t>
            </a:r>
            <a:r>
              <a:rPr lang="ru-RU" b="1" dirty="0" smtClean="0">
                <a:solidFill>
                  <a:srgbClr val="FF0000"/>
                </a:solidFill>
              </a:rPr>
              <a:t>- </a:t>
            </a:r>
            <a:r>
              <a:rPr lang="ru-RU" b="1" dirty="0" err="1" smtClean="0">
                <a:solidFill>
                  <a:srgbClr val="FF0000"/>
                </a:solidFill>
              </a:rPr>
              <a:t>хімічна</a:t>
            </a:r>
            <a:r>
              <a:rPr lang="ru-RU" b="1" dirty="0" smtClean="0">
                <a:solidFill>
                  <a:srgbClr val="FF0000"/>
                </a:solidFill>
              </a:rPr>
              <a:t> характеристика </a:t>
            </a:r>
            <a:r>
              <a:rPr lang="ru-RU" b="1" dirty="0" err="1" smtClean="0">
                <a:solidFill>
                  <a:srgbClr val="FF0000"/>
                </a:solidFill>
              </a:rPr>
              <a:t>якості</a:t>
            </a:r>
            <a:r>
              <a:rPr lang="ru-RU" b="1" dirty="0" smtClean="0">
                <a:solidFill>
                  <a:srgbClr val="FF0000"/>
                </a:solidFill>
              </a:rPr>
              <a:t> грунту </a:t>
            </a:r>
            <a:r>
              <a:rPr lang="ru-RU" b="1" dirty="0" err="1" smtClean="0">
                <a:solidFill>
                  <a:srgbClr val="FF0000"/>
                </a:solidFill>
              </a:rPr>
              <a:t>визначається</a:t>
            </a:r>
            <a:r>
              <a:rPr lang="ru-RU" b="1" dirty="0" smtClean="0">
                <a:solidFill>
                  <a:srgbClr val="FF0000"/>
                </a:solidFill>
              </a:rPr>
              <a:t> такими </a:t>
            </a:r>
            <a:r>
              <a:rPr lang="ru-RU" b="1" dirty="0" err="1" smtClean="0">
                <a:solidFill>
                  <a:srgbClr val="FF0000"/>
                </a:solidFill>
              </a:rPr>
              <a:t>даними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endParaRPr lang="ru-RU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-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( гумусу ) </a:t>
            </a:r>
            <a:r>
              <a:rPr lang="ru-RU" dirty="0" smtClean="0"/>
              <a:t>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</a:t>
            </a:r>
            <a:r>
              <a:rPr lang="ru-RU" dirty="0" err="1"/>
              <a:t>Вміст</a:t>
            </a:r>
            <a:r>
              <a:rPr lang="ru-RU" dirty="0"/>
              <a:t> азоту ( </a:t>
            </a:r>
            <a:r>
              <a:rPr lang="ru-RU" dirty="0" err="1"/>
              <a:t>амонійного</a:t>
            </a:r>
            <a:r>
              <a:rPr lang="ru-RU" dirty="0"/>
              <a:t> , </a:t>
            </a:r>
            <a:r>
              <a:rPr lang="ru-RU" dirty="0" err="1"/>
              <a:t>нітратного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входить в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) 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- « </a:t>
            </a:r>
            <a:r>
              <a:rPr lang="ru-RU" dirty="0" err="1"/>
              <a:t>Пов'язаної</a:t>
            </a:r>
            <a:r>
              <a:rPr lang="ru-RU" dirty="0"/>
              <a:t> » </a:t>
            </a:r>
            <a:r>
              <a:rPr lang="ru-RU" dirty="0" err="1"/>
              <a:t>вугільної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(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карбонати</a:t>
            </a:r>
            <a:r>
              <a:rPr lang="ru-RU" dirty="0"/>
              <a:t> </a:t>
            </a:r>
            <a:r>
              <a:rPr lang="ru-RU" dirty="0" err="1"/>
              <a:t>кальцію</a:t>
            </a:r>
            <a:r>
              <a:rPr lang="ru-RU" dirty="0"/>
              <a:t> і </a:t>
            </a:r>
            <a:r>
              <a:rPr lang="ru-RU" dirty="0" err="1"/>
              <a:t>магнію</a:t>
            </a:r>
            <a:r>
              <a:rPr lang="ru-RU" dirty="0"/>
              <a:t>) 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-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поживних</a:t>
            </a:r>
            <a:r>
              <a:rPr lang="ru-RU" dirty="0"/>
              <a:t> для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(</a:t>
            </a:r>
            <a:r>
              <a:rPr lang="ru-RU" dirty="0" err="1"/>
              <a:t>кальцій</a:t>
            </a:r>
            <a:r>
              <a:rPr lang="ru-RU" dirty="0"/>
              <a:t> , </a:t>
            </a:r>
            <a:r>
              <a:rPr lang="ru-RU" dirty="0" err="1"/>
              <a:t>магній</a:t>
            </a:r>
            <a:r>
              <a:rPr lang="ru-RU" dirty="0"/>
              <a:t> , </a:t>
            </a:r>
            <a:r>
              <a:rPr lang="ru-RU" dirty="0" err="1"/>
              <a:t>калій</a:t>
            </a:r>
            <a:r>
              <a:rPr lang="ru-RU" dirty="0"/>
              <a:t> , фосфор і т.д.)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біологічного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-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мікроелементів</a:t>
            </a:r>
            <a:r>
              <a:rPr lang="ru-RU" dirty="0"/>
              <a:t> 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- </a:t>
            </a:r>
            <a:r>
              <a:rPr lang="ru-RU" dirty="0" err="1"/>
              <a:t>Фракційний</a:t>
            </a:r>
            <a:r>
              <a:rPr lang="ru-RU" dirty="0"/>
              <a:t> і </a:t>
            </a:r>
            <a:r>
              <a:rPr lang="ru-RU" dirty="0" err="1"/>
              <a:t>механічний</a:t>
            </a:r>
            <a:r>
              <a:rPr lang="ru-RU" dirty="0"/>
              <a:t> склад 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- </a:t>
            </a:r>
            <a:r>
              <a:rPr lang="ru-RU" dirty="0" err="1"/>
              <a:t>Вологоємність</a:t>
            </a:r>
            <a:r>
              <a:rPr lang="ru-RU" dirty="0"/>
              <a:t> , </a:t>
            </a:r>
            <a:r>
              <a:rPr lang="ru-RU" dirty="0" err="1"/>
              <a:t>гігроскопічність</a:t>
            </a:r>
            <a:r>
              <a:rPr lang="ru-RU" dirty="0"/>
              <a:t> ,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пір</a:t>
            </a:r>
            <a:r>
              <a:rPr lang="ru-RU" dirty="0"/>
              <a:t> і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75" y="404813"/>
            <a:ext cx="9159875" cy="575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в </a:t>
            </a:r>
            <a:r>
              <a:rPr lang="ru-RU" dirty="0" err="1"/>
              <a:t>літосфері</a:t>
            </a:r>
            <a:r>
              <a:rPr lang="ru-RU" dirty="0"/>
              <a:t> ,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оболонками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, </a:t>
            </a:r>
            <a:r>
              <a:rPr lang="ru-RU" dirty="0" err="1"/>
              <a:t>їх</a:t>
            </a:r>
            <a:r>
              <a:rPr lang="ru-RU" dirty="0"/>
              <a:t> складом. У </a:t>
            </a:r>
            <a:r>
              <a:rPr lang="ru-RU" dirty="0" err="1"/>
              <a:t>літосфері</a:t>
            </a:r>
            <a:r>
              <a:rPr lang="ru-RU" dirty="0"/>
              <a:t> , як і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оболонках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,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як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компонентами , так і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оболонок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err="1">
                <a:solidFill>
                  <a:srgbClr val="00B0F0"/>
                </a:solidFill>
              </a:rPr>
              <a:t>Це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можуть</a:t>
            </a:r>
            <a:r>
              <a:rPr lang="ru-RU" b="1" dirty="0">
                <a:solidFill>
                  <a:srgbClr val="00B0F0"/>
                </a:solidFill>
              </a:rPr>
              <a:t> бути 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>
                <a:solidFill>
                  <a:srgbClr val="FF0000"/>
                </a:solidFill>
              </a:rPr>
              <a:t>- </a:t>
            </a:r>
            <a:r>
              <a:rPr lang="ru-RU" b="1" dirty="0" err="1">
                <a:solidFill>
                  <a:srgbClr val="FF0000"/>
                </a:solidFill>
              </a:rPr>
              <a:t>Реакції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з'єднання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CaO</a:t>
            </a:r>
            <a:r>
              <a:rPr lang="en-US" dirty="0"/>
              <a:t> + CO2 CaCO3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>
                <a:solidFill>
                  <a:srgbClr val="FF0000"/>
                </a:solidFill>
              </a:rPr>
              <a:t>- </a:t>
            </a:r>
            <a:r>
              <a:rPr lang="ru-RU" b="1" dirty="0" err="1">
                <a:solidFill>
                  <a:srgbClr val="FF0000"/>
                </a:solidFill>
              </a:rPr>
              <a:t>Реакції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розкладання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en-US" dirty="0"/>
              <a:t>CuCO3 </a:t>
            </a:r>
            <a:r>
              <a:rPr lang="en-US" dirty="0" err="1"/>
              <a:t>CuO</a:t>
            </a:r>
            <a:r>
              <a:rPr lang="en-US" dirty="0"/>
              <a:t> + CO2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>
                <a:solidFill>
                  <a:srgbClr val="FF0000"/>
                </a:solidFill>
              </a:rPr>
              <a:t>- </a:t>
            </a:r>
            <a:r>
              <a:rPr lang="ru-RU" b="1" dirty="0" err="1">
                <a:solidFill>
                  <a:srgbClr val="FF0000"/>
                </a:solidFill>
              </a:rPr>
              <a:t>Реакції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заміщення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( </a:t>
            </a:r>
            <a:r>
              <a:rPr lang="ru-RU" dirty="0" err="1"/>
              <a:t>окислювально</a:t>
            </a:r>
            <a:r>
              <a:rPr lang="ru-RU" dirty="0"/>
              <a:t>- </a:t>
            </a:r>
            <a:r>
              <a:rPr lang="ru-RU" dirty="0" err="1"/>
              <a:t>відновні</a:t>
            </a:r>
            <a:r>
              <a:rPr lang="ru-RU" dirty="0"/>
              <a:t>)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           CuSO4 </a:t>
            </a:r>
            <a:r>
              <a:rPr lang="en-US" dirty="0"/>
              <a:t>+ Fe FeSO4 + Cu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ru-RU" b="1" dirty="0" err="1">
                <a:solidFill>
                  <a:srgbClr val="FF0000"/>
                </a:solidFill>
              </a:rPr>
              <a:t>Реакції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обміну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en-US" dirty="0"/>
              <a:t>Na2CO3 + CaCl2 CaCO3 + 2NaCl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620688"/>
            <a:ext cx="8020000" cy="50405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в </a:t>
            </a:r>
            <a:r>
              <a:rPr lang="ru-RU" dirty="0" err="1"/>
              <a:t>літосфері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07950" y="620713"/>
          <a:ext cx="8928100" cy="5076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9810"/>
                <a:gridCol w="5469182"/>
              </a:tblGrid>
              <a:tr h="89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/>
                      </a:r>
                      <a:br>
                        <a:rPr lang="ru-RU" sz="1350" dirty="0">
                          <a:effectLst/>
                        </a:rPr>
                      </a:br>
                      <a:r>
                        <a:rPr lang="ru-RU" sz="1350" dirty="0" err="1" smtClean="0">
                          <a:effectLst/>
                        </a:rPr>
                        <a:t>Оболонка</a:t>
                      </a:r>
                      <a:r>
                        <a:rPr lang="ru-RU" sz="1350" dirty="0" smtClean="0">
                          <a:effectLst/>
                        </a:rPr>
                        <a:t> </a:t>
                      </a:r>
                      <a:r>
                        <a:rPr lang="ru-RU" sz="1350" dirty="0" err="1" smtClean="0">
                          <a:effectLst/>
                        </a:rPr>
                        <a:t>планети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/>
                      </a:r>
                      <a:br>
                        <a:rPr lang="ru-RU" sz="1350" dirty="0">
                          <a:effectLst/>
                        </a:rPr>
                      </a:br>
                      <a:r>
                        <a:rPr lang="ru-RU" sz="1350" dirty="0" smtClean="0">
                          <a:effectLst/>
                        </a:rPr>
                        <a:t>          склад </a:t>
                      </a:r>
                      <a:r>
                        <a:rPr lang="ru-RU" sz="1350" dirty="0" err="1" smtClean="0">
                          <a:effectLst/>
                        </a:rPr>
                        <a:t>мас</a:t>
                      </a:r>
                      <a:r>
                        <a:rPr lang="ru-RU" sz="1350" dirty="0">
                          <a:effectLst/>
                        </a:rPr>
                        <a:t>.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9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/>
                      </a:r>
                      <a:br>
                        <a:rPr lang="ru-RU" sz="1350" dirty="0">
                          <a:effectLst/>
                        </a:rPr>
                      </a:br>
                      <a:r>
                        <a:rPr lang="ru-RU" sz="1350" dirty="0">
                          <a:effectLst/>
                        </a:rPr>
                        <a:t>Атмосфера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/>
                      </a:r>
                      <a:br>
                        <a:rPr lang="ru-RU" sz="1350" dirty="0">
                          <a:effectLst/>
                        </a:rPr>
                      </a:br>
                      <a:r>
                        <a:rPr lang="ru-RU" sz="1350" dirty="0">
                          <a:effectLst/>
                        </a:rPr>
                        <a:t>O – 23,15 %, N – 75,52 %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9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/>
                      </a:r>
                      <a:br>
                        <a:rPr lang="ru-RU" sz="1350" dirty="0">
                          <a:effectLst/>
                        </a:rPr>
                      </a:br>
                      <a:r>
                        <a:rPr lang="ru-RU" sz="1350" dirty="0" smtClean="0">
                          <a:effectLst/>
                        </a:rPr>
                        <a:t>Г</a:t>
                      </a:r>
                      <a:r>
                        <a:rPr lang="uk-UA" sz="1350" dirty="0" smtClean="0">
                          <a:effectLst/>
                        </a:rPr>
                        <a:t>і</a:t>
                      </a:r>
                      <a:r>
                        <a:rPr lang="ru-RU" sz="1350" dirty="0" err="1" smtClean="0">
                          <a:effectLst/>
                        </a:rPr>
                        <a:t>дросфера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/>
                      </a:r>
                      <a:br>
                        <a:rPr lang="ru-RU" sz="1350" dirty="0">
                          <a:effectLst/>
                        </a:rPr>
                      </a:br>
                      <a:r>
                        <a:rPr lang="ru-RU" sz="1350" dirty="0">
                          <a:effectLst/>
                        </a:rPr>
                        <a:t>O – 88,8 %, H – 11,2 %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9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/>
                      </a:r>
                      <a:br>
                        <a:rPr lang="ru-RU" sz="1350" dirty="0">
                          <a:effectLst/>
                        </a:rPr>
                      </a:br>
                      <a:r>
                        <a:rPr lang="ru-RU" sz="1350" dirty="0" err="1" smtClean="0">
                          <a:effectLst/>
                        </a:rPr>
                        <a:t>Літосфера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/>
                      </a:r>
                      <a:br>
                        <a:rPr lang="ru-RU" sz="1350">
                          <a:effectLst/>
                        </a:rPr>
                      </a:br>
                      <a:r>
                        <a:rPr lang="ru-RU" sz="1350">
                          <a:effectLst/>
                        </a:rPr>
                        <a:t>O – 50 %, Si – 26 %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9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/>
                      </a:r>
                      <a:br>
                        <a:rPr lang="ru-RU" sz="1350" dirty="0">
                          <a:effectLst/>
                        </a:rPr>
                      </a:br>
                      <a:r>
                        <a:rPr lang="ru-RU" sz="1350" dirty="0" err="1" smtClean="0">
                          <a:effectLst/>
                        </a:rPr>
                        <a:t>Біосфера</a:t>
                      </a:r>
                      <a:r>
                        <a:rPr lang="ru-RU" sz="1350" dirty="0" smtClean="0">
                          <a:effectLst/>
                        </a:rPr>
                        <a:t> </a:t>
                      </a:r>
                      <a:r>
                        <a:rPr lang="ru-RU" sz="1350" dirty="0">
                          <a:effectLst/>
                        </a:rPr>
                        <a:t>(</a:t>
                      </a:r>
                      <a:r>
                        <a:rPr lang="ru-RU" sz="1350" dirty="0" err="1" smtClean="0">
                          <a:effectLst/>
                        </a:rPr>
                        <a:t>біота</a:t>
                      </a:r>
                      <a:r>
                        <a:rPr lang="ru-RU" sz="135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/>
                      </a:r>
                      <a:br>
                        <a:rPr lang="ru-RU" sz="1350">
                          <a:effectLst/>
                        </a:rPr>
                      </a:br>
                      <a:r>
                        <a:rPr lang="ru-RU" sz="1350">
                          <a:effectLst/>
                        </a:rPr>
                        <a:t>O – 70 %, C – 18 %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7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333375"/>
            <a:ext cx="4681538" cy="2819400"/>
          </a:xfrm>
        </p:spPr>
      </p:pic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5388" y="2492375"/>
            <a:ext cx="509428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4488" y="214313"/>
            <a:ext cx="8431212" cy="632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267</Words>
  <Application>Microsoft Office PowerPoint</Application>
  <PresentationFormat>Экран (4:3)</PresentationFormat>
  <Paragraphs>60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Franklin Gothic Book</vt:lpstr>
      <vt:lpstr>Arial</vt:lpstr>
      <vt:lpstr>Franklin Gothic Medium</vt:lpstr>
      <vt:lpstr>Wingdings 2</vt:lpstr>
      <vt:lpstr>Calibri</vt:lpstr>
      <vt:lpstr>Times New Roman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ЛІТОСФЕРА - ЦЕ ЗОВНІШНЯ ОБОЛОНКА «ТВЕРДОЇ» ЗЕМЛІ, РОЗТАШОВАНА НИЖЧЕ АТМОСФЕРИ ТА ГІДРОСФЕРИ НАД АСТЕНОСФЕРОЮ. ПОТУЖНІСТЬ ЛІТОСФЕРИ ЗМІНЮЄТЬСЯ ВІД 50 КМ (ПІД ОКЕАНАМИ) ДО 100 КМ (ПІД МАТЕРИКАМИ). У ЇЇ СКЛАДІ - ЗЕМНА КОРА І СУБСТРАТ, ЩО ВХОДИТЬ ДО СКЛАДУ ВЕРХНЬОЇ МАНТІЇ.   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Літосфера - це зовнішня оболонка «твердої» Землі, розташована нижче атмосфери та гідросфери над астеносферою. Потужність літосфери змінюється від 50 км (під океанами) до 100 км (під материками). У її складі - земна кора і субстрат, що входить до складу верхньої мантії.</dc:title>
  <dc:creator>User</dc:creator>
  <cp:lastModifiedBy>User</cp:lastModifiedBy>
  <cp:revision>12</cp:revision>
  <dcterms:created xsi:type="dcterms:W3CDTF">2014-05-18T13:29:47Z</dcterms:created>
  <dcterms:modified xsi:type="dcterms:W3CDTF">2014-05-19T06:12:02Z</dcterms:modified>
</cp:coreProperties>
</file>