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59" r:id="rId6"/>
    <p:sldId id="260" r:id="rId7"/>
    <p:sldId id="261" r:id="rId8"/>
    <p:sldId id="262" r:id="rId9"/>
    <p:sldId id="263" r:id="rId10"/>
    <p:sldId id="264" r:id="rId11"/>
    <p:sldId id="270" r:id="rId12"/>
    <p:sldId id="265" r:id="rId13"/>
    <p:sldId id="271" r:id="rId14"/>
    <p:sldId id="266" r:id="rId15"/>
    <p:sldId id="272" r:id="rId16"/>
    <p:sldId id="267" r:id="rId17"/>
    <p:sldId id="269" r:id="rId18"/>
    <p:sldId id="273" r:id="rId19"/>
    <p:sldId id="276" r:id="rId20"/>
    <p:sldId id="274" r:id="rId21"/>
    <p:sldId id="277" r:id="rId22"/>
    <p:sldId id="275"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D2624C-764A-43AD-B142-348361F3991F}"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1D9886-C450-4EDF-AD7B-A14708DA090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D2624C-764A-43AD-B142-348361F3991F}"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1D9886-C450-4EDF-AD7B-A14708DA090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8D2624C-764A-43AD-B142-348361F3991F}"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1D9886-C450-4EDF-AD7B-A14708DA090B}"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D2624C-764A-43AD-B142-348361F3991F}"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1D9886-C450-4EDF-AD7B-A14708DA090B}"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D2624C-764A-43AD-B142-348361F3991F}"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1D9886-C450-4EDF-AD7B-A14708DA090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8D2624C-764A-43AD-B142-348361F3991F}" type="datetimeFigureOut">
              <a:rPr lang="ru-RU" smtClean="0"/>
              <a:t>05.03.2013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1D9886-C450-4EDF-AD7B-A14708DA090B}"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D2624C-764A-43AD-B142-348361F3991F}" type="datetimeFigureOut">
              <a:rPr lang="ru-RU" smtClean="0"/>
              <a:t>05.03.2013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1D9886-C450-4EDF-AD7B-A14708DA090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8D2624C-764A-43AD-B142-348361F3991F}" type="datetimeFigureOut">
              <a:rPr lang="ru-RU" smtClean="0"/>
              <a:t>05.03.2013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1D9886-C450-4EDF-AD7B-A14708DA090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8D2624C-764A-43AD-B142-348361F3991F}" type="datetimeFigureOut">
              <a:rPr lang="ru-RU" smtClean="0"/>
              <a:t>05.03.2013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1D9886-C450-4EDF-AD7B-A14708DA090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8D2624C-764A-43AD-B142-348361F3991F}" type="datetimeFigureOut">
              <a:rPr lang="ru-RU" smtClean="0"/>
              <a:t>05.03.2013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1D9886-C450-4EDF-AD7B-A14708DA090B}"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D2624C-764A-43AD-B142-348361F3991F}" type="datetimeFigureOut">
              <a:rPr lang="ru-RU" smtClean="0"/>
              <a:t>05.03.2013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1D9886-C450-4EDF-AD7B-A14708DA090B}"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8D2624C-764A-43AD-B142-348361F3991F}" type="datetimeFigureOut">
              <a:rPr lang="ru-RU" smtClean="0"/>
              <a:t>05.03.2013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61D9886-C450-4EDF-AD7B-A14708DA090B}"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k.wikipedia.org/wiki/%D0%A4%D0%B0%D0%B9%D0%BB:%D0%9B%D0%90%D0%92%D0%98%D0%9D%D0%90.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115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Лавини</a:t>
            </a:r>
            <a:endParaRPr lang="ru-RU" sz="11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11370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44824"/>
            <a:ext cx="8712968" cy="4896544"/>
          </a:xfrm>
        </p:spPr>
        <p:txBody>
          <a:bodyPr>
            <a:normAutofit lnSpcReduction="10000"/>
          </a:bodyPr>
          <a:lstStyle/>
          <a:p>
            <a:pPr marL="0" lvl="1" indent="0">
              <a:buNone/>
            </a:pPr>
            <a:r>
              <a:rPr lang="uk-UA" sz="2400" dirty="0"/>
              <a:t>Якщо канал стоку, по якому рухається сніг, має підвісні ділянки, то рух снігових мас при вільному падіння набуває величезної </a:t>
            </a:r>
            <a:r>
              <a:rPr lang="uk-UA" sz="2400" dirty="0" smtClean="0"/>
              <a:t>швидкості. </a:t>
            </a:r>
            <a:r>
              <a:rPr lang="uk-UA" sz="2400" dirty="0"/>
              <a:t>Частіше за все із спушеного снігу лавини виникають безпосередньо під </a:t>
            </a:r>
            <a:r>
              <a:rPr lang="uk-UA" sz="2400" dirty="0" err="1"/>
              <a:t>час снігопад</a:t>
            </a:r>
            <a:r>
              <a:rPr lang="uk-UA" sz="2400" dirty="0"/>
              <a:t>у чи одразу після нього. Небезпечним при стрибаючих лавинах є повітряні хвилі. </a:t>
            </a:r>
            <a:r>
              <a:rPr lang="uk-UA" sz="2400" dirty="0" smtClean="0"/>
              <a:t>При </a:t>
            </a:r>
            <a:r>
              <a:rPr lang="uk-UA" sz="2400" dirty="0"/>
              <a:t>потраплянні в таку лавину на початковій стадії, вона не є небезпечною, адже сніг легким потоком обтікає ноги і проходить вниз. Але в середній та нижній частинах виникає загроза задихнутись сніговим пилом чи скидання вниз. Прямий фронт ударної хвилі ламає все на своєму шляху. Такі лавини мають велику руйнівну </a:t>
            </a:r>
            <a:r>
              <a:rPr lang="uk-UA" sz="2400" dirty="0" smtClean="0"/>
              <a:t>силу. </a:t>
            </a:r>
            <a:r>
              <a:rPr lang="uk-UA" sz="2400" dirty="0"/>
              <a:t>Прикладом такої лавини є подія на станції Даллас в Австрії 1954 року, коли повітряна хвиля перекинула залізничний вагон масою 42 тони, а 120-тонний </a:t>
            </a:r>
            <a:r>
              <a:rPr lang="uk-UA" sz="2400" dirty="0" err="1"/>
              <a:t>електропотяг</a:t>
            </a:r>
            <a:r>
              <a:rPr lang="uk-UA" sz="2400" dirty="0"/>
              <a:t> підняла з колії і ударила по будинку </a:t>
            </a:r>
            <a:r>
              <a:rPr lang="uk-UA" sz="2400" dirty="0" smtClean="0"/>
              <a:t>вокзалу.</a:t>
            </a:r>
            <a:endParaRPr lang="ru-RU" sz="3200" dirty="0"/>
          </a:p>
          <a:p>
            <a:pPr marL="0" indent="0">
              <a:buNone/>
            </a:pPr>
            <a:endParaRPr lang="ru-RU" dirty="0"/>
          </a:p>
        </p:txBody>
      </p:sp>
      <p:sp>
        <p:nvSpPr>
          <p:cNvPr id="3" name="Заголовок 2"/>
          <p:cNvSpPr>
            <a:spLocks noGrp="1"/>
          </p:cNvSpPr>
          <p:nvPr>
            <p:ph type="title"/>
          </p:nvPr>
        </p:nvSpPr>
        <p:spPr/>
        <p:txBody>
          <a:bodyPr>
            <a:normAutofit/>
          </a:bodyPr>
          <a:lstStyle/>
          <a:p>
            <a:r>
              <a:rPr lang="uk-UA" sz="5400" b="1" dirty="0" smtClean="0"/>
              <a:t>Стрибаючі</a:t>
            </a:r>
            <a:endParaRPr lang="ru-RU" sz="5400" b="1" dirty="0"/>
          </a:p>
        </p:txBody>
      </p:sp>
    </p:spTree>
    <p:extLst>
      <p:ext uri="{BB962C8B-B14F-4D97-AF65-F5344CB8AC3E}">
        <p14:creationId xmlns:p14="http://schemas.microsoft.com/office/powerpoint/2010/main" val="13577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таня\Desktop\Лавини\634937017538922500лави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99" y="692696"/>
            <a:ext cx="4286250" cy="3219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7171" name="Picture 3" descr="C:\Users\таня\Desktop\Лавини\acb6c06924355ec5c355a5ea1f1eab53ca6c64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571874"/>
            <a:ext cx="5981700" cy="320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1000" fill="hold"/>
                                        <p:tgtEl>
                                          <p:spTgt spid="7172"/>
                                        </p:tgtEl>
                                        <p:attrNameLst>
                                          <p:attrName>ppt_x</p:attrName>
                                        </p:attrNameLst>
                                      </p:cBhvr>
                                      <p:tavLst>
                                        <p:tav tm="0">
                                          <p:val>
                                            <p:strVal val="#ppt_x"/>
                                          </p:val>
                                        </p:tav>
                                        <p:tav tm="100000">
                                          <p:val>
                                            <p:strVal val="#ppt_x"/>
                                          </p:val>
                                        </p:tav>
                                      </p:tavLst>
                                    </p:anim>
                                    <p:anim calcmode="lin" valueType="num">
                                      <p:cBhvr additive="base">
                                        <p:cTn id="8" dur="10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barn(inVertical)">
                                      <p:cBhvr>
                                        <p:cTn id="13"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772816"/>
            <a:ext cx="8712968" cy="4968552"/>
          </a:xfrm>
        </p:spPr>
        <p:txBody>
          <a:bodyPr>
            <a:normAutofit/>
          </a:bodyPr>
          <a:lstStyle/>
          <a:p>
            <a:pPr marL="0" indent="0">
              <a:buNone/>
            </a:pPr>
            <a:r>
              <a:rPr lang="uk-UA" dirty="0"/>
              <a:t>Швидкість руху лавин в середньому становить 20-30 м/с. Падіння лавин зазвичай супроводжується своєрідним свистом низького тону (при падінні сухого снігу), шкребінням (при падінні мокрого снігу) або оглушеним шумом (при виникненні повітряної хвилі). Частота падіння лавин та їхній об'єм залежить від морфології лавин. Лоткові лавини з крутих схилів падають часто, але мають невеликий об'єм. Лавини із </a:t>
            </a:r>
            <a:r>
              <a:rPr lang="uk-UA" dirty="0" err="1"/>
              <a:t>зруйнованих к</a:t>
            </a:r>
            <a:r>
              <a:rPr lang="uk-UA" dirty="0"/>
              <a:t>арів падають рідко, але мають величезні об'єми. Залишками лавин зазвичай є лавинні </a:t>
            </a:r>
            <a:r>
              <a:rPr lang="uk-UA" dirty="0" err="1"/>
              <a:t>сніговики</a:t>
            </a:r>
            <a:r>
              <a:rPr lang="uk-UA" dirty="0"/>
              <a:t>. Схід лавини із сухого снігу може супроводжується утворенням </a:t>
            </a:r>
            <a:r>
              <a:rPr lang="uk-UA" dirty="0" err="1"/>
              <a:t>снігоповітряної</a:t>
            </a:r>
            <a:r>
              <a:rPr lang="uk-UA" dirty="0"/>
              <a:t> хвилі, що робить значні руйнування.</a:t>
            </a:r>
            <a:endParaRPr lang="ru-RU" dirty="0"/>
          </a:p>
          <a:p>
            <a:pPr marL="0" indent="0">
              <a:buNone/>
            </a:pPr>
            <a:r>
              <a:rPr lang="uk-UA" dirty="0"/>
              <a:t>Швидкість руху сухих лавин зазвичай становить 20-70 </a:t>
            </a:r>
            <a:r>
              <a:rPr lang="uk-UA" dirty="0" smtClean="0"/>
              <a:t>м/с. </a:t>
            </a:r>
            <a:r>
              <a:rPr lang="uk-UA" dirty="0"/>
              <a:t>Мокрі лавини рухаються зі швидкістю 10-20 </a:t>
            </a:r>
            <a:r>
              <a:rPr lang="uk-UA" dirty="0" smtClean="0"/>
              <a:t>м/с.</a:t>
            </a:r>
            <a:endParaRPr lang="ru-RU" dirty="0"/>
          </a:p>
        </p:txBody>
      </p:sp>
      <p:sp>
        <p:nvSpPr>
          <p:cNvPr id="3" name="Заголовок 2"/>
          <p:cNvSpPr>
            <a:spLocks noGrp="1"/>
          </p:cNvSpPr>
          <p:nvPr>
            <p:ph type="title"/>
          </p:nvPr>
        </p:nvSpPr>
        <p:spPr/>
        <p:txBody>
          <a:bodyPr>
            <a:normAutofit/>
          </a:bodyPr>
          <a:lstStyle/>
          <a:p>
            <a:r>
              <a:rPr lang="uk-UA" sz="5400" b="1" dirty="0"/>
              <a:t>Сходження лавин</a:t>
            </a:r>
            <a:endParaRPr lang="ru-RU" sz="5400" b="1" dirty="0"/>
          </a:p>
        </p:txBody>
      </p:sp>
    </p:spTree>
    <p:extLst>
      <p:ext uri="{BB962C8B-B14F-4D97-AF65-F5344CB8AC3E}">
        <p14:creationId xmlns:p14="http://schemas.microsoft.com/office/powerpoint/2010/main" val="5015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таня\Desktop\Лавини\ima-opasnost-ot-lavini-v-planinite-45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569595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8195" name="Picture 3" descr="C:\Users\таня\Desktop\Лавини\yak-vryatuvatisya-vid-lav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271526"/>
            <a:ext cx="4762500" cy="3571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4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wheel(1)">
                                      <p:cBhvr>
                                        <p:cTn id="14"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70469690"/>
              </p:ext>
            </p:extLst>
          </p:nvPr>
        </p:nvGraphicFramePr>
        <p:xfrm>
          <a:off x="179512" y="2636912"/>
          <a:ext cx="8569077" cy="3615084"/>
        </p:xfrm>
        <a:graphic>
          <a:graphicData uri="http://schemas.openxmlformats.org/drawingml/2006/table">
            <a:tbl>
              <a:tblPr firstRow="1" firstCol="1" bandRow="1">
                <a:tableStyleId>{5C22544A-7EE6-4342-B048-85BDC9FD1C3A}</a:tableStyleId>
              </a:tblPr>
              <a:tblGrid>
                <a:gridCol w="2160364"/>
                <a:gridCol w="2232248"/>
                <a:gridCol w="4176465"/>
              </a:tblGrid>
              <a:tr h="890217">
                <a:tc>
                  <a:txBody>
                    <a:bodyPr/>
                    <a:lstStyle/>
                    <a:p>
                      <a:pPr algn="ctr">
                        <a:lnSpc>
                          <a:spcPts val="1440"/>
                        </a:lnSpc>
                        <a:spcAft>
                          <a:spcPts val="0"/>
                        </a:spcAft>
                      </a:pPr>
                      <a:r>
                        <a:rPr lang="uk-UA" sz="2000" dirty="0">
                          <a:effectLst/>
                        </a:rPr>
                        <a:t>Ступінь небезпеки</a:t>
                      </a:r>
                      <a:endParaRPr lang="ru-RU" sz="2000" dirty="0">
                        <a:effectLst/>
                        <a:latin typeface="Calibri"/>
                        <a:ea typeface="Calibri"/>
                        <a:cs typeface="Times New Roman"/>
                      </a:endParaRPr>
                    </a:p>
                  </a:txBody>
                  <a:tcPr marL="30480" marR="30480" marT="9525" marB="9525" anchor="ctr"/>
                </a:tc>
                <a:tc>
                  <a:txBody>
                    <a:bodyPr/>
                    <a:lstStyle/>
                    <a:p>
                      <a:pPr algn="ctr">
                        <a:lnSpc>
                          <a:spcPts val="1440"/>
                        </a:lnSpc>
                        <a:spcAft>
                          <a:spcPts val="0"/>
                        </a:spcAft>
                      </a:pPr>
                      <a:r>
                        <a:rPr lang="uk-UA" sz="2000" dirty="0">
                          <a:effectLst/>
                        </a:rPr>
                        <a:t>Глибина снігового</a:t>
                      </a:r>
                      <a:br>
                        <a:rPr lang="uk-UA" sz="2000" dirty="0">
                          <a:effectLst/>
                        </a:rPr>
                      </a:br>
                      <a:r>
                        <a:rPr lang="uk-UA" sz="2000" dirty="0">
                          <a:effectLst/>
                        </a:rPr>
                        <a:t>покриву, см</a:t>
                      </a:r>
                      <a:endParaRPr lang="ru-RU" sz="2000" dirty="0">
                        <a:effectLst/>
                        <a:latin typeface="Calibri"/>
                        <a:ea typeface="Calibri"/>
                        <a:cs typeface="Times New Roman"/>
                      </a:endParaRPr>
                    </a:p>
                  </a:txBody>
                  <a:tcPr marL="30480" marR="30480" marT="9525" marB="9525" anchor="ctr"/>
                </a:tc>
                <a:tc>
                  <a:txBody>
                    <a:bodyPr/>
                    <a:lstStyle/>
                    <a:p>
                      <a:pPr algn="ctr">
                        <a:lnSpc>
                          <a:spcPts val="1440"/>
                        </a:lnSpc>
                        <a:spcAft>
                          <a:spcPts val="0"/>
                        </a:spcAft>
                      </a:pPr>
                      <a:r>
                        <a:rPr lang="uk-UA" sz="2000" dirty="0">
                          <a:effectLst/>
                        </a:rPr>
                        <a:t>Характеристика небезпеки</a:t>
                      </a:r>
                      <a:endParaRPr lang="ru-RU" sz="2000" dirty="0">
                        <a:effectLst/>
                        <a:latin typeface="Calibri"/>
                        <a:ea typeface="Calibri"/>
                        <a:cs typeface="Times New Roman"/>
                      </a:endParaRPr>
                    </a:p>
                  </a:txBody>
                  <a:tcPr marL="30480" marR="30480" marT="9525" marB="9525" anchor="ctr"/>
                </a:tc>
              </a:tr>
              <a:tr h="528934">
                <a:tc>
                  <a:txBody>
                    <a:bodyPr/>
                    <a:lstStyle/>
                    <a:p>
                      <a:pPr algn="ctr">
                        <a:lnSpc>
                          <a:spcPts val="1440"/>
                        </a:lnSpc>
                        <a:spcAft>
                          <a:spcPts val="0"/>
                        </a:spcAft>
                      </a:pPr>
                      <a:r>
                        <a:rPr lang="uk-UA" sz="2000" dirty="0">
                          <a:effectLst/>
                        </a:rPr>
                        <a:t>I</a:t>
                      </a:r>
                      <a:endParaRPr lang="ru-RU" sz="2000" dirty="0">
                        <a:effectLst/>
                        <a:latin typeface="Calibri"/>
                        <a:ea typeface="Calibri"/>
                        <a:cs typeface="Times New Roman"/>
                      </a:endParaRPr>
                    </a:p>
                  </a:txBody>
                  <a:tcPr marL="30480" marR="30480" marT="9525" marB="9525" anchor="ctr"/>
                </a:tc>
                <a:tc>
                  <a:txBody>
                    <a:bodyPr/>
                    <a:lstStyle/>
                    <a:p>
                      <a:pPr algn="ctr">
                        <a:lnSpc>
                          <a:spcPts val="1440"/>
                        </a:lnSpc>
                        <a:spcAft>
                          <a:spcPts val="0"/>
                        </a:spcAft>
                      </a:pPr>
                      <a:r>
                        <a:rPr lang="uk-UA" sz="2000" dirty="0">
                          <a:effectLst/>
                        </a:rPr>
                        <a:t>15-30</a:t>
                      </a:r>
                      <a:endParaRPr lang="ru-RU" sz="2000" dirty="0">
                        <a:effectLst/>
                        <a:latin typeface="Calibri"/>
                        <a:ea typeface="Calibri"/>
                        <a:cs typeface="Times New Roman"/>
                      </a:endParaRPr>
                    </a:p>
                  </a:txBody>
                  <a:tcPr marL="30480" marR="30480" marT="9525" marB="9525" anchor="ctr"/>
                </a:tc>
                <a:tc>
                  <a:txBody>
                    <a:bodyPr/>
                    <a:lstStyle/>
                    <a:p>
                      <a:pPr>
                        <a:lnSpc>
                          <a:spcPts val="1440"/>
                        </a:lnSpc>
                        <a:spcAft>
                          <a:spcPts val="0"/>
                        </a:spcAft>
                      </a:pPr>
                      <a:r>
                        <a:rPr lang="uk-UA" sz="2000">
                          <a:effectLst/>
                        </a:rPr>
                        <a:t>небезпеки на схилах понад 30°</a:t>
                      </a:r>
                      <a:endParaRPr lang="ru-RU" sz="2000">
                        <a:effectLst/>
                        <a:latin typeface="Calibri"/>
                        <a:ea typeface="Calibri"/>
                        <a:cs typeface="Times New Roman"/>
                      </a:endParaRPr>
                    </a:p>
                  </a:txBody>
                  <a:tcPr marL="30480" marR="30480" marT="9525" marB="9525" anchor="ctr"/>
                </a:tc>
              </a:tr>
              <a:tr h="467741">
                <a:tc>
                  <a:txBody>
                    <a:bodyPr/>
                    <a:lstStyle/>
                    <a:p>
                      <a:pPr algn="ctr">
                        <a:lnSpc>
                          <a:spcPts val="1440"/>
                        </a:lnSpc>
                        <a:spcAft>
                          <a:spcPts val="0"/>
                        </a:spcAft>
                      </a:pPr>
                      <a:r>
                        <a:rPr lang="uk-UA" sz="2000">
                          <a:effectLst/>
                        </a:rPr>
                        <a:t>II</a:t>
                      </a:r>
                      <a:endParaRPr lang="ru-RU" sz="2000">
                        <a:effectLst/>
                        <a:latin typeface="Calibri"/>
                        <a:ea typeface="Calibri"/>
                        <a:cs typeface="Times New Roman"/>
                      </a:endParaRPr>
                    </a:p>
                  </a:txBody>
                  <a:tcPr marL="30480" marR="30480" marT="9525" marB="9525" anchor="ctr"/>
                </a:tc>
                <a:tc>
                  <a:txBody>
                    <a:bodyPr/>
                    <a:lstStyle/>
                    <a:p>
                      <a:pPr algn="ctr">
                        <a:lnSpc>
                          <a:spcPts val="1440"/>
                        </a:lnSpc>
                        <a:spcAft>
                          <a:spcPts val="0"/>
                        </a:spcAft>
                      </a:pPr>
                      <a:r>
                        <a:rPr lang="uk-UA" sz="2000">
                          <a:effectLst/>
                        </a:rPr>
                        <a:t>30-50</a:t>
                      </a:r>
                      <a:endParaRPr lang="ru-RU" sz="2000">
                        <a:effectLst/>
                        <a:latin typeface="Calibri"/>
                        <a:ea typeface="Calibri"/>
                        <a:cs typeface="Times New Roman"/>
                      </a:endParaRPr>
                    </a:p>
                  </a:txBody>
                  <a:tcPr marL="30480" marR="30480" marT="9525" marB="9525" anchor="ctr"/>
                </a:tc>
                <a:tc>
                  <a:txBody>
                    <a:bodyPr/>
                    <a:lstStyle/>
                    <a:p>
                      <a:pPr>
                        <a:lnSpc>
                          <a:spcPts val="1440"/>
                        </a:lnSpc>
                        <a:spcAft>
                          <a:spcPts val="0"/>
                        </a:spcAft>
                      </a:pPr>
                      <a:r>
                        <a:rPr lang="uk-UA" sz="2000">
                          <a:effectLst/>
                        </a:rPr>
                        <a:t>значна небезпека</a:t>
                      </a:r>
                      <a:endParaRPr lang="ru-RU" sz="2000">
                        <a:effectLst/>
                        <a:latin typeface="Calibri"/>
                        <a:ea typeface="Calibri"/>
                        <a:cs typeface="Times New Roman"/>
                      </a:endParaRPr>
                    </a:p>
                  </a:txBody>
                  <a:tcPr marL="30480" marR="30480" marT="9525" marB="9525" anchor="ctr"/>
                </a:tc>
              </a:tr>
              <a:tr h="467741">
                <a:tc>
                  <a:txBody>
                    <a:bodyPr/>
                    <a:lstStyle/>
                    <a:p>
                      <a:pPr algn="ctr">
                        <a:lnSpc>
                          <a:spcPts val="1440"/>
                        </a:lnSpc>
                        <a:spcAft>
                          <a:spcPts val="0"/>
                        </a:spcAft>
                      </a:pPr>
                      <a:r>
                        <a:rPr lang="uk-UA" sz="2000">
                          <a:effectLst/>
                        </a:rPr>
                        <a:t>III</a:t>
                      </a:r>
                      <a:endParaRPr lang="ru-RU" sz="2000">
                        <a:effectLst/>
                        <a:latin typeface="Calibri"/>
                        <a:ea typeface="Calibri"/>
                        <a:cs typeface="Times New Roman"/>
                      </a:endParaRPr>
                    </a:p>
                  </a:txBody>
                  <a:tcPr marL="30480" marR="30480" marT="9525" marB="9525" anchor="ctr"/>
                </a:tc>
                <a:tc>
                  <a:txBody>
                    <a:bodyPr/>
                    <a:lstStyle/>
                    <a:p>
                      <a:pPr algn="ctr">
                        <a:lnSpc>
                          <a:spcPts val="1440"/>
                        </a:lnSpc>
                        <a:spcAft>
                          <a:spcPts val="0"/>
                        </a:spcAft>
                      </a:pPr>
                      <a:r>
                        <a:rPr lang="uk-UA" sz="2000">
                          <a:effectLst/>
                        </a:rPr>
                        <a:t>50-70</a:t>
                      </a:r>
                      <a:endParaRPr lang="ru-RU" sz="2000">
                        <a:effectLst/>
                        <a:latin typeface="Calibri"/>
                        <a:ea typeface="Calibri"/>
                        <a:cs typeface="Times New Roman"/>
                      </a:endParaRPr>
                    </a:p>
                  </a:txBody>
                  <a:tcPr marL="30480" marR="30480" marT="9525" marB="9525" anchor="ctr"/>
                </a:tc>
                <a:tc>
                  <a:txBody>
                    <a:bodyPr/>
                    <a:lstStyle/>
                    <a:p>
                      <a:pPr>
                        <a:lnSpc>
                          <a:spcPts val="1440"/>
                        </a:lnSpc>
                        <a:spcAft>
                          <a:spcPts val="0"/>
                        </a:spcAft>
                      </a:pPr>
                      <a:r>
                        <a:rPr lang="uk-UA" sz="2000">
                          <a:effectLst/>
                        </a:rPr>
                        <a:t>велика небезпека</a:t>
                      </a:r>
                      <a:endParaRPr lang="ru-RU" sz="2000">
                        <a:effectLst/>
                        <a:latin typeface="Calibri"/>
                        <a:ea typeface="Calibri"/>
                        <a:cs typeface="Times New Roman"/>
                      </a:endParaRPr>
                    </a:p>
                  </a:txBody>
                  <a:tcPr marL="30480" marR="30480" marT="9525" marB="9525" anchor="ctr"/>
                </a:tc>
              </a:tr>
              <a:tr h="792710">
                <a:tc>
                  <a:txBody>
                    <a:bodyPr/>
                    <a:lstStyle/>
                    <a:p>
                      <a:pPr algn="ctr">
                        <a:lnSpc>
                          <a:spcPts val="1440"/>
                        </a:lnSpc>
                        <a:spcAft>
                          <a:spcPts val="0"/>
                        </a:spcAft>
                      </a:pPr>
                      <a:r>
                        <a:rPr lang="uk-UA" sz="2000">
                          <a:effectLst/>
                        </a:rPr>
                        <a:t>IV</a:t>
                      </a:r>
                      <a:endParaRPr lang="ru-RU" sz="2000">
                        <a:effectLst/>
                        <a:latin typeface="Calibri"/>
                        <a:ea typeface="Calibri"/>
                        <a:cs typeface="Times New Roman"/>
                      </a:endParaRPr>
                    </a:p>
                  </a:txBody>
                  <a:tcPr marL="30480" marR="30480" marT="9525" marB="9525" anchor="ctr"/>
                </a:tc>
                <a:tc>
                  <a:txBody>
                    <a:bodyPr/>
                    <a:lstStyle/>
                    <a:p>
                      <a:pPr algn="ctr">
                        <a:lnSpc>
                          <a:spcPts val="1440"/>
                        </a:lnSpc>
                        <a:spcAft>
                          <a:spcPts val="0"/>
                        </a:spcAft>
                      </a:pPr>
                      <a:r>
                        <a:rPr lang="uk-UA" sz="2000" dirty="0">
                          <a:effectLst/>
                        </a:rPr>
                        <a:t>70-100</a:t>
                      </a:r>
                      <a:endParaRPr lang="ru-RU" sz="2000" dirty="0">
                        <a:effectLst/>
                        <a:latin typeface="Calibri"/>
                        <a:ea typeface="Calibri"/>
                        <a:cs typeface="Times New Roman"/>
                      </a:endParaRPr>
                    </a:p>
                  </a:txBody>
                  <a:tcPr marL="30480" marR="30480" marT="9525" marB="9525" anchor="ctr"/>
                </a:tc>
                <a:tc>
                  <a:txBody>
                    <a:bodyPr/>
                    <a:lstStyle/>
                    <a:p>
                      <a:pPr>
                        <a:lnSpc>
                          <a:spcPts val="1440"/>
                        </a:lnSpc>
                        <a:spcAft>
                          <a:spcPts val="0"/>
                        </a:spcAft>
                      </a:pPr>
                      <a:r>
                        <a:rPr lang="uk-UA" sz="2000" dirty="0">
                          <a:effectLst/>
                        </a:rPr>
                        <a:t>дуже велика небезпека </a:t>
                      </a:r>
                      <a:r>
                        <a:rPr lang="uk-UA" sz="2000" dirty="0" smtClean="0">
                          <a:effectLst/>
                        </a:rPr>
                        <a:t>на</a:t>
                      </a:r>
                      <a:r>
                        <a:rPr lang="uk-UA" sz="2000" baseline="0" dirty="0" smtClean="0">
                          <a:effectLst/>
                        </a:rPr>
                        <a:t> </a:t>
                      </a:r>
                      <a:r>
                        <a:rPr lang="uk-UA" sz="2000" dirty="0" smtClean="0">
                          <a:effectLst/>
                        </a:rPr>
                        <a:t>схилах </a:t>
                      </a:r>
                      <a:r>
                        <a:rPr lang="uk-UA" sz="2000" dirty="0">
                          <a:effectLst/>
                        </a:rPr>
                        <a:t>понад 20°</a:t>
                      </a:r>
                      <a:endParaRPr lang="ru-RU" sz="2000" dirty="0">
                        <a:effectLst/>
                        <a:latin typeface="Calibri"/>
                        <a:ea typeface="Calibri"/>
                        <a:cs typeface="Times New Roman"/>
                      </a:endParaRPr>
                    </a:p>
                  </a:txBody>
                  <a:tcPr marL="30480" marR="30480" marT="9525" marB="9525" anchor="ctr"/>
                </a:tc>
              </a:tr>
              <a:tr h="467741">
                <a:tc>
                  <a:txBody>
                    <a:bodyPr/>
                    <a:lstStyle/>
                    <a:p>
                      <a:pPr algn="ctr">
                        <a:lnSpc>
                          <a:spcPts val="1440"/>
                        </a:lnSpc>
                        <a:spcAft>
                          <a:spcPts val="0"/>
                        </a:spcAft>
                      </a:pPr>
                      <a:r>
                        <a:rPr lang="uk-UA" sz="2000" dirty="0">
                          <a:effectLst/>
                        </a:rPr>
                        <a:t>V</a:t>
                      </a:r>
                      <a:endParaRPr lang="ru-RU" sz="2000" dirty="0">
                        <a:effectLst/>
                        <a:latin typeface="Calibri"/>
                        <a:ea typeface="Calibri"/>
                        <a:cs typeface="Times New Roman"/>
                      </a:endParaRPr>
                    </a:p>
                  </a:txBody>
                  <a:tcPr marL="30480" marR="30480" marT="9525" marB="9525" anchor="ctr"/>
                </a:tc>
                <a:tc>
                  <a:txBody>
                    <a:bodyPr/>
                    <a:lstStyle/>
                    <a:p>
                      <a:pPr algn="ctr">
                        <a:lnSpc>
                          <a:spcPts val="1440"/>
                        </a:lnSpc>
                        <a:spcAft>
                          <a:spcPts val="0"/>
                        </a:spcAft>
                      </a:pPr>
                      <a:r>
                        <a:rPr lang="uk-UA" sz="2000" dirty="0">
                          <a:effectLst/>
                        </a:rPr>
                        <a:t>понад 100</a:t>
                      </a:r>
                      <a:endParaRPr lang="ru-RU" sz="2000" dirty="0">
                        <a:effectLst/>
                        <a:latin typeface="Calibri"/>
                        <a:ea typeface="Calibri"/>
                        <a:cs typeface="Times New Roman"/>
                      </a:endParaRPr>
                    </a:p>
                  </a:txBody>
                  <a:tcPr marL="30480" marR="30480" marT="9525" marB="9525" anchor="ctr"/>
                </a:tc>
                <a:tc>
                  <a:txBody>
                    <a:bodyPr/>
                    <a:lstStyle/>
                    <a:p>
                      <a:pPr>
                        <a:lnSpc>
                          <a:spcPts val="1440"/>
                        </a:lnSpc>
                        <a:spcAft>
                          <a:spcPts val="0"/>
                        </a:spcAft>
                      </a:pPr>
                      <a:r>
                        <a:rPr lang="uk-UA" sz="2000" dirty="0">
                          <a:effectLst/>
                        </a:rPr>
                        <a:t>катастрофічне положення</a:t>
                      </a:r>
                      <a:endParaRPr lang="ru-RU" sz="2000" dirty="0">
                        <a:effectLst/>
                        <a:latin typeface="Calibri"/>
                        <a:ea typeface="Calibri"/>
                        <a:cs typeface="Times New Roman"/>
                      </a:endParaRPr>
                    </a:p>
                  </a:txBody>
                  <a:tcPr marL="30480" marR="30480" marT="9525" marB="9525" anchor="ctr"/>
                </a:tc>
              </a:tr>
            </a:tbl>
          </a:graphicData>
        </a:graphic>
      </p:graphicFrame>
      <p:sp>
        <p:nvSpPr>
          <p:cNvPr id="3" name="Заголовок 2"/>
          <p:cNvSpPr>
            <a:spLocks noGrp="1"/>
          </p:cNvSpPr>
          <p:nvPr>
            <p:ph type="title"/>
          </p:nvPr>
        </p:nvSpPr>
        <p:spPr>
          <a:xfrm>
            <a:off x="251520" y="338328"/>
            <a:ext cx="8712968" cy="1252728"/>
          </a:xfrm>
        </p:spPr>
        <p:txBody>
          <a:bodyPr>
            <a:normAutofit fontScale="90000"/>
          </a:bodyPr>
          <a:lstStyle/>
          <a:p>
            <a:r>
              <a:rPr lang="uk-UA" b="1" dirty="0"/>
              <a:t>Таблиця ступенів небезпеки </a:t>
            </a:r>
            <a:r>
              <a:rPr lang="uk-UA" b="1" dirty="0" err="1" smtClean="0"/>
              <a:t>лавиноутворення</a:t>
            </a:r>
            <a:r>
              <a:rPr lang="uk-UA" b="1" dirty="0" smtClean="0"/>
              <a:t>:</a:t>
            </a:r>
            <a:endParaRPr lang="ru-RU" dirty="0"/>
          </a:p>
        </p:txBody>
      </p:sp>
    </p:spTree>
    <p:extLst>
      <p:ext uri="{BB962C8B-B14F-4D97-AF65-F5344CB8AC3E}">
        <p14:creationId xmlns:p14="http://schemas.microsoft.com/office/powerpoint/2010/main" val="5231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таня\Desktop\Лавини\17214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95673"/>
            <a:ext cx="6590456" cy="3600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8" name="Picture 2" descr="C:\Users\таня\Desktop\Лавини\thumbnail-20120923162930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11" y="692696"/>
            <a:ext cx="3510390"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5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1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628800"/>
            <a:ext cx="8784976" cy="5112568"/>
          </a:xfrm>
        </p:spPr>
        <p:txBody>
          <a:bodyPr>
            <a:normAutofit fontScale="92500" lnSpcReduction="20000"/>
          </a:bodyPr>
          <a:lstStyle/>
          <a:p>
            <a:pPr marL="0" indent="0">
              <a:buNone/>
            </a:pPr>
            <a:r>
              <a:rPr lang="uk-UA" sz="2600" dirty="0" smtClean="0"/>
              <a:t>Лавини володіють величезною руйнівною силою, викликаючи значні катастрофи та перешкоджають нормальній експлуатації доріг, промислових споруд та спортивних комплексів. </a:t>
            </a:r>
          </a:p>
          <a:p>
            <a:pPr marL="0" indent="0">
              <a:buNone/>
            </a:pPr>
            <a:r>
              <a:rPr lang="uk-UA" u="sng" dirty="0" smtClean="0"/>
              <a:t>Засобами </a:t>
            </a:r>
            <a:r>
              <a:rPr lang="uk-UA" u="sng" dirty="0"/>
              <a:t>захисту від лавин є</a:t>
            </a:r>
            <a:r>
              <a:rPr lang="uk-UA" u="sng" dirty="0" smtClean="0"/>
              <a:t>:</a:t>
            </a:r>
          </a:p>
          <a:p>
            <a:pPr lvl="0">
              <a:buFont typeface="Wingdings" pitchFamily="2" charset="2"/>
              <a:buChar char="Ø"/>
            </a:pPr>
            <a:r>
              <a:rPr lang="uk-UA" sz="2600" dirty="0"/>
              <a:t>профілактичні:</a:t>
            </a:r>
            <a:endParaRPr lang="ru-RU" sz="2600" dirty="0"/>
          </a:p>
          <a:p>
            <a:pPr lvl="1"/>
            <a:r>
              <a:rPr lang="uk-UA" sz="2400" dirty="0" err="1"/>
              <a:t>гірськолавинна</a:t>
            </a:r>
            <a:r>
              <a:rPr lang="uk-UA" sz="2400" dirty="0"/>
              <a:t> служба та </a:t>
            </a:r>
            <a:r>
              <a:rPr lang="uk-UA" sz="2400" dirty="0" err="1"/>
              <a:t>гірськотехнічний</a:t>
            </a:r>
            <a:r>
              <a:rPr lang="uk-UA" sz="2400" dirty="0"/>
              <a:t> нагляд;</a:t>
            </a:r>
            <a:endParaRPr lang="ru-RU" sz="3200" dirty="0"/>
          </a:p>
          <a:p>
            <a:pPr lvl="1"/>
            <a:r>
              <a:rPr lang="uk-UA" sz="2400" dirty="0"/>
              <a:t>прогнозування часу сходження лавин, штучний скид лавин за допомогою артилерійського обстрілу та вибухів;</a:t>
            </a:r>
            <a:endParaRPr lang="ru-RU" sz="3200" dirty="0"/>
          </a:p>
          <a:p>
            <a:pPr lvl="0">
              <a:buFont typeface="Wingdings" pitchFamily="2" charset="2"/>
              <a:buChar char="Ø"/>
            </a:pPr>
            <a:r>
              <a:rPr lang="uk-UA" sz="2600" dirty="0"/>
              <a:t>інженерні:</a:t>
            </a:r>
            <a:endParaRPr lang="ru-RU" sz="2600" dirty="0"/>
          </a:p>
          <a:p>
            <a:pPr lvl="1"/>
            <a:r>
              <a:rPr lang="uk-UA" sz="2400" dirty="0"/>
              <a:t>попередження сковзання снігу в </a:t>
            </a:r>
            <a:r>
              <a:rPr lang="uk-UA" sz="2400" dirty="0" err="1"/>
              <a:t>лавинозборах</a:t>
            </a:r>
            <a:r>
              <a:rPr lang="uk-UA" sz="2400" dirty="0"/>
              <a:t> шляхом облисіння, забудови схилів та укріплення їх опорними спорудами;</a:t>
            </a:r>
            <a:endParaRPr lang="ru-RU" sz="3200" dirty="0"/>
          </a:p>
          <a:p>
            <a:pPr lvl="1"/>
            <a:r>
              <a:rPr lang="uk-UA" sz="2400" dirty="0"/>
              <a:t>відведення лавин від захисних об'єктів направленими дамбами, лавинорізами;</a:t>
            </a:r>
            <a:endParaRPr lang="ru-RU" sz="3200" dirty="0"/>
          </a:p>
          <a:p>
            <a:pPr>
              <a:buFont typeface="Wingdings" pitchFamily="2" charset="2"/>
              <a:buChar char="Ø"/>
            </a:pPr>
            <a:r>
              <a:rPr lang="uk-UA" sz="2600" dirty="0"/>
              <a:t>пропуск лавин над об'єктом за допомогою навісів та галерей.</a:t>
            </a:r>
            <a:endParaRPr lang="ru-RU" sz="2600" u="sng" dirty="0"/>
          </a:p>
          <a:p>
            <a:pPr marL="0" indent="0">
              <a:buNone/>
            </a:pPr>
            <a:endParaRPr lang="ru-RU" dirty="0"/>
          </a:p>
        </p:txBody>
      </p:sp>
      <p:sp>
        <p:nvSpPr>
          <p:cNvPr id="3" name="Заголовок 2"/>
          <p:cNvSpPr>
            <a:spLocks noGrp="1"/>
          </p:cNvSpPr>
          <p:nvPr>
            <p:ph type="title"/>
          </p:nvPr>
        </p:nvSpPr>
        <p:spPr/>
        <p:txBody>
          <a:bodyPr>
            <a:normAutofit/>
          </a:bodyPr>
          <a:lstStyle/>
          <a:p>
            <a:r>
              <a:rPr lang="uk-UA" sz="5400" b="1" dirty="0"/>
              <a:t>Попередження</a:t>
            </a:r>
            <a:endParaRPr lang="ru-RU" sz="5400" b="1" dirty="0"/>
          </a:p>
        </p:txBody>
      </p:sp>
    </p:spTree>
    <p:extLst>
      <p:ext uri="{BB962C8B-B14F-4D97-AF65-F5344CB8AC3E}">
        <p14:creationId xmlns:p14="http://schemas.microsoft.com/office/powerpoint/2010/main" val="305165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961456"/>
            <a:ext cx="8640960" cy="4779912"/>
          </a:xfrm>
        </p:spPr>
        <p:txBody>
          <a:bodyPr anchor="ctr">
            <a:normAutofit fontScale="32500" lnSpcReduction="20000"/>
          </a:bodyPr>
          <a:lstStyle/>
          <a:p>
            <a:r>
              <a:rPr lang="uk-UA" sz="7400" dirty="0" smtClean="0"/>
              <a:t>Для територій, які мають небезпеку </a:t>
            </a:r>
            <a:r>
              <a:rPr lang="uk-UA" sz="7400" dirty="0" err="1" smtClean="0"/>
              <a:t>лавиноутворення</a:t>
            </a:r>
            <a:r>
              <a:rPr lang="uk-UA" sz="7400" dirty="0" smtClean="0"/>
              <a:t>, складаються спеціальні мапи, на яких виділяються райони із значною,</a:t>
            </a:r>
            <a:r>
              <a:rPr lang="uk-UA" sz="7400" dirty="0" err="1" smtClean="0"/>
              <a:t> середньою</a:t>
            </a:r>
            <a:r>
              <a:rPr lang="uk-UA" sz="7400" dirty="0" smtClean="0"/>
              <a:t> чи слабкою лавинною небезпекою, а також райони з потенційною небезпекою — безпечні, але які можуть стати лавинонебезпечними при вирубці лісу чи вимиванні ґрунту на схилах.</a:t>
            </a:r>
            <a:endParaRPr lang="ru-RU" sz="7400" dirty="0" smtClean="0"/>
          </a:p>
          <a:p>
            <a:r>
              <a:rPr lang="uk-UA" sz="7400" dirty="0" smtClean="0"/>
              <a:t>Для попередження лавин або їхніх серйозних наслідків проводяться різні комплекси заходів, серед яких найбільшого значення на сьогодні набули бомбардування лавинонебезпечних місць вибухівкою або обстріл із артилерійської зброї гірських </a:t>
            </a:r>
            <a:r>
              <a:rPr lang="uk-UA" sz="7400" dirty="0" err="1" smtClean="0"/>
              <a:t>схилів.Такі</a:t>
            </a:r>
            <a:r>
              <a:rPr lang="uk-UA" sz="7400" dirty="0" smtClean="0"/>
              <a:t> дії призводять до сходження найбільш неконтрольованих лавин з ціллю попередження сходження найбільших.</a:t>
            </a:r>
            <a:endParaRPr lang="ru-RU" sz="7400" dirty="0" smtClean="0"/>
          </a:p>
          <a:p>
            <a:pPr marL="0" indent="0">
              <a:buNone/>
            </a:pPr>
            <a:endParaRPr lang="ru-RU" dirty="0"/>
          </a:p>
        </p:txBody>
      </p:sp>
      <p:sp>
        <p:nvSpPr>
          <p:cNvPr id="3" name="Заголовок 2"/>
          <p:cNvSpPr>
            <a:spLocks noGrp="1"/>
          </p:cNvSpPr>
          <p:nvPr>
            <p:ph type="title"/>
          </p:nvPr>
        </p:nvSpPr>
        <p:spPr/>
        <p:txBody>
          <a:bodyPr>
            <a:normAutofit/>
          </a:bodyPr>
          <a:lstStyle/>
          <a:p>
            <a:r>
              <a:rPr lang="uk-UA" sz="5400" b="1" dirty="0" smtClean="0"/>
              <a:t>Додаткова інформація</a:t>
            </a:r>
            <a:endParaRPr lang="ru-RU" sz="5400" b="1" dirty="0"/>
          </a:p>
        </p:txBody>
      </p:sp>
    </p:spTree>
    <p:extLst>
      <p:ext uri="{BB962C8B-B14F-4D97-AF65-F5344CB8AC3E}">
        <p14:creationId xmlns:p14="http://schemas.microsoft.com/office/powerpoint/2010/main" val="16953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640960" cy="4680520"/>
          </a:xfrm>
        </p:spPr>
        <p:txBody>
          <a:bodyPr>
            <a:normAutofit/>
          </a:bodyPr>
          <a:lstStyle/>
          <a:p>
            <a:r>
              <a:rPr lang="uk-UA" sz="3600" dirty="0" err="1"/>
              <a:t>Juno</a:t>
            </a:r>
            <a:r>
              <a:rPr lang="uk-UA" sz="3600" dirty="0"/>
              <a:t>, США</a:t>
            </a:r>
            <a:endParaRPr lang="ru-RU" sz="3600" dirty="0"/>
          </a:p>
          <a:p>
            <a:r>
              <a:rPr lang="uk-UA" sz="3600" dirty="0" err="1"/>
              <a:t>Galtur</a:t>
            </a:r>
            <a:r>
              <a:rPr lang="uk-UA" sz="3600" dirty="0"/>
              <a:t>, Австрія</a:t>
            </a:r>
            <a:endParaRPr lang="ru-RU" sz="3600" dirty="0"/>
          </a:p>
          <a:p>
            <a:r>
              <a:rPr lang="uk-UA" sz="3600" dirty="0" err="1"/>
              <a:t>Granduc</a:t>
            </a:r>
            <a:r>
              <a:rPr lang="uk-UA" sz="3600" dirty="0"/>
              <a:t> </a:t>
            </a:r>
            <a:r>
              <a:rPr lang="uk-UA" sz="3600" dirty="0" err="1"/>
              <a:t>Mine</a:t>
            </a:r>
            <a:r>
              <a:rPr lang="uk-UA" sz="3600" dirty="0"/>
              <a:t>, Канада</a:t>
            </a:r>
            <a:endParaRPr lang="ru-RU" sz="3600" dirty="0"/>
          </a:p>
          <a:p>
            <a:r>
              <a:rPr lang="uk-UA" sz="3600" dirty="0"/>
              <a:t>- </a:t>
            </a:r>
            <a:r>
              <a:rPr lang="uk-UA" sz="3600" dirty="0" err="1"/>
              <a:t>Alps</a:t>
            </a:r>
            <a:r>
              <a:rPr lang="uk-UA" sz="3600" dirty="0"/>
              <a:t>, Швейцарія, Австрія</a:t>
            </a:r>
            <a:endParaRPr lang="ru-RU" sz="3600" dirty="0"/>
          </a:p>
        </p:txBody>
      </p:sp>
      <p:sp>
        <p:nvSpPr>
          <p:cNvPr id="3" name="Заголовок 2"/>
          <p:cNvSpPr>
            <a:spLocks noGrp="1"/>
          </p:cNvSpPr>
          <p:nvPr>
            <p:ph type="title"/>
          </p:nvPr>
        </p:nvSpPr>
        <p:spPr>
          <a:xfrm>
            <a:off x="215008" y="260648"/>
            <a:ext cx="8928992" cy="1650512"/>
          </a:xfrm>
        </p:spPr>
        <p:txBody>
          <a:bodyPr>
            <a:noAutofit/>
          </a:bodyPr>
          <a:lstStyle/>
          <a:p>
            <a:r>
              <a:rPr lang="uk-UA" b="1" dirty="0"/>
              <a:t>Н</a:t>
            </a:r>
            <a:r>
              <a:rPr lang="uk-UA" b="1" dirty="0" smtClean="0"/>
              <a:t>айнебезпечніші </a:t>
            </a:r>
            <a:r>
              <a:rPr lang="uk-UA" b="1" dirty="0"/>
              <a:t>лавини, які з острахом згадує весь </a:t>
            </a:r>
            <a:r>
              <a:rPr lang="uk-UA" b="1" dirty="0" smtClean="0"/>
              <a:t>світ</a:t>
            </a:r>
            <a:endParaRPr lang="ru-RU" b="1" dirty="0"/>
          </a:p>
        </p:txBody>
      </p:sp>
    </p:spTree>
    <p:extLst>
      <p:ext uri="{BB962C8B-B14F-4D97-AF65-F5344CB8AC3E}">
        <p14:creationId xmlns:p14="http://schemas.microsoft.com/office/powerpoint/2010/main" val="24938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75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75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568952" cy="4680520"/>
          </a:xfrm>
        </p:spPr>
        <p:txBody>
          <a:bodyPr>
            <a:normAutofit fontScale="92500"/>
          </a:bodyPr>
          <a:lstStyle/>
          <a:p>
            <a:pPr marL="0" indent="0">
              <a:buNone/>
            </a:pPr>
            <a:r>
              <a:rPr lang="uk-UA" dirty="0"/>
              <a:t>За статистикою, у США щорічно сходить близько ста тисяч лавин. Для деяких регіонів цієї країни - звична річ</a:t>
            </a:r>
            <a:r>
              <a:rPr lang="uk-UA" dirty="0" smtClean="0"/>
              <a:t>.</a:t>
            </a:r>
          </a:p>
          <a:p>
            <a:pPr marL="0" indent="0">
              <a:buNone/>
            </a:pPr>
            <a:endParaRPr lang="ru-RU" dirty="0"/>
          </a:p>
          <a:p>
            <a:pPr marL="0" indent="0">
              <a:buNone/>
            </a:pPr>
            <a:r>
              <a:rPr lang="uk-UA" dirty="0"/>
              <a:t>Одним із найнебезпечніших є містечко </a:t>
            </a:r>
            <a:r>
              <a:rPr lang="uk-UA" dirty="0" err="1"/>
              <a:t>Юнона</a:t>
            </a:r>
            <a:r>
              <a:rPr lang="uk-UA" dirty="0"/>
              <a:t> в Алясці, розташоване неподалік від семи лавинонебезпечних схилів</a:t>
            </a:r>
            <a:r>
              <a:rPr lang="uk-UA" dirty="0" smtClean="0"/>
              <a:t>.</a:t>
            </a:r>
          </a:p>
          <a:p>
            <a:pPr marL="0" indent="0">
              <a:buNone/>
            </a:pPr>
            <a:endParaRPr lang="ru-RU" dirty="0"/>
          </a:p>
          <a:p>
            <a:pPr marL="0" indent="0">
              <a:buNone/>
            </a:pPr>
            <a:r>
              <a:rPr lang="uk-UA" dirty="0"/>
              <a:t>Правда, часом здається, що це казкова країна, де панує сніжна тиша, але насправді це лише затишшя перед страшною бурею</a:t>
            </a:r>
            <a:r>
              <a:rPr lang="uk-UA" dirty="0" smtClean="0"/>
              <a:t>.</a:t>
            </a:r>
          </a:p>
          <a:p>
            <a:pPr marL="0" indent="0">
              <a:buNone/>
            </a:pPr>
            <a:endParaRPr lang="ru-RU" dirty="0"/>
          </a:p>
          <a:p>
            <a:pPr marL="0" indent="0">
              <a:buNone/>
            </a:pPr>
            <a:r>
              <a:rPr lang="uk-UA" dirty="0"/>
              <a:t>Найстрашніше сходження снігу досі живе в пам'яті місцевих жителів. Катастрофа сталася 1962 року, тоді гігантська плита снігу знесла 35 будинків.</a:t>
            </a:r>
            <a:endParaRPr lang="ru-RU" dirty="0"/>
          </a:p>
          <a:p>
            <a:pPr marL="0" indent="0">
              <a:buNone/>
            </a:pPr>
            <a:endParaRPr lang="ru-RU" dirty="0"/>
          </a:p>
        </p:txBody>
      </p:sp>
      <p:sp>
        <p:nvSpPr>
          <p:cNvPr id="3" name="Заголовок 2"/>
          <p:cNvSpPr>
            <a:spLocks noGrp="1"/>
          </p:cNvSpPr>
          <p:nvPr>
            <p:ph type="title"/>
          </p:nvPr>
        </p:nvSpPr>
        <p:spPr>
          <a:xfrm>
            <a:off x="395536" y="332656"/>
            <a:ext cx="8229600" cy="1252728"/>
          </a:xfrm>
        </p:spPr>
        <p:txBody>
          <a:bodyPr>
            <a:normAutofit/>
          </a:bodyPr>
          <a:lstStyle/>
          <a:p>
            <a:r>
              <a:rPr lang="uk-UA" sz="5400" b="1" dirty="0" err="1"/>
              <a:t>Juno</a:t>
            </a:r>
            <a:r>
              <a:rPr lang="uk-UA" sz="5400" b="1" dirty="0"/>
              <a:t>, </a:t>
            </a:r>
            <a:r>
              <a:rPr lang="uk-UA" sz="5400" b="1" dirty="0" smtClean="0"/>
              <a:t>США</a:t>
            </a:r>
            <a:endParaRPr lang="ru-RU" sz="5400" dirty="0"/>
          </a:p>
        </p:txBody>
      </p:sp>
    </p:spTree>
    <p:extLst>
      <p:ext uri="{BB962C8B-B14F-4D97-AF65-F5344CB8AC3E}">
        <p14:creationId xmlns:p14="http://schemas.microsoft.com/office/powerpoint/2010/main" val="2046392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4608512" cy="4752528"/>
          </a:xfrm>
        </p:spPr>
        <p:txBody>
          <a:bodyPr>
            <a:noAutofit/>
          </a:bodyPr>
          <a:lstStyle/>
          <a:p>
            <a:pPr marL="0" indent="0">
              <a:buNone/>
            </a:pPr>
            <a:r>
              <a:rPr lang="uk-UA" sz="2800" b="1" dirty="0"/>
              <a:t>Лавина</a:t>
            </a:r>
            <a:r>
              <a:rPr lang="uk-UA" dirty="0"/>
              <a:t> (</a:t>
            </a:r>
            <a:r>
              <a:rPr lang="uk-UA" dirty="0" smtClean="0"/>
              <a:t>нім.</a:t>
            </a:r>
            <a:r>
              <a:rPr lang="uk-UA" dirty="0"/>
              <a:t> </a:t>
            </a:r>
            <a:r>
              <a:rPr lang="uk-UA" i="1" dirty="0" err="1"/>
              <a:t>Lawine</a:t>
            </a:r>
            <a:r>
              <a:rPr lang="uk-UA" dirty="0"/>
              <a:t>, </a:t>
            </a:r>
            <a:r>
              <a:rPr lang="uk-UA" dirty="0" err="1"/>
              <a:t>від латинського </a:t>
            </a:r>
            <a:r>
              <a:rPr lang="uk-UA" i="1" dirty="0" err="1"/>
              <a:t>labina</a:t>
            </a:r>
            <a:r>
              <a:rPr lang="uk-UA" dirty="0" err="1"/>
              <a:t> — </a:t>
            </a:r>
            <a:r>
              <a:rPr lang="uk-UA" dirty="0"/>
              <a:t>зсув) — величезна маса снігу, що зривається із гірського схилу і котиться вниз з великою швидкістю. Виникнення лавин можливе у всіх гірських районах світу, де встановлюється </a:t>
            </a:r>
            <a:r>
              <a:rPr lang="uk-UA" dirty="0" err="1"/>
              <a:t>стійкий сніжни</a:t>
            </a:r>
            <a:r>
              <a:rPr lang="uk-UA" dirty="0"/>
              <a:t>й покрив. </a:t>
            </a:r>
            <a:r>
              <a:rPr lang="uk-UA" dirty="0" err="1"/>
              <a:t>В Україні сніго</a:t>
            </a:r>
            <a:r>
              <a:rPr lang="uk-UA" dirty="0"/>
              <a:t>ві лавини поширені в Карпатах та Кримських </a:t>
            </a:r>
            <a:r>
              <a:rPr lang="uk-UA" dirty="0" smtClean="0"/>
              <a:t>горах.</a:t>
            </a:r>
            <a:endParaRPr lang="ru-RU" dirty="0"/>
          </a:p>
          <a:p>
            <a:pPr marL="0" indent="0">
              <a:buNone/>
            </a:pPr>
            <a:endParaRPr lang="ru-RU" dirty="0"/>
          </a:p>
        </p:txBody>
      </p:sp>
      <p:sp>
        <p:nvSpPr>
          <p:cNvPr id="3" name="Заголовок 2"/>
          <p:cNvSpPr>
            <a:spLocks noGrp="1"/>
          </p:cNvSpPr>
          <p:nvPr>
            <p:ph type="title"/>
          </p:nvPr>
        </p:nvSpPr>
        <p:spPr>
          <a:xfrm>
            <a:off x="467544" y="260648"/>
            <a:ext cx="8229600" cy="1252728"/>
          </a:xfrm>
        </p:spPr>
        <p:txBody>
          <a:bodyPr>
            <a:normAutofit/>
          </a:bodyPr>
          <a:lstStyle/>
          <a:p>
            <a:r>
              <a:rPr lang="uk-UA" sz="5400" b="1" dirty="0" smtClean="0"/>
              <a:t>Загальні відомості</a:t>
            </a:r>
            <a:endParaRPr lang="ru-RU" sz="5400" b="1" dirty="0"/>
          </a:p>
        </p:txBody>
      </p:sp>
      <p:pic>
        <p:nvPicPr>
          <p:cNvPr id="1026" name="Picture 2" descr="C:\Users\таня\Desktop\Лавини\P027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636912"/>
            <a:ext cx="3951799"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132856"/>
            <a:ext cx="8496944" cy="4032448"/>
          </a:xfrm>
        </p:spPr>
        <p:txBody>
          <a:bodyPr>
            <a:normAutofit/>
          </a:bodyPr>
          <a:lstStyle/>
          <a:p>
            <a:pPr marL="0" indent="0">
              <a:buNone/>
            </a:pPr>
            <a:r>
              <a:rPr lang="uk-UA" sz="2600" dirty="0" smtClean="0"/>
              <a:t>1999 </a:t>
            </a:r>
            <a:r>
              <a:rPr lang="uk-UA" sz="2600" dirty="0"/>
              <a:t>року в затишному селищі в Альпах із гір зійшла лавина, яка назавжди залишиться в історії, як одна з найстрашніших катастроф у цьому регіоні</a:t>
            </a:r>
            <a:r>
              <a:rPr lang="uk-UA" sz="2600" dirty="0" smtClean="0"/>
              <a:t>.</a:t>
            </a:r>
          </a:p>
          <a:p>
            <a:pPr marL="0" indent="0">
              <a:buNone/>
            </a:pPr>
            <a:endParaRPr lang="ru-RU" sz="2600" dirty="0"/>
          </a:p>
          <a:p>
            <a:pPr marL="0" indent="0">
              <a:buNone/>
            </a:pPr>
            <a:r>
              <a:rPr lang="uk-UA" sz="2600" dirty="0"/>
              <a:t>За кілька хвилин понад 100 тис. тонн снігу впало на крихітний населений пункт. З шаленою швидкістю сніг зніс на своєму шляху 5 будинків, пошкодив 26 і, що найжахливіше, забрав життя 31 </a:t>
            </a:r>
            <a:r>
              <a:rPr lang="uk-UA" sz="2600" dirty="0" smtClean="0"/>
              <a:t>людини.</a:t>
            </a:r>
            <a:endParaRPr lang="ru-RU" sz="2600" dirty="0"/>
          </a:p>
        </p:txBody>
      </p:sp>
      <p:sp>
        <p:nvSpPr>
          <p:cNvPr id="3" name="Заголовок 2"/>
          <p:cNvSpPr>
            <a:spLocks noGrp="1"/>
          </p:cNvSpPr>
          <p:nvPr>
            <p:ph type="title"/>
          </p:nvPr>
        </p:nvSpPr>
        <p:spPr/>
        <p:txBody>
          <a:bodyPr>
            <a:normAutofit/>
          </a:bodyPr>
          <a:lstStyle/>
          <a:p>
            <a:r>
              <a:rPr lang="uk-UA" sz="5400" b="1" dirty="0" err="1"/>
              <a:t>Galtur</a:t>
            </a:r>
            <a:r>
              <a:rPr lang="uk-UA" sz="5400" b="1" dirty="0"/>
              <a:t>, </a:t>
            </a:r>
            <a:r>
              <a:rPr lang="uk-UA" sz="5400" b="1" dirty="0" smtClean="0"/>
              <a:t>Австрія</a:t>
            </a:r>
            <a:endParaRPr lang="ru-RU" sz="5400" dirty="0"/>
          </a:p>
        </p:txBody>
      </p:sp>
    </p:spTree>
    <p:extLst>
      <p:ext uri="{BB962C8B-B14F-4D97-AF65-F5344CB8AC3E}">
        <p14:creationId xmlns:p14="http://schemas.microsoft.com/office/powerpoint/2010/main" val="2760945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151940"/>
            <a:ext cx="8568952" cy="4680520"/>
          </a:xfrm>
        </p:spPr>
        <p:txBody>
          <a:bodyPr/>
          <a:lstStyle/>
          <a:p>
            <a:pPr marL="0" indent="0">
              <a:buNone/>
            </a:pPr>
            <a:r>
              <a:rPr lang="uk-UA" dirty="0"/>
              <a:t>У Британській Колумбії є дивовижне за красою місце - Кордильєри. Найбільша за довжиною гірська система земної кулі, з красивими плато й сотнею глибоких долин погубила багато людей</a:t>
            </a:r>
            <a:r>
              <a:rPr lang="uk-UA" dirty="0" smtClean="0"/>
              <a:t>.</a:t>
            </a:r>
          </a:p>
          <a:p>
            <a:pPr marL="0" indent="0">
              <a:buNone/>
            </a:pPr>
            <a:endParaRPr lang="ru-RU" dirty="0"/>
          </a:p>
          <a:p>
            <a:pPr marL="0" indent="0">
              <a:buNone/>
            </a:pPr>
            <a:r>
              <a:rPr lang="uk-UA" dirty="0"/>
              <a:t>Найстрашніша подія сталася 1965 року. Над шахтою </a:t>
            </a:r>
            <a:r>
              <a:rPr lang="uk-UA" dirty="0" err="1"/>
              <a:t>Granduc</a:t>
            </a:r>
            <a:r>
              <a:rPr lang="uk-UA" dirty="0"/>
              <a:t> зійшла величезна лавина, яка вбила 26 осіб і покалічила 22. Ще 40 людей так і не змогли знайти в снігу.</a:t>
            </a:r>
            <a:endParaRPr lang="ru-RU" dirty="0"/>
          </a:p>
          <a:p>
            <a:pPr marL="0" indent="0">
              <a:buNone/>
            </a:pPr>
            <a:endParaRPr lang="ru-RU" dirty="0"/>
          </a:p>
        </p:txBody>
      </p:sp>
      <p:sp>
        <p:nvSpPr>
          <p:cNvPr id="3" name="Заголовок 2"/>
          <p:cNvSpPr>
            <a:spLocks noGrp="1"/>
          </p:cNvSpPr>
          <p:nvPr>
            <p:ph type="title"/>
          </p:nvPr>
        </p:nvSpPr>
        <p:spPr/>
        <p:txBody>
          <a:bodyPr>
            <a:normAutofit/>
          </a:bodyPr>
          <a:lstStyle/>
          <a:p>
            <a:r>
              <a:rPr lang="uk-UA" sz="5400" b="1" dirty="0" err="1"/>
              <a:t>Granduc</a:t>
            </a:r>
            <a:r>
              <a:rPr lang="uk-UA" sz="5400" b="1" dirty="0"/>
              <a:t> </a:t>
            </a:r>
            <a:r>
              <a:rPr lang="uk-UA" sz="5400" b="1" dirty="0" err="1"/>
              <a:t>Mine</a:t>
            </a:r>
            <a:r>
              <a:rPr lang="uk-UA" sz="5400" b="1" dirty="0"/>
              <a:t>, Канада</a:t>
            </a:r>
            <a:endParaRPr lang="ru-RU" sz="5400" dirty="0"/>
          </a:p>
        </p:txBody>
      </p:sp>
    </p:spTree>
    <p:extLst>
      <p:ext uri="{BB962C8B-B14F-4D97-AF65-F5344CB8AC3E}">
        <p14:creationId xmlns:p14="http://schemas.microsoft.com/office/powerpoint/2010/main" val="432825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204864"/>
            <a:ext cx="8424936" cy="4320480"/>
          </a:xfrm>
        </p:spPr>
        <p:txBody>
          <a:bodyPr/>
          <a:lstStyle/>
          <a:p>
            <a:pPr marL="0" indent="0">
              <a:buNone/>
            </a:pPr>
            <a:endParaRPr lang="uk-UA" dirty="0" smtClean="0"/>
          </a:p>
          <a:p>
            <a:pPr marL="0" indent="0">
              <a:buNone/>
            </a:pPr>
            <a:r>
              <a:rPr lang="uk-UA" dirty="0" smtClean="0"/>
              <a:t>Понад </a:t>
            </a:r>
            <a:r>
              <a:rPr lang="uk-UA" dirty="0"/>
              <a:t>50 років тому від страшної лавини постраждали Альпи у Швейцарії та Австрії. Маса снігу за лічені секунди зійшла вниз, буквально змітаючи на своєму шляху все можливе</a:t>
            </a:r>
            <a:r>
              <a:rPr lang="uk-UA" dirty="0" smtClean="0"/>
              <a:t>.</a:t>
            </a:r>
          </a:p>
          <a:p>
            <a:pPr marL="0" indent="0">
              <a:buNone/>
            </a:pPr>
            <a:endParaRPr lang="ru-RU" dirty="0"/>
          </a:p>
          <a:p>
            <a:pPr marL="0" indent="0">
              <a:buNone/>
            </a:pPr>
            <a:r>
              <a:rPr lang="uk-UA" dirty="0"/>
              <a:t>Це сходження лавини зарахували до списку 5 найстрашніших у світі. Близько 265 осіб загинуло, а зима того року відома тепер як "зима терору".</a:t>
            </a:r>
            <a:endParaRPr lang="ru-RU" dirty="0"/>
          </a:p>
          <a:p>
            <a:pPr marL="0" indent="0">
              <a:buNone/>
            </a:pPr>
            <a:endParaRPr lang="ru-RU" dirty="0"/>
          </a:p>
        </p:txBody>
      </p:sp>
      <p:sp>
        <p:nvSpPr>
          <p:cNvPr id="3" name="Заголовок 2"/>
          <p:cNvSpPr>
            <a:spLocks noGrp="1"/>
          </p:cNvSpPr>
          <p:nvPr>
            <p:ph type="title"/>
          </p:nvPr>
        </p:nvSpPr>
        <p:spPr/>
        <p:txBody>
          <a:bodyPr>
            <a:normAutofit/>
          </a:bodyPr>
          <a:lstStyle/>
          <a:p>
            <a:r>
              <a:rPr lang="uk-UA" sz="5400" b="1" dirty="0" err="1"/>
              <a:t>Alps</a:t>
            </a:r>
            <a:r>
              <a:rPr lang="uk-UA" sz="5400" b="1" dirty="0"/>
              <a:t>, Швейцарія, </a:t>
            </a:r>
            <a:r>
              <a:rPr lang="uk-UA" sz="5400" b="1" dirty="0" smtClean="0"/>
              <a:t>Австрія</a:t>
            </a:r>
            <a:endParaRPr lang="ru-RU" sz="5400" dirty="0"/>
          </a:p>
        </p:txBody>
      </p:sp>
    </p:spTree>
    <p:extLst>
      <p:ext uri="{BB962C8B-B14F-4D97-AF65-F5344CB8AC3E}">
        <p14:creationId xmlns:p14="http://schemas.microsoft.com/office/powerpoint/2010/main" val="1485875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859216" cy="1650512"/>
          </a:xfrm>
        </p:spPr>
        <p:txBody>
          <a:bodyPr>
            <a:noAutofit/>
          </a:bodyPr>
          <a:lstStyle/>
          <a:p>
            <a:r>
              <a:rPr lang="uk-UA" sz="8800" dirty="0" smtClean="0"/>
              <a:t>Дякую за увагу!</a:t>
            </a:r>
            <a:endParaRPr lang="ru-RU" sz="8800" dirty="0"/>
          </a:p>
        </p:txBody>
      </p:sp>
      <p:pic>
        <p:nvPicPr>
          <p:cNvPr id="10242" name="Picture 2" descr="C:\Users\таня\Downloads\Заставки\Q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37562"/>
            <a:ext cx="5297115" cy="397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7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640959" cy="4752528"/>
          </a:xfrm>
        </p:spPr>
        <p:txBody>
          <a:bodyPr>
            <a:normAutofit lnSpcReduction="10000"/>
          </a:bodyPr>
          <a:lstStyle/>
          <a:p>
            <a:pPr marL="0" indent="0">
              <a:buNone/>
            </a:pPr>
            <a:r>
              <a:rPr lang="uk-UA" dirty="0"/>
              <a:t>Звільнення гірських схилів від снігу, що накопичився, проходить внаслідок наступних </a:t>
            </a:r>
            <a:r>
              <a:rPr lang="uk-UA" dirty="0" smtClean="0"/>
              <a:t>факторів:</a:t>
            </a:r>
          </a:p>
          <a:p>
            <a:pPr lvl="0"/>
            <a:r>
              <a:rPr lang="uk-UA" dirty="0"/>
              <a:t>від </a:t>
            </a:r>
            <a:r>
              <a:rPr lang="uk-UA" dirty="0" smtClean="0"/>
              <a:t>перевантаження </a:t>
            </a:r>
            <a:r>
              <a:rPr lang="uk-UA" dirty="0"/>
              <a:t>снігом схилів під </a:t>
            </a:r>
            <a:r>
              <a:rPr lang="uk-UA" dirty="0" err="1"/>
              <a:t>час заметілі</a:t>
            </a:r>
            <a:r>
              <a:rPr lang="uk-UA" dirty="0"/>
              <a:t> або внаслідок малої сили зчеплення між новим снігом та </a:t>
            </a:r>
            <a:r>
              <a:rPr lang="uk-UA" dirty="0" err="1"/>
              <a:t>підстилаючою</a:t>
            </a:r>
            <a:r>
              <a:rPr lang="uk-UA" dirty="0"/>
              <a:t> поверхнею протягом двох перших діб </a:t>
            </a:r>
            <a:r>
              <a:rPr lang="uk-UA" dirty="0" smtClean="0"/>
              <a:t>закінчення снігопаду</a:t>
            </a:r>
            <a:r>
              <a:rPr lang="en-US" dirty="0"/>
              <a:t>;</a:t>
            </a:r>
            <a:endParaRPr lang="uk-UA" dirty="0" smtClean="0"/>
          </a:p>
          <a:p>
            <a:pPr lvl="0"/>
            <a:r>
              <a:rPr lang="uk-UA" dirty="0" smtClean="0"/>
              <a:t>при </a:t>
            </a:r>
            <a:r>
              <a:rPr lang="uk-UA" dirty="0"/>
              <a:t>виникненні між нижньою поверхнею снігу та </a:t>
            </a:r>
            <a:r>
              <a:rPr lang="uk-UA" dirty="0" err="1"/>
              <a:t>підстилаючою</a:t>
            </a:r>
            <a:r>
              <a:rPr lang="uk-UA" dirty="0"/>
              <a:t> поверхнею схилу водної змазки під час потепління або </a:t>
            </a:r>
            <a:r>
              <a:rPr lang="uk-UA" dirty="0" smtClean="0"/>
              <a:t>дощів</a:t>
            </a:r>
            <a:r>
              <a:rPr lang="en-US" dirty="0" smtClean="0"/>
              <a:t>;</a:t>
            </a:r>
            <a:endParaRPr lang="ru-RU" dirty="0"/>
          </a:p>
          <a:p>
            <a:pPr lvl="0"/>
            <a:r>
              <a:rPr lang="uk-UA" dirty="0"/>
              <a:t>при формуванні в нижніх частинах снігового прошарку горизонту розпушування, який складається з кристалів глибинного замерзання, не пов'язаних один з </a:t>
            </a:r>
            <a:r>
              <a:rPr lang="uk-UA" dirty="0" smtClean="0"/>
              <a:t>одним</a:t>
            </a:r>
            <a:r>
              <a:rPr lang="en-US" dirty="0"/>
              <a:t>.</a:t>
            </a:r>
            <a:endParaRPr lang="ru-RU" dirty="0"/>
          </a:p>
        </p:txBody>
      </p:sp>
      <p:sp>
        <p:nvSpPr>
          <p:cNvPr id="3" name="Заголовок 2"/>
          <p:cNvSpPr>
            <a:spLocks noGrp="1"/>
          </p:cNvSpPr>
          <p:nvPr>
            <p:ph type="title"/>
          </p:nvPr>
        </p:nvSpPr>
        <p:spPr/>
        <p:txBody>
          <a:bodyPr>
            <a:normAutofit/>
          </a:bodyPr>
          <a:lstStyle/>
          <a:p>
            <a:r>
              <a:rPr lang="uk-UA" sz="5400" b="1" dirty="0"/>
              <a:t>Загальний </a:t>
            </a:r>
            <a:r>
              <a:rPr lang="uk-UA" sz="5400" b="1" dirty="0" smtClean="0"/>
              <a:t>опис</a:t>
            </a:r>
            <a:endParaRPr lang="ru-RU" sz="5400" b="1" dirty="0"/>
          </a:p>
        </p:txBody>
      </p:sp>
    </p:spTree>
    <p:extLst>
      <p:ext uri="{BB962C8B-B14F-4D97-AF65-F5344CB8AC3E}">
        <p14:creationId xmlns:p14="http://schemas.microsoft.com/office/powerpoint/2010/main" val="172801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uk-UA" b="1" dirty="0"/>
              <a:t>Поперечний розріз снігової товщі:</a:t>
            </a:r>
            <a:endParaRPr lang="ru-RU" b="1" dirty="0"/>
          </a:p>
        </p:txBody>
      </p:sp>
      <p:pic>
        <p:nvPicPr>
          <p:cNvPr id="4" name="Объект 3" descr="http://upload.wikimedia.org/wikipedia/uk/thumb/a/ac/%D0%9B%D0%90%D0%92%D0%98%D0%9D%D0%90.PNG/250px-%D0%9B%D0%90%D0%92%D0%98%D0%9D%D0%90.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2564904"/>
            <a:ext cx="6264696" cy="3456384"/>
          </a:xfrm>
          <a:prstGeom prst="rect">
            <a:avLst/>
          </a:prstGeom>
          <a:noFill/>
          <a:ln>
            <a:noFill/>
          </a:ln>
        </p:spPr>
      </p:pic>
    </p:spTree>
    <p:extLst>
      <p:ext uri="{BB962C8B-B14F-4D97-AF65-F5344CB8AC3E}">
        <p14:creationId xmlns:p14="http://schemas.microsoft.com/office/powerpoint/2010/main" val="2905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10467"/>
            <a:ext cx="8280920" cy="1649257"/>
          </a:xfrm>
        </p:spPr>
        <p:txBody>
          <a:bodyPr>
            <a:noAutofit/>
          </a:bodyPr>
          <a:lstStyle/>
          <a:p>
            <a:pPr marL="0" indent="0">
              <a:buNone/>
            </a:pPr>
            <a:r>
              <a:rPr lang="uk-UA" dirty="0">
                <a:solidFill>
                  <a:schemeClr val="bg2">
                    <a:lumMod val="25000"/>
                  </a:schemeClr>
                </a:solidFill>
              </a:rPr>
              <a:t>Найсприятливіші для </a:t>
            </a:r>
            <a:r>
              <a:rPr lang="uk-UA" dirty="0" err="1">
                <a:solidFill>
                  <a:schemeClr val="bg2">
                    <a:lumMod val="25000"/>
                  </a:schemeClr>
                </a:solidFill>
              </a:rPr>
              <a:t>лавиноутворення</a:t>
            </a:r>
            <a:r>
              <a:rPr lang="uk-UA" dirty="0">
                <a:solidFill>
                  <a:schemeClr val="bg2">
                    <a:lumMod val="25000"/>
                  </a:schemeClr>
                </a:solidFill>
              </a:rPr>
              <a:t> схили крутістю 25-45°, однак відомі сходи лавин зі схилів крутістю всього 15-18°. На крутіших схилах сніг не може </a:t>
            </a:r>
            <a:r>
              <a:rPr lang="uk-UA" dirty="0" smtClean="0">
                <a:solidFill>
                  <a:schemeClr val="bg2">
                    <a:lumMod val="25000"/>
                  </a:schemeClr>
                </a:solidFill>
              </a:rPr>
              <a:t>накопичуватися </a:t>
            </a:r>
            <a:r>
              <a:rPr lang="uk-UA" dirty="0">
                <a:solidFill>
                  <a:schemeClr val="bg2">
                    <a:lumMod val="25000"/>
                  </a:schemeClr>
                </a:solidFill>
              </a:rPr>
              <a:t>у великих кількостях і скочується невеликими </a:t>
            </a:r>
            <a:r>
              <a:rPr lang="uk-UA" dirty="0" smtClean="0">
                <a:solidFill>
                  <a:schemeClr val="bg2">
                    <a:lumMod val="25000"/>
                  </a:schemeClr>
                </a:solidFill>
              </a:rPr>
              <a:t>дозами</a:t>
            </a:r>
            <a:endParaRPr lang="ru-RU" dirty="0">
              <a:solidFill>
                <a:schemeClr val="bg2">
                  <a:lumMod val="25000"/>
                </a:schemeClr>
              </a:solidFill>
            </a:endParaRPr>
          </a:p>
        </p:txBody>
      </p:sp>
      <p:sp>
        <p:nvSpPr>
          <p:cNvPr id="3" name="Заголовок 2"/>
          <p:cNvSpPr>
            <a:spLocks noGrp="1"/>
          </p:cNvSpPr>
          <p:nvPr>
            <p:ph type="title"/>
          </p:nvPr>
        </p:nvSpPr>
        <p:spPr/>
        <p:txBody>
          <a:bodyPr>
            <a:normAutofit/>
          </a:bodyPr>
          <a:lstStyle/>
          <a:p>
            <a:r>
              <a:rPr lang="uk-UA" sz="5400" b="1" dirty="0" smtClean="0"/>
              <a:t>Відомості</a:t>
            </a:r>
            <a:endParaRPr lang="ru-RU" sz="5400" b="1" dirty="0"/>
          </a:p>
        </p:txBody>
      </p:sp>
      <p:pic>
        <p:nvPicPr>
          <p:cNvPr id="2051" name="Picture 3" descr="C:\Users\таня\Desktop\Лавини\lavina_3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459724"/>
            <a:ext cx="4873723" cy="32329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3267116"/>
            <a:ext cx="3747204" cy="3046988"/>
          </a:xfrm>
          <a:prstGeom prst="rect">
            <a:avLst/>
          </a:prstGeom>
          <a:noFill/>
        </p:spPr>
        <p:txBody>
          <a:bodyPr wrap="square" rtlCol="0">
            <a:spAutoFit/>
          </a:bodyPr>
          <a:lstStyle/>
          <a:p>
            <a:r>
              <a:rPr lang="uk-UA" sz="2400" dirty="0" smtClean="0">
                <a:solidFill>
                  <a:schemeClr val="bg2">
                    <a:lumMod val="25000"/>
                  </a:schemeClr>
                </a:solidFill>
              </a:rPr>
              <a:t>в міру</a:t>
            </a:r>
            <a:r>
              <a:rPr lang="ru-RU" sz="2400" dirty="0">
                <a:solidFill>
                  <a:schemeClr val="bg2">
                    <a:lumMod val="25000"/>
                  </a:schemeClr>
                </a:solidFill>
              </a:rPr>
              <a:t> </a:t>
            </a:r>
            <a:r>
              <a:rPr lang="uk-UA" sz="2400" dirty="0" smtClean="0">
                <a:solidFill>
                  <a:schemeClr val="bg2">
                    <a:lumMod val="25000"/>
                  </a:schemeClr>
                </a:solidFill>
              </a:rPr>
              <a:t>надходження. </a:t>
            </a:r>
            <a:r>
              <a:rPr lang="uk-UA" sz="2400" dirty="0">
                <a:solidFill>
                  <a:schemeClr val="bg2">
                    <a:lumMod val="25000"/>
                  </a:schemeClr>
                </a:solidFill>
              </a:rPr>
              <a:t>Обсяг снігу в лавині може доходити до декількох сотень кубічних метрів. Однак, небезпечними для життя можуть бути навіть лавини обсягом близько 5 </a:t>
            </a:r>
            <a:r>
              <a:rPr lang="uk-UA" sz="2400" dirty="0" smtClean="0">
                <a:solidFill>
                  <a:schemeClr val="bg2">
                    <a:lumMod val="25000"/>
                  </a:schemeClr>
                </a:solidFill>
              </a:rPr>
              <a:t>м³</a:t>
            </a:r>
            <a:endParaRPr lang="ru-RU" sz="2400" dirty="0">
              <a:solidFill>
                <a:schemeClr val="bg2">
                  <a:lumMod val="25000"/>
                </a:schemeClr>
              </a:solidFill>
            </a:endParaRPr>
          </a:p>
        </p:txBody>
      </p:sp>
    </p:spTree>
    <p:extLst>
      <p:ext uri="{BB962C8B-B14F-4D97-AF65-F5344CB8AC3E}">
        <p14:creationId xmlns:p14="http://schemas.microsoft.com/office/powerpoint/2010/main" val="32518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1500" fill="hold"/>
                                        <p:tgtEl>
                                          <p:spTgt spid="2051"/>
                                        </p:tgtEl>
                                        <p:attrNameLst>
                                          <p:attrName>ppt_w</p:attrName>
                                        </p:attrNameLst>
                                      </p:cBhvr>
                                      <p:tavLst>
                                        <p:tav tm="0">
                                          <p:val>
                                            <p:fltVal val="0"/>
                                          </p:val>
                                        </p:tav>
                                        <p:tav tm="100000">
                                          <p:val>
                                            <p:strVal val="#ppt_w"/>
                                          </p:val>
                                        </p:tav>
                                      </p:tavLst>
                                    </p:anim>
                                    <p:anim calcmode="lin" valueType="num">
                                      <p:cBhvr>
                                        <p:cTn id="23" dur="1500" fill="hold"/>
                                        <p:tgtEl>
                                          <p:spTgt spid="2051"/>
                                        </p:tgtEl>
                                        <p:attrNameLst>
                                          <p:attrName>ppt_h</p:attrName>
                                        </p:attrNameLst>
                                      </p:cBhvr>
                                      <p:tavLst>
                                        <p:tav tm="0">
                                          <p:val>
                                            <p:fltVal val="0"/>
                                          </p:val>
                                        </p:tav>
                                        <p:tav tm="100000">
                                          <p:val>
                                            <p:strVal val="#ppt_h"/>
                                          </p:val>
                                        </p:tav>
                                      </p:tavLst>
                                    </p:anim>
                                    <p:anim calcmode="lin" valueType="num">
                                      <p:cBhvr>
                                        <p:cTn id="24" dur="1500" fill="hold"/>
                                        <p:tgtEl>
                                          <p:spTgt spid="2051"/>
                                        </p:tgtEl>
                                        <p:attrNameLst>
                                          <p:attrName>style.rotation</p:attrName>
                                        </p:attrNameLst>
                                      </p:cBhvr>
                                      <p:tavLst>
                                        <p:tav tm="0">
                                          <p:val>
                                            <p:fltVal val="90"/>
                                          </p:val>
                                        </p:tav>
                                        <p:tav tm="100000">
                                          <p:val>
                                            <p:fltVal val="0"/>
                                          </p:val>
                                        </p:tav>
                                      </p:tavLst>
                                    </p:anim>
                                    <p:animEffect transition="in" filter="fade">
                                      <p:cBhvr>
                                        <p:cTn id="25" dur="1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712968" cy="3312368"/>
          </a:xfrm>
        </p:spPr>
        <p:txBody>
          <a:bodyPr>
            <a:normAutofit fontScale="32500" lnSpcReduction="20000"/>
          </a:bodyPr>
          <a:lstStyle/>
          <a:p>
            <a:pPr marL="0" indent="0">
              <a:buNone/>
            </a:pPr>
            <a:r>
              <a:rPr lang="uk-UA" sz="11200" dirty="0"/>
              <a:t>В залежності від причин утворення снігового покриву </a:t>
            </a:r>
            <a:r>
              <a:rPr lang="uk-UA" sz="11200" dirty="0" smtClean="0"/>
              <a:t>виділяють:</a:t>
            </a:r>
            <a:endParaRPr lang="ru-RU" sz="13500" dirty="0"/>
          </a:p>
          <a:p>
            <a:pPr lvl="0"/>
            <a:r>
              <a:rPr lang="uk-UA" sz="9800" i="1" dirty="0"/>
              <a:t>сухі лавини</a:t>
            </a:r>
            <a:r>
              <a:rPr lang="uk-UA" sz="9800" dirty="0"/>
              <a:t>;</a:t>
            </a:r>
            <a:endParaRPr lang="ru-RU" sz="9800" dirty="0"/>
          </a:p>
          <a:p>
            <a:pPr lvl="0"/>
            <a:r>
              <a:rPr lang="uk-UA" sz="9800" i="1" dirty="0"/>
              <a:t>мокрі лавини</a:t>
            </a:r>
            <a:r>
              <a:rPr lang="uk-UA" sz="9800" dirty="0"/>
              <a:t>;</a:t>
            </a:r>
            <a:endParaRPr lang="ru-RU" sz="9800" dirty="0"/>
          </a:p>
          <a:p>
            <a:pPr lvl="0"/>
            <a:r>
              <a:rPr lang="uk-UA" sz="9800" i="1" dirty="0"/>
              <a:t>лавини сублімаційного </a:t>
            </a:r>
            <a:r>
              <a:rPr lang="uk-UA" sz="9800" i="1" dirty="0" err="1"/>
              <a:t>діафторезу</a:t>
            </a:r>
            <a:r>
              <a:rPr lang="uk-UA" sz="9800" dirty="0"/>
              <a:t>.</a:t>
            </a:r>
            <a:endParaRPr lang="ru-RU" sz="9800" dirty="0"/>
          </a:p>
          <a:p>
            <a:pPr marL="0" indent="0">
              <a:buNone/>
            </a:pPr>
            <a:endParaRPr lang="ru-RU" dirty="0"/>
          </a:p>
        </p:txBody>
      </p:sp>
      <p:sp>
        <p:nvSpPr>
          <p:cNvPr id="3" name="Заголовок 2"/>
          <p:cNvSpPr>
            <a:spLocks noGrp="1"/>
          </p:cNvSpPr>
          <p:nvPr>
            <p:ph type="title"/>
          </p:nvPr>
        </p:nvSpPr>
        <p:spPr/>
        <p:txBody>
          <a:bodyPr>
            <a:normAutofit/>
          </a:bodyPr>
          <a:lstStyle/>
          <a:p>
            <a:r>
              <a:rPr lang="uk-UA" sz="5400" b="1" dirty="0" smtClean="0"/>
              <a:t>Класифікація</a:t>
            </a:r>
            <a:endParaRPr lang="ru-RU" sz="5400" b="1" dirty="0"/>
          </a:p>
        </p:txBody>
      </p:sp>
      <p:pic>
        <p:nvPicPr>
          <p:cNvPr id="3075" name="Picture 3" descr="C:\Users\таня\Desktop\Лавини\430x2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65" y="234396"/>
            <a:ext cx="8846697" cy="6048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6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568952" cy="4752528"/>
          </a:xfrm>
        </p:spPr>
        <p:txBody>
          <a:bodyPr/>
          <a:lstStyle/>
          <a:p>
            <a:pPr marL="0" indent="0">
              <a:buNone/>
            </a:pPr>
            <a:r>
              <a:rPr lang="uk-UA" u="sng" dirty="0"/>
              <a:t>В залежності від характеру руху снігу по схилах виділяються такі типи лавин:</a:t>
            </a:r>
            <a:endParaRPr lang="ru-RU" dirty="0"/>
          </a:p>
          <a:p>
            <a:pPr lvl="0"/>
            <a:r>
              <a:rPr lang="uk-UA" i="1" dirty="0" err="1"/>
              <a:t>осови</a:t>
            </a:r>
            <a:r>
              <a:rPr lang="uk-UA" dirty="0"/>
              <a:t> (снігові зсуви) — вони ковзають по всій поверхні схилу поза руслом;</a:t>
            </a:r>
            <a:endParaRPr lang="ru-RU" dirty="0"/>
          </a:p>
          <a:p>
            <a:pPr lvl="0"/>
            <a:r>
              <a:rPr lang="uk-UA" i="1" dirty="0"/>
              <a:t>лоткові</a:t>
            </a:r>
            <a:r>
              <a:rPr lang="uk-UA" dirty="0"/>
              <a:t> — вони рухаються по заглибинам, </a:t>
            </a:r>
            <a:r>
              <a:rPr lang="uk-UA" dirty="0" err="1"/>
              <a:t>логам</a:t>
            </a:r>
            <a:r>
              <a:rPr lang="uk-UA" dirty="0"/>
              <a:t> та ерозійним </a:t>
            </a:r>
            <a:r>
              <a:rPr lang="uk-UA" dirty="0" err="1"/>
              <a:t>бороздам</a:t>
            </a:r>
            <a:r>
              <a:rPr lang="uk-UA" dirty="0"/>
              <a:t>;</a:t>
            </a:r>
            <a:endParaRPr lang="ru-RU" dirty="0"/>
          </a:p>
          <a:p>
            <a:pPr lvl="0"/>
            <a:r>
              <a:rPr lang="uk-UA" i="1" dirty="0"/>
              <a:t>стрибаючі</a:t>
            </a:r>
            <a:r>
              <a:rPr lang="uk-UA" dirty="0"/>
              <a:t> — вони рухаються по уступам, вільно падаючи з них;</a:t>
            </a:r>
            <a:endParaRPr lang="ru-RU" dirty="0"/>
          </a:p>
          <a:p>
            <a:r>
              <a:rPr lang="uk-UA" i="1" dirty="0"/>
              <a:t>снігова дошка</a:t>
            </a:r>
            <a:r>
              <a:rPr lang="uk-UA" dirty="0"/>
              <a:t> — не прикріплений до нижнього шару снігу і ніби підвішений у повітрі потужний наступ</a:t>
            </a:r>
            <a:endParaRPr lang="ru-RU" dirty="0"/>
          </a:p>
        </p:txBody>
      </p:sp>
      <p:sp>
        <p:nvSpPr>
          <p:cNvPr id="3" name="Заголовок 2"/>
          <p:cNvSpPr>
            <a:spLocks noGrp="1"/>
          </p:cNvSpPr>
          <p:nvPr>
            <p:ph type="title"/>
          </p:nvPr>
        </p:nvSpPr>
        <p:spPr/>
        <p:txBody>
          <a:bodyPr>
            <a:normAutofit/>
          </a:bodyPr>
          <a:lstStyle/>
          <a:p>
            <a:r>
              <a:rPr lang="uk-UA" sz="5400" b="1" dirty="0"/>
              <a:t>Класифікація</a:t>
            </a:r>
            <a:endParaRPr lang="ru-RU" sz="5400" dirty="0"/>
          </a:p>
        </p:txBody>
      </p:sp>
    </p:spTree>
    <p:extLst>
      <p:ext uri="{BB962C8B-B14F-4D97-AF65-F5344CB8AC3E}">
        <p14:creationId xmlns:p14="http://schemas.microsoft.com/office/powerpoint/2010/main" val="295598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44824"/>
            <a:ext cx="8712968" cy="4896544"/>
          </a:xfrm>
        </p:spPr>
        <p:txBody>
          <a:bodyPr>
            <a:normAutofit fontScale="92500"/>
          </a:bodyPr>
          <a:lstStyle/>
          <a:p>
            <a:pPr marL="0" lvl="1" indent="0">
              <a:buNone/>
            </a:pPr>
            <a:r>
              <a:rPr lang="uk-UA" sz="2800" dirty="0"/>
              <a:t>При </a:t>
            </a:r>
            <a:r>
              <a:rPr lang="uk-UA" sz="2800" dirty="0" err="1"/>
              <a:t>осовах</a:t>
            </a:r>
            <a:r>
              <a:rPr lang="uk-UA" sz="2800" dirty="0"/>
              <a:t> виникає відрив та сповзання снігових мас по схилу, але сніг, що лежить нижче, затримує рух і сніг зупиняється, не дійшовши до дна долини. Зазвичай висота сповзання снігу при </a:t>
            </a:r>
            <a:r>
              <a:rPr lang="uk-UA" sz="2800" dirty="0" err="1"/>
              <a:t>осовах</a:t>
            </a:r>
            <a:r>
              <a:rPr lang="uk-UA" sz="2800" dirty="0"/>
              <a:t> в декілька разів менша його ширини фронту і досягає іноді декількох десятків метрів. Швидкість снігу при цьому невелика. Вважається, що подібне переміщення снігу не несе особливої небезпеки, але існують і протилежні факти. Так, 10 лютого 1951 року, відомий гірський </a:t>
            </a:r>
            <a:r>
              <a:rPr lang="uk-UA" sz="2800" dirty="0" err="1"/>
              <a:t>пров</a:t>
            </a:r>
            <a:r>
              <a:rPr lang="uk-UA" sz="2800" dirty="0"/>
              <a:t>ідник Сепп Курц загинув в лавині, довжина і ширина якої дорівнювали 6 та 4 м відповідно, а товщина снігового покриву при цьому дорівнювала всього 24 </a:t>
            </a:r>
            <a:r>
              <a:rPr lang="uk-UA" sz="2800" dirty="0" smtClean="0"/>
              <a:t>см.</a:t>
            </a:r>
            <a:endParaRPr lang="ru-RU" sz="3600" dirty="0"/>
          </a:p>
          <a:p>
            <a:pPr marL="0" indent="0">
              <a:buNone/>
            </a:pPr>
            <a:endParaRPr lang="ru-RU" dirty="0"/>
          </a:p>
        </p:txBody>
      </p:sp>
      <p:sp>
        <p:nvSpPr>
          <p:cNvPr id="3" name="Заголовок 2"/>
          <p:cNvSpPr>
            <a:spLocks noGrp="1"/>
          </p:cNvSpPr>
          <p:nvPr>
            <p:ph type="title"/>
          </p:nvPr>
        </p:nvSpPr>
        <p:spPr/>
        <p:txBody>
          <a:bodyPr>
            <a:normAutofit/>
          </a:bodyPr>
          <a:lstStyle/>
          <a:p>
            <a:r>
              <a:rPr lang="uk-UA" sz="5400" b="1" dirty="0" err="1" smtClean="0"/>
              <a:t>Осови</a:t>
            </a:r>
            <a:endParaRPr lang="ru-RU" sz="5400" b="1" dirty="0"/>
          </a:p>
        </p:txBody>
      </p:sp>
      <p:pic>
        <p:nvPicPr>
          <p:cNvPr id="4098" name="Picture 2" descr="C:\Users\таня\Desktop\Лавини\04-avalanche-shutterstock-52356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811375" cy="5865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randombar(horizontal)">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005189"/>
            <a:ext cx="8568952" cy="4824536"/>
          </a:xfrm>
        </p:spPr>
        <p:txBody>
          <a:bodyPr>
            <a:normAutofit fontScale="62500" lnSpcReduction="20000"/>
          </a:bodyPr>
          <a:lstStyle/>
          <a:p>
            <a:pPr marL="342900" lvl="1" indent="-342900">
              <a:buFont typeface="Wingdings" pitchFamily="2" charset="2"/>
              <a:buChar char="§"/>
            </a:pPr>
            <a:r>
              <a:rPr lang="uk-UA" sz="4200" dirty="0"/>
              <a:t>У випадку концентрації снігу при лотковій лавині, що рухається в каналах стоку по гостро фіксованому руслу, швидкість руху значно зростає. Рух снігу набуває форм течії, яка біля підніжжя схилу утворює лавинний конус</a:t>
            </a:r>
            <a:r>
              <a:rPr lang="uk-UA" sz="4200" dirty="0" smtClean="0"/>
              <a:t>.</a:t>
            </a:r>
          </a:p>
          <a:p>
            <a:pPr marL="342900" lvl="1" indent="-342900">
              <a:buFont typeface="Wingdings" pitchFamily="2" charset="2"/>
              <a:buChar char="§"/>
            </a:pPr>
            <a:r>
              <a:rPr lang="uk-UA" sz="4200" dirty="0"/>
              <a:t>Вдень сонце нагріває верхні шари снігу і вони починають танути, вночі все замерзає і перетворюється в міцну тверду кірку. Нижні шари, що стискаються під власною вагою, просідають, між ними та настом утворюється повітряна пустота. Снігова дошка дуже крихка, іноді досить легкої дії, щоб пройшов її відрив. Такі лавини виникають як правило в період різкого похолодання, фенів, снігопадів, коли сніг значно перевантажує схил.</a:t>
            </a:r>
            <a:endParaRPr lang="ru-RU" sz="4200" dirty="0"/>
          </a:p>
          <a:p>
            <a:pPr marL="0" lvl="1" indent="0">
              <a:buNone/>
            </a:pPr>
            <a:endParaRPr lang="ru-RU" sz="3200" dirty="0"/>
          </a:p>
          <a:p>
            <a:pPr>
              <a:buFont typeface="Wingdings" pitchFamily="2" charset="2"/>
              <a:buChar char="§"/>
            </a:pPr>
            <a:endParaRPr lang="ru-RU" dirty="0"/>
          </a:p>
        </p:txBody>
      </p:sp>
      <p:sp>
        <p:nvSpPr>
          <p:cNvPr id="3" name="Заголовок 2"/>
          <p:cNvSpPr>
            <a:spLocks noGrp="1"/>
          </p:cNvSpPr>
          <p:nvPr>
            <p:ph type="title"/>
          </p:nvPr>
        </p:nvSpPr>
        <p:spPr/>
        <p:txBody>
          <a:bodyPr>
            <a:normAutofit/>
          </a:bodyPr>
          <a:lstStyle/>
          <a:p>
            <a:r>
              <a:rPr lang="uk-UA" sz="5400" b="1" dirty="0" smtClean="0"/>
              <a:t>Лоткові та снігова дошка</a:t>
            </a:r>
            <a:endParaRPr lang="ru-RU" sz="5400" b="1" dirty="0"/>
          </a:p>
        </p:txBody>
      </p:sp>
      <p:pic>
        <p:nvPicPr>
          <p:cNvPr id="5122" name="Picture 2" descr="C:\Users\таня\Desktop\Лавини\lavina_3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75023"/>
            <a:ext cx="8903662" cy="5906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1000" fill="hold"/>
                                        <p:tgtEl>
                                          <p:spTgt spid="5122"/>
                                        </p:tgtEl>
                                        <p:attrNameLst>
                                          <p:attrName>ppt_x</p:attrName>
                                        </p:attrNameLst>
                                      </p:cBhvr>
                                      <p:tavLst>
                                        <p:tav tm="0">
                                          <p:val>
                                            <p:strVal val="#ppt_x"/>
                                          </p:val>
                                        </p:tav>
                                        <p:tav tm="100000">
                                          <p:val>
                                            <p:strVal val="#ppt_x"/>
                                          </p:val>
                                        </p:tav>
                                      </p:tavLst>
                                    </p:anim>
                                    <p:anim calcmode="lin" valueType="num">
                                      <p:cBhvr additive="base">
                                        <p:cTn id="13"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86</TotalTime>
  <Words>874</Words>
  <Application>Microsoft Office PowerPoint</Application>
  <PresentationFormat>Экран (4:3)</PresentationFormat>
  <Paragraphs>92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Волна</vt:lpstr>
      <vt:lpstr>Лавини</vt:lpstr>
      <vt:lpstr>Загальні відомості</vt:lpstr>
      <vt:lpstr>Загальний опис</vt:lpstr>
      <vt:lpstr>Поперечний розріз снігової товщі:</vt:lpstr>
      <vt:lpstr>Відомості</vt:lpstr>
      <vt:lpstr>Класифікація</vt:lpstr>
      <vt:lpstr>Класифікація</vt:lpstr>
      <vt:lpstr>Осови</vt:lpstr>
      <vt:lpstr>Лоткові та снігова дошка</vt:lpstr>
      <vt:lpstr>Стрибаючі</vt:lpstr>
      <vt:lpstr>Презентация PowerPoint</vt:lpstr>
      <vt:lpstr>Сходження лавин</vt:lpstr>
      <vt:lpstr>Презентация PowerPoint</vt:lpstr>
      <vt:lpstr>Таблиця ступенів небезпеки лавиноутворення:</vt:lpstr>
      <vt:lpstr>Презентация PowerPoint</vt:lpstr>
      <vt:lpstr>Попередження</vt:lpstr>
      <vt:lpstr>Додаткова інформація</vt:lpstr>
      <vt:lpstr>Найнебезпечніші лавини, які з острахом згадує весь світ</vt:lpstr>
      <vt:lpstr>Juno, США</vt:lpstr>
      <vt:lpstr>Galtur, Австрія</vt:lpstr>
      <vt:lpstr>Granduc Mine, Канада</vt:lpstr>
      <vt:lpstr>Alps, Швейцарія, Австрія</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Лавини</dc:title>
  <dc:creator>таня</dc:creator>
  <cp:lastModifiedBy>таня</cp:lastModifiedBy>
  <cp:revision>13</cp:revision>
  <dcterms:created xsi:type="dcterms:W3CDTF">2013-03-05T16:41:36Z</dcterms:created>
  <dcterms:modified xsi:type="dcterms:W3CDTF">2013-03-05T18:08:13Z</dcterms:modified>
</cp:coreProperties>
</file>