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CD2D4-EF61-48F6-A396-BCF6083222B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148DFE-5FEC-4186-AED9-E5E42A081AC3}">
      <dgm:prSet phldrT="[Текст]" custT="1"/>
      <dgm:spPr/>
      <dgm:t>
        <a:bodyPr/>
        <a:lstStyle/>
        <a:p>
          <a:r>
            <a:rPr lang="uk-UA" sz="1800" dirty="0" smtClean="0"/>
            <a:t>Український лісостеп</a:t>
          </a:r>
          <a:endParaRPr lang="uk-UA" sz="1800" dirty="0"/>
        </a:p>
      </dgm:t>
    </dgm:pt>
    <dgm:pt modelId="{D96D88C2-AD17-4C74-818C-4D06D7ECCFE8}" type="parTrans" cxnId="{24C24895-667A-480A-9125-013D253703F5}">
      <dgm:prSet/>
      <dgm:spPr/>
      <dgm:t>
        <a:bodyPr/>
        <a:lstStyle/>
        <a:p>
          <a:endParaRPr lang="uk-UA"/>
        </a:p>
      </dgm:t>
    </dgm:pt>
    <dgm:pt modelId="{0CB0A25E-2F1E-46FD-9775-892A38FF7C0D}" type="sibTrans" cxnId="{24C24895-667A-480A-9125-013D253703F5}">
      <dgm:prSet/>
      <dgm:spPr/>
      <dgm:t>
        <a:bodyPr/>
        <a:lstStyle/>
        <a:p>
          <a:endParaRPr lang="uk-UA"/>
        </a:p>
      </dgm:t>
    </dgm:pt>
    <dgm:pt modelId="{7A8B2227-5FCE-4E0C-843E-A32A267EAC49}">
      <dgm:prSet custT="1"/>
      <dgm:spPr/>
      <dgm:t>
        <a:bodyPr/>
        <a:lstStyle/>
        <a:p>
          <a:r>
            <a:rPr lang="uk-UA" sz="6600" dirty="0" smtClean="0"/>
            <a:t>Лісостеп</a:t>
          </a:r>
          <a:endParaRPr lang="uk-UA" sz="6600" dirty="0"/>
        </a:p>
      </dgm:t>
    </dgm:pt>
    <dgm:pt modelId="{29F44813-CAF2-43EA-B5F0-82BD947A4195}" type="parTrans" cxnId="{FBE1ABC3-4BE9-490D-AAC1-6DF617B883F6}">
      <dgm:prSet/>
      <dgm:spPr/>
      <dgm:t>
        <a:bodyPr/>
        <a:lstStyle/>
        <a:p>
          <a:endParaRPr lang="uk-UA"/>
        </a:p>
      </dgm:t>
    </dgm:pt>
    <dgm:pt modelId="{92B63195-98DA-4560-A9E4-63027DA499C7}" type="sibTrans" cxnId="{FBE1ABC3-4BE9-490D-AAC1-6DF617B883F6}">
      <dgm:prSet/>
      <dgm:spPr/>
      <dgm:t>
        <a:bodyPr/>
        <a:lstStyle/>
        <a:p>
          <a:endParaRPr lang="uk-UA"/>
        </a:p>
      </dgm:t>
    </dgm:pt>
    <dgm:pt modelId="{76AD2EE7-9136-40B4-A98D-AD16447CF447}">
      <dgm:prSet/>
      <dgm:spPr/>
      <dgm:t>
        <a:bodyPr/>
        <a:lstStyle/>
        <a:p>
          <a:r>
            <a:rPr lang="uk-UA" dirty="0" smtClean="0"/>
            <a:t>Географія</a:t>
          </a:r>
          <a:endParaRPr lang="uk-UA" dirty="0"/>
        </a:p>
      </dgm:t>
    </dgm:pt>
    <dgm:pt modelId="{03A5E5D9-4427-4A81-A3B6-70C967CAB529}" type="parTrans" cxnId="{894B824B-5B7B-44EE-A6F9-F1C8B3596693}">
      <dgm:prSet/>
      <dgm:spPr/>
      <dgm:t>
        <a:bodyPr/>
        <a:lstStyle/>
        <a:p>
          <a:endParaRPr lang="uk-UA"/>
        </a:p>
      </dgm:t>
    </dgm:pt>
    <dgm:pt modelId="{D41803A5-8E84-4405-A962-275D6CE1085E}" type="sibTrans" cxnId="{894B824B-5B7B-44EE-A6F9-F1C8B3596693}">
      <dgm:prSet/>
      <dgm:spPr/>
      <dgm:t>
        <a:bodyPr/>
        <a:lstStyle/>
        <a:p>
          <a:endParaRPr lang="uk-UA"/>
        </a:p>
      </dgm:t>
    </dgm:pt>
    <dgm:pt modelId="{B6ADDB15-BD33-4D48-B641-EE6C297EA32F}">
      <dgm:prSet custT="1"/>
      <dgm:spPr/>
      <dgm:t>
        <a:bodyPr/>
        <a:lstStyle/>
        <a:p>
          <a:r>
            <a:rPr lang="uk-UA" sz="3600" dirty="0" smtClean="0"/>
            <a:t>Фото</a:t>
          </a:r>
          <a:endParaRPr lang="uk-UA" sz="3600" dirty="0"/>
        </a:p>
      </dgm:t>
    </dgm:pt>
    <dgm:pt modelId="{A38C297A-0263-420C-940F-168FAB8E7A77}" type="parTrans" cxnId="{0C947AFD-BDB6-4209-B987-36796ED37CDA}">
      <dgm:prSet/>
      <dgm:spPr/>
      <dgm:t>
        <a:bodyPr/>
        <a:lstStyle/>
        <a:p>
          <a:endParaRPr lang="uk-UA"/>
        </a:p>
      </dgm:t>
    </dgm:pt>
    <dgm:pt modelId="{633780A1-1874-4B2E-9A49-19229072AFA1}" type="sibTrans" cxnId="{0C947AFD-BDB6-4209-B987-36796ED37CDA}">
      <dgm:prSet/>
      <dgm:spPr/>
      <dgm:t>
        <a:bodyPr/>
        <a:lstStyle/>
        <a:p>
          <a:endParaRPr lang="uk-UA"/>
        </a:p>
      </dgm:t>
    </dgm:pt>
    <dgm:pt modelId="{F06044AD-D262-4C1C-8F49-CE592C9B0DC9}" type="pres">
      <dgm:prSet presAssocID="{352CD2D4-EF61-48F6-A396-BCF6083222B9}" presName="Name0" presStyleCnt="0">
        <dgm:presLayoutVars>
          <dgm:chMax val="4"/>
          <dgm:resizeHandles val="exact"/>
        </dgm:presLayoutVars>
      </dgm:prSet>
      <dgm:spPr/>
    </dgm:pt>
    <dgm:pt modelId="{27EE4696-70DC-47F2-BACD-DCF6BD0E383C}" type="pres">
      <dgm:prSet presAssocID="{352CD2D4-EF61-48F6-A396-BCF6083222B9}" presName="ellipse" presStyleLbl="trBgShp" presStyleIdx="0" presStyleCnt="1" custScaleX="101446" custLinFactNeighborX="-1231" custLinFactNeighborY="-1235"/>
      <dgm:spPr/>
    </dgm:pt>
    <dgm:pt modelId="{24C94578-514C-45EE-9D60-136231A6B849}" type="pres">
      <dgm:prSet presAssocID="{352CD2D4-EF61-48F6-A396-BCF6083222B9}" presName="arrow1" presStyleLbl="fgShp" presStyleIdx="0" presStyleCnt="1"/>
      <dgm:spPr/>
    </dgm:pt>
    <dgm:pt modelId="{F6CDC89A-3DBF-41FB-B1B3-9AEDEF466617}" type="pres">
      <dgm:prSet presAssocID="{352CD2D4-EF61-48F6-A396-BCF6083222B9}" presName="rectangle" presStyleLbl="revTx" presStyleIdx="0" presStyleCnt="1" custLinFactNeighborX="556" custLinFactNeighborY="1449">
        <dgm:presLayoutVars>
          <dgm:bulletEnabled val="1"/>
        </dgm:presLayoutVars>
      </dgm:prSet>
      <dgm:spPr/>
    </dgm:pt>
    <dgm:pt modelId="{65B69949-9CD3-4049-961A-BEEE4F0B19F4}" type="pres">
      <dgm:prSet presAssocID="{76AD2EE7-9136-40B4-A98D-AD16447CF447}" presName="item1" presStyleLbl="node1" presStyleIdx="0" presStyleCnt="3" custLinFactNeighborX="-4642" custLinFactNeighborY="64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2403E2-69C0-4EEC-B014-5597033641BA}" type="pres">
      <dgm:prSet presAssocID="{B6ADDB15-BD33-4D48-B641-EE6C297EA32F}" presName="item2" presStyleLbl="node1" presStyleIdx="1" presStyleCnt="3">
        <dgm:presLayoutVars>
          <dgm:bulletEnabled val="1"/>
        </dgm:presLayoutVars>
      </dgm:prSet>
      <dgm:spPr/>
    </dgm:pt>
    <dgm:pt modelId="{CA17380C-145B-48DF-89AF-EA83A46FC681}" type="pres">
      <dgm:prSet presAssocID="{7A8B2227-5FCE-4E0C-843E-A32A267EAC49}" presName="item3" presStyleLbl="node1" presStyleIdx="2" presStyleCnt="3" custLinFactNeighborX="8889" custLinFactNeighborY="-434">
        <dgm:presLayoutVars>
          <dgm:bulletEnabled val="1"/>
        </dgm:presLayoutVars>
      </dgm:prSet>
      <dgm:spPr/>
    </dgm:pt>
    <dgm:pt modelId="{95DC1111-BE53-478B-853E-ED6DFA861C1E}" type="pres">
      <dgm:prSet presAssocID="{352CD2D4-EF61-48F6-A396-BCF6083222B9}" presName="funnel" presStyleLbl="trAlignAcc1" presStyleIdx="0" presStyleCnt="1" custLinFactNeighborX="-1143" custLinFactNeighborY="-911"/>
      <dgm:spPr/>
    </dgm:pt>
  </dgm:ptLst>
  <dgm:cxnLst>
    <dgm:cxn modelId="{EEBB8866-ECDC-4FD0-90E6-D2DE2167FEC8}" type="presOf" srcId="{B6ADDB15-BD33-4D48-B641-EE6C297EA32F}" destId="{65B69949-9CD3-4049-961A-BEEE4F0B19F4}" srcOrd="0" destOrd="0" presId="urn:microsoft.com/office/officeart/2005/8/layout/funnel1"/>
    <dgm:cxn modelId="{7D117289-3C24-4803-B276-DC7C81D60C8E}" type="presOf" srcId="{7A8B2227-5FCE-4E0C-843E-A32A267EAC49}" destId="{F6CDC89A-3DBF-41FB-B1B3-9AEDEF466617}" srcOrd="0" destOrd="0" presId="urn:microsoft.com/office/officeart/2005/8/layout/funnel1"/>
    <dgm:cxn modelId="{79A75537-3AFB-4E44-B21C-E9908F00604E}" type="presOf" srcId="{76AD2EE7-9136-40B4-A98D-AD16447CF447}" destId="{FA2403E2-69C0-4EEC-B014-5597033641BA}" srcOrd="0" destOrd="0" presId="urn:microsoft.com/office/officeart/2005/8/layout/funnel1"/>
    <dgm:cxn modelId="{65AD865B-C9B9-48A8-B60A-138C5F4CB655}" type="presOf" srcId="{352CD2D4-EF61-48F6-A396-BCF6083222B9}" destId="{F06044AD-D262-4C1C-8F49-CE592C9B0DC9}" srcOrd="0" destOrd="0" presId="urn:microsoft.com/office/officeart/2005/8/layout/funnel1"/>
    <dgm:cxn modelId="{0C947AFD-BDB6-4209-B987-36796ED37CDA}" srcId="{352CD2D4-EF61-48F6-A396-BCF6083222B9}" destId="{B6ADDB15-BD33-4D48-B641-EE6C297EA32F}" srcOrd="2" destOrd="0" parTransId="{A38C297A-0263-420C-940F-168FAB8E7A77}" sibTransId="{633780A1-1874-4B2E-9A49-19229072AFA1}"/>
    <dgm:cxn modelId="{894B824B-5B7B-44EE-A6F9-F1C8B3596693}" srcId="{352CD2D4-EF61-48F6-A396-BCF6083222B9}" destId="{76AD2EE7-9136-40B4-A98D-AD16447CF447}" srcOrd="1" destOrd="0" parTransId="{03A5E5D9-4427-4A81-A3B6-70C967CAB529}" sibTransId="{D41803A5-8E84-4405-A962-275D6CE1085E}"/>
    <dgm:cxn modelId="{24C24895-667A-480A-9125-013D253703F5}" srcId="{352CD2D4-EF61-48F6-A396-BCF6083222B9}" destId="{94148DFE-5FEC-4186-AED9-E5E42A081AC3}" srcOrd="0" destOrd="0" parTransId="{D96D88C2-AD17-4C74-818C-4D06D7ECCFE8}" sibTransId="{0CB0A25E-2F1E-46FD-9775-892A38FF7C0D}"/>
    <dgm:cxn modelId="{FBE1ABC3-4BE9-490D-AAC1-6DF617B883F6}" srcId="{352CD2D4-EF61-48F6-A396-BCF6083222B9}" destId="{7A8B2227-5FCE-4E0C-843E-A32A267EAC49}" srcOrd="3" destOrd="0" parTransId="{29F44813-CAF2-43EA-B5F0-82BD947A4195}" sibTransId="{92B63195-98DA-4560-A9E4-63027DA499C7}"/>
    <dgm:cxn modelId="{2DEA3B12-496D-419C-96F0-1C2AA8FA37DA}" type="presOf" srcId="{94148DFE-5FEC-4186-AED9-E5E42A081AC3}" destId="{CA17380C-145B-48DF-89AF-EA83A46FC681}" srcOrd="0" destOrd="0" presId="urn:microsoft.com/office/officeart/2005/8/layout/funnel1"/>
    <dgm:cxn modelId="{FD71B904-DE1F-4D05-B244-2E1C42116871}" type="presParOf" srcId="{F06044AD-D262-4C1C-8F49-CE592C9B0DC9}" destId="{27EE4696-70DC-47F2-BACD-DCF6BD0E383C}" srcOrd="0" destOrd="0" presId="urn:microsoft.com/office/officeart/2005/8/layout/funnel1"/>
    <dgm:cxn modelId="{077BB6DA-A4D0-4053-A00A-57FFDA7BB1FC}" type="presParOf" srcId="{F06044AD-D262-4C1C-8F49-CE592C9B0DC9}" destId="{24C94578-514C-45EE-9D60-136231A6B849}" srcOrd="1" destOrd="0" presId="urn:microsoft.com/office/officeart/2005/8/layout/funnel1"/>
    <dgm:cxn modelId="{3A90ECD1-1D56-4AC8-A0CF-F82513F85083}" type="presParOf" srcId="{F06044AD-D262-4C1C-8F49-CE592C9B0DC9}" destId="{F6CDC89A-3DBF-41FB-B1B3-9AEDEF466617}" srcOrd="2" destOrd="0" presId="urn:microsoft.com/office/officeart/2005/8/layout/funnel1"/>
    <dgm:cxn modelId="{7091BDB2-1AFD-46BD-B0A9-6871080BBC89}" type="presParOf" srcId="{F06044AD-D262-4C1C-8F49-CE592C9B0DC9}" destId="{65B69949-9CD3-4049-961A-BEEE4F0B19F4}" srcOrd="3" destOrd="0" presId="urn:microsoft.com/office/officeart/2005/8/layout/funnel1"/>
    <dgm:cxn modelId="{C01040E8-18F4-4680-9A18-212E0CA6AC90}" type="presParOf" srcId="{F06044AD-D262-4C1C-8F49-CE592C9B0DC9}" destId="{FA2403E2-69C0-4EEC-B014-5597033641BA}" srcOrd="4" destOrd="0" presId="urn:microsoft.com/office/officeart/2005/8/layout/funnel1"/>
    <dgm:cxn modelId="{01D8006E-904A-4EED-9F72-32D7176BAE9F}" type="presParOf" srcId="{F06044AD-D262-4C1C-8F49-CE592C9B0DC9}" destId="{CA17380C-145B-48DF-89AF-EA83A46FC681}" srcOrd="5" destOrd="0" presId="urn:microsoft.com/office/officeart/2005/8/layout/funnel1"/>
    <dgm:cxn modelId="{D5306A8A-F024-436B-BAD2-587694EFA015}" type="presParOf" srcId="{F06044AD-D262-4C1C-8F49-CE592C9B0DC9}" destId="{95DC1111-BE53-478B-853E-ED6DFA861C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E4696-70DC-47F2-BACD-DCF6BD0E383C}">
      <dsp:nvSpPr>
        <dsp:cNvPr id="0" name=""/>
        <dsp:cNvSpPr/>
      </dsp:nvSpPr>
      <dsp:spPr>
        <a:xfrm>
          <a:off x="1422615" y="238165"/>
          <a:ext cx="5241151" cy="179423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94578-514C-45EE-9D60-136231A6B849}">
      <dsp:nvSpPr>
        <dsp:cNvPr id="0" name=""/>
        <dsp:cNvSpPr/>
      </dsp:nvSpPr>
      <dsp:spPr>
        <a:xfrm>
          <a:off x="3614175" y="4653804"/>
          <a:ext cx="1001248" cy="64079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DC89A-3DBF-41FB-B1B3-9AEDEF466617}">
      <dsp:nvSpPr>
        <dsp:cNvPr id="0" name=""/>
        <dsp:cNvSpPr/>
      </dsp:nvSpPr>
      <dsp:spPr>
        <a:xfrm>
          <a:off x="1738523" y="5183854"/>
          <a:ext cx="4805994" cy="120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600" kern="1200" dirty="0" smtClean="0"/>
            <a:t>Лісостеп</a:t>
          </a:r>
          <a:endParaRPr lang="uk-UA" sz="6600" kern="1200" dirty="0"/>
        </a:p>
      </dsp:txBody>
      <dsp:txXfrm>
        <a:off x="1738523" y="5183854"/>
        <a:ext cx="4805994" cy="1201498"/>
      </dsp:txXfrm>
    </dsp:sp>
    <dsp:sp modelId="{65B69949-9CD3-4049-961A-BEEE4F0B19F4}">
      <dsp:nvSpPr>
        <dsp:cNvPr id="0" name=""/>
        <dsp:cNvSpPr/>
      </dsp:nvSpPr>
      <dsp:spPr>
        <a:xfrm>
          <a:off x="3318250" y="2309218"/>
          <a:ext cx="1802248" cy="180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Фото</a:t>
          </a:r>
          <a:endParaRPr lang="uk-UA" sz="3600" kern="1200" dirty="0"/>
        </a:p>
      </dsp:txBody>
      <dsp:txXfrm>
        <a:off x="3582183" y="2573151"/>
        <a:ext cx="1274382" cy="1274382"/>
      </dsp:txXfrm>
    </dsp:sp>
    <dsp:sp modelId="{FA2403E2-69C0-4EEC-B014-5597033641BA}">
      <dsp:nvSpPr>
        <dsp:cNvPr id="0" name=""/>
        <dsp:cNvSpPr/>
      </dsp:nvSpPr>
      <dsp:spPr>
        <a:xfrm>
          <a:off x="2112302" y="841049"/>
          <a:ext cx="1802248" cy="180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Географія</a:t>
          </a:r>
          <a:endParaRPr lang="uk-UA" sz="2300" kern="1200" dirty="0"/>
        </a:p>
      </dsp:txBody>
      <dsp:txXfrm>
        <a:off x="2376235" y="1104982"/>
        <a:ext cx="1274382" cy="1274382"/>
      </dsp:txXfrm>
    </dsp:sp>
    <dsp:sp modelId="{CA17380C-145B-48DF-89AF-EA83A46FC681}">
      <dsp:nvSpPr>
        <dsp:cNvPr id="0" name=""/>
        <dsp:cNvSpPr/>
      </dsp:nvSpPr>
      <dsp:spPr>
        <a:xfrm>
          <a:off x="4114802" y="397483"/>
          <a:ext cx="1802248" cy="180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Український лісостеп</a:t>
          </a:r>
          <a:endParaRPr lang="uk-UA" sz="1800" kern="1200" dirty="0"/>
        </a:p>
      </dsp:txBody>
      <dsp:txXfrm>
        <a:off x="4378735" y="661416"/>
        <a:ext cx="1274382" cy="1274382"/>
      </dsp:txXfrm>
    </dsp:sp>
    <dsp:sp modelId="{95DC1111-BE53-478B-853E-ED6DFA861C1E}">
      <dsp:nvSpPr>
        <dsp:cNvPr id="0" name=""/>
        <dsp:cNvSpPr/>
      </dsp:nvSpPr>
      <dsp:spPr>
        <a:xfrm>
          <a:off x="1247215" y="0"/>
          <a:ext cx="5606993" cy="44855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6" y="1772816"/>
            <a:ext cx="4419600" cy="1600327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Лісостеп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b="1" dirty="0"/>
              <a:t>Лісосте́п</a:t>
            </a:r>
            <a:r>
              <a:rPr lang="vi-VN" dirty="0"/>
              <a:t> — перехідна природна зона Північної півкулі між зонами мішаних лісів та степу, на якій чергуються ділянки лісу і степу.</a:t>
            </a:r>
            <a:endParaRPr lang="uk-UA" dirty="0"/>
          </a:p>
        </p:txBody>
      </p:sp>
      <p:pic>
        <p:nvPicPr>
          <p:cNvPr id="4" name="Priroda-Spv-vranshnh-ptahv-z-muzichkoyu-relaks-na-10-hvilin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44749"/>
              </p:ext>
            </p:extLst>
          </p:nvPr>
        </p:nvGraphicFramePr>
        <p:xfrm>
          <a:off x="457200" y="333374"/>
          <a:ext cx="8229600" cy="640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8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dirty="0" smtClean="0"/>
              <a:t>Географія</a:t>
            </a:r>
            <a:endParaRPr lang="uk-UA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 </a:t>
            </a:r>
            <a:r>
              <a:rPr lang="uk-UA" dirty="0" smtClean="0"/>
              <a:t>Євразії лісостеп </a:t>
            </a:r>
            <a:r>
              <a:rPr lang="uk-UA" dirty="0"/>
              <a:t>простягається суцільною смугою з заходу на схід від східних передгір'їв Карпат до Алтаю. Окремі ділянки лісостепу знаходяться у </a:t>
            </a:r>
            <a:r>
              <a:rPr lang="uk-UA" dirty="0" err="1"/>
              <a:t>межах </a:t>
            </a:r>
            <a:r>
              <a:rPr lang="uk-UA" dirty="0" err="1" smtClean="0"/>
              <a:t>Середньодуна</a:t>
            </a:r>
            <a:r>
              <a:rPr lang="uk-UA" dirty="0" smtClean="0"/>
              <a:t>йської </a:t>
            </a:r>
            <a:r>
              <a:rPr lang="uk-UA" dirty="0"/>
              <a:t>рівнини, ряду міжгірних западин Південного Сибіру, в Монголії та на Далекому Сході, а також займають частину рівнини </a:t>
            </a:r>
            <a:r>
              <a:rPr lang="uk-UA" dirty="0" smtClean="0"/>
              <a:t>Сунляо</a:t>
            </a:r>
            <a:r>
              <a:rPr lang="uk-UA" dirty="0"/>
              <a:t> на північному сході Китаю.</a:t>
            </a:r>
          </a:p>
          <a:p>
            <a:r>
              <a:rPr lang="uk-UA" dirty="0"/>
              <a:t>У Північній Америці лісостеп простягається з півночі на південь, через Великі рівнини, до 38° пн. ш. У Південній півкулі лісостеп як виражена природна зона відсутній.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1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Український Лісостеп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23612"/>
            <a:ext cx="8229600" cy="535059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Широка смуга української ділянки європейського лісостепу простягається з південного заходу від кордону </a:t>
            </a:r>
            <a:r>
              <a:rPr lang="uk-UA" dirty="0" err="1"/>
              <a:t>з Молдовою </a:t>
            </a:r>
            <a:r>
              <a:rPr lang="uk-UA" dirty="0"/>
              <a:t>на північний схід до кордону </a:t>
            </a:r>
            <a:r>
              <a:rPr lang="uk-UA" dirty="0" err="1"/>
              <a:t>з Росією чер</a:t>
            </a:r>
            <a:r>
              <a:rPr lang="uk-UA" dirty="0"/>
              <a:t>ез центральну частину країни (33% території). Виразних меж зона не має, адже степові ділянки вклинюються островами в лісову зону, а ліси окремими масивами заходять у зону степів. Північна межа лісостепу збігається з південною межею зони мішаних лісів, а південна — проходить вздовж </a:t>
            </a:r>
            <a:r>
              <a:rPr lang="uk-UA" dirty="0" err="1"/>
              <a:t>лінії Котовськ — Кіровоград — Кременчук — Красноград — Вов</a:t>
            </a:r>
            <a:r>
              <a:rPr lang="uk-UA" dirty="0"/>
              <a:t>чанськ</a:t>
            </a:r>
            <a:r>
              <a:rPr lang="uk-UA" baseline="30000" dirty="0"/>
              <a:t>[1]</a:t>
            </a:r>
            <a:r>
              <a:rPr lang="uk-UA" dirty="0"/>
              <a:t>.</a:t>
            </a:r>
          </a:p>
          <a:p>
            <a:r>
              <a:rPr lang="uk-UA" dirty="0"/>
              <a:t>Лісостепова зона займає територію, на якій переважають височини. Платоподібні поверхні височин чергуються </a:t>
            </a:r>
            <a:r>
              <a:rPr lang="uk-UA" dirty="0" err="1"/>
              <a:t>з горбогір'я</a:t>
            </a:r>
            <a:r>
              <a:rPr lang="uk-UA" dirty="0"/>
              <a:t>ми, окраїни височин сильно почленовані ярами і балками. Низовини займають невеликі території на Лівобережжі (Придніпровська низовина). Висоти поверхні коливаються від 100 м до 471 м (</a:t>
            </a:r>
            <a:r>
              <a:rPr lang="uk-UA" dirty="0" err="1"/>
              <a:t>гора К</a:t>
            </a:r>
            <a:r>
              <a:rPr lang="uk-UA" dirty="0"/>
              <a:t>амула). Загалом поверхня із заходу та сходу нахилена до Дніпра, абсолютні висоти змінюються від 380 м на Подільській височині і 230 м на </a:t>
            </a:r>
            <a:r>
              <a:rPr lang="uk-UA" dirty="0" err="1"/>
              <a:t>Середньоруській</a:t>
            </a:r>
            <a:r>
              <a:rPr lang="uk-UA" dirty="0"/>
              <a:t> височині до 50 м </a:t>
            </a:r>
            <a:r>
              <a:rPr lang="uk-UA" dirty="0" err="1"/>
              <a:t>біля русла Д</a:t>
            </a:r>
            <a:r>
              <a:rPr lang="uk-UA" dirty="0"/>
              <a:t>ніпра.</a:t>
            </a:r>
          </a:p>
          <a:p>
            <a:r>
              <a:rPr lang="uk-UA" dirty="0"/>
              <a:t>Внаслідок неоднакової висоти поверхні, помітних відмінностей у кліматі, ґрунтах і рослинному світі в різних частинах зони виділяють фізико-географічні провінції:</a:t>
            </a:r>
          </a:p>
          <a:p>
            <a:r>
              <a:rPr lang="uk-UA" dirty="0"/>
              <a:t>Західноукраїнську — широколистяних лісів;</a:t>
            </a:r>
          </a:p>
          <a:p>
            <a:r>
              <a:rPr lang="uk-UA" dirty="0"/>
              <a:t>Дністровсько-Дніпровську — лісостепових і </a:t>
            </a:r>
            <a:r>
              <a:rPr lang="uk-UA" dirty="0" err="1"/>
              <a:t>лукостепових</a:t>
            </a:r>
            <a:r>
              <a:rPr lang="uk-UA" dirty="0"/>
              <a:t> </a:t>
            </a:r>
            <a:r>
              <a:rPr lang="uk-UA" dirty="0" err="1"/>
              <a:t>височинних</a:t>
            </a:r>
            <a:r>
              <a:rPr lang="uk-UA" dirty="0"/>
              <a:t> ландшафтів;</a:t>
            </a:r>
          </a:p>
          <a:p>
            <a:r>
              <a:rPr lang="uk-UA" dirty="0"/>
              <a:t>Лівобережно-Дніпровську — лісостепових і </a:t>
            </a:r>
            <a:r>
              <a:rPr lang="uk-UA" dirty="0" err="1"/>
              <a:t>лукостепових</a:t>
            </a:r>
            <a:r>
              <a:rPr lang="uk-UA" dirty="0"/>
              <a:t> низовинних ландшафтів;</a:t>
            </a:r>
          </a:p>
          <a:p>
            <a:r>
              <a:rPr lang="uk-UA" dirty="0"/>
              <a:t>Середньоруську — лісостепових </a:t>
            </a:r>
            <a:r>
              <a:rPr lang="uk-UA" dirty="0" err="1"/>
              <a:t>височинн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408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/>
              <a:t>Фото</a:t>
            </a: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Паккард-белл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743"/>
            <a:ext cx="887311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ккард-белл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" y="129743"/>
            <a:ext cx="92570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ккард-белл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6" y="110984"/>
            <a:ext cx="8671048" cy="64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ккард-белл\Desktop\завантаження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984"/>
            <a:ext cx="8905508" cy="55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аккард-белл\Desktop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875"/>
            <a:ext cx="8905508" cy="57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аккард-белл\Desktop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8" y="110984"/>
            <a:ext cx="9013411" cy="67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аккард-белл\Desktop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8" y="136749"/>
            <a:ext cx="9013412" cy="67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аккард-белл\Desktop\images (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" y="114091"/>
            <a:ext cx="8995645" cy="6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аккард-белл\Desktop\images (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8" y="118461"/>
            <a:ext cx="9121932" cy="68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аккард-белл\Desktop\images (10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077"/>
            <a:ext cx="9073008" cy="676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Презентацію зробив учень 8 </a:t>
            </a:r>
            <a:r>
              <a:rPr lang="uk-UA" dirty="0" err="1" smtClean="0"/>
              <a:t>фм</a:t>
            </a:r>
            <a:r>
              <a:rPr lang="ru-RU" dirty="0" smtClean="0"/>
              <a:t>/</a:t>
            </a:r>
            <a:r>
              <a:rPr lang="ru-RU" dirty="0" err="1" smtClean="0"/>
              <a:t>хб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Наконечний</a:t>
            </a:r>
            <a:r>
              <a:rPr lang="ru-RU" sz="6000" dirty="0" smtClean="0"/>
              <a:t> </a:t>
            </a:r>
            <a:r>
              <a:rPr lang="ru-RU" sz="6000" dirty="0" err="1" smtClean="0"/>
              <a:t>Андрій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1323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Парк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</TotalTime>
  <Words>35</Words>
  <Application>Microsoft Office PowerPoint</Application>
  <PresentationFormat>Экран (4:3)</PresentationFormat>
  <Paragraphs>20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Лісостеп</vt:lpstr>
      <vt:lpstr>Презентация PowerPoint</vt:lpstr>
      <vt:lpstr>Географія</vt:lpstr>
      <vt:lpstr>Український Лісостеп</vt:lpstr>
      <vt:lpstr>Фото</vt:lpstr>
      <vt:lpstr>Презентацію зробив учень 8 фм/хб класу: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Лісостеп</dc:title>
  <dc:creator>Паккард-белл</dc:creator>
  <cp:lastModifiedBy>Паккард-белл</cp:lastModifiedBy>
  <cp:revision>5</cp:revision>
  <dcterms:created xsi:type="dcterms:W3CDTF">2013-02-27T18:02:12Z</dcterms:created>
  <dcterms:modified xsi:type="dcterms:W3CDTF">2013-02-27T20:52:28Z</dcterms:modified>
</cp:coreProperties>
</file>