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4873C9B-6B8F-41A9-88AB-D66EFEAB7F7E}" type="datetimeFigureOut">
              <a:rPr lang="ru-RU" smtClean="0"/>
              <a:t>10.09.2013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4093009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873C9B-6B8F-41A9-88AB-D66EFEAB7F7E}" type="datetimeFigureOut">
              <a:rPr lang="ru-RU" smtClean="0"/>
              <a:t>10.09.2013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3452579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873C9B-6B8F-41A9-88AB-D66EFEAB7F7E}" type="datetimeFigureOut">
              <a:rPr lang="ru-RU" smtClean="0"/>
              <a:t>10.09.2013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43139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873C9B-6B8F-41A9-88AB-D66EFEAB7F7E}" type="datetimeFigureOut">
              <a:rPr lang="ru-RU" smtClean="0"/>
              <a:t>10.09.2013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317548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4873C9B-6B8F-41A9-88AB-D66EFEAB7F7E}" type="datetimeFigureOut">
              <a:rPr lang="ru-RU" smtClean="0"/>
              <a:t>10.09.2013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2205645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4873C9B-6B8F-41A9-88AB-D66EFEAB7F7E}" type="datetimeFigureOut">
              <a:rPr lang="ru-RU" smtClean="0"/>
              <a:t>10.09.2013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962517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4873C9B-6B8F-41A9-88AB-D66EFEAB7F7E}" type="datetimeFigureOut">
              <a:rPr lang="ru-RU" smtClean="0"/>
              <a:t>10.09.2013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17191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4873C9B-6B8F-41A9-88AB-D66EFEAB7F7E}" type="datetimeFigureOut">
              <a:rPr lang="ru-RU" smtClean="0"/>
              <a:t>10.09.2013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90958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4873C9B-6B8F-41A9-88AB-D66EFEAB7F7E}" type="datetimeFigureOut">
              <a:rPr lang="ru-RU" smtClean="0"/>
              <a:t>10.09.2013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1645521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4873C9B-6B8F-41A9-88AB-D66EFEAB7F7E}" type="datetimeFigureOut">
              <a:rPr lang="ru-RU" smtClean="0"/>
              <a:t>10.09.2013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369267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4873C9B-6B8F-41A9-88AB-D66EFEAB7F7E}" type="datetimeFigureOut">
              <a:rPr lang="ru-RU" smtClean="0"/>
              <a:t>10.09.2013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A7E419D-E27E-4CB3-A491-796C03D8874E}" type="slidenum">
              <a:rPr lang="ru-RU" smtClean="0"/>
              <a:t>‹#›</a:t>
            </a:fld>
            <a:endParaRPr lang="ru-RU"/>
          </a:p>
        </p:txBody>
      </p:sp>
    </p:spTree>
    <p:extLst>
      <p:ext uri="{BB962C8B-B14F-4D97-AF65-F5344CB8AC3E}">
        <p14:creationId xmlns:p14="http://schemas.microsoft.com/office/powerpoint/2010/main" val="938056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873C9B-6B8F-41A9-88AB-D66EFEAB7F7E}" type="datetimeFigureOut">
              <a:rPr lang="ru-RU" smtClean="0"/>
              <a:t>10.09.2013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7E419D-E27E-4CB3-A491-796C03D8874E}" type="slidenum">
              <a:rPr lang="ru-RU" smtClean="0"/>
              <a:t>‹#›</a:t>
            </a:fld>
            <a:endParaRPr lang="ru-RU"/>
          </a:p>
        </p:txBody>
      </p:sp>
    </p:spTree>
    <p:extLst>
      <p:ext uri="{BB962C8B-B14F-4D97-AF65-F5344CB8AC3E}">
        <p14:creationId xmlns:p14="http://schemas.microsoft.com/office/powerpoint/2010/main" val="3640896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60648"/>
            <a:ext cx="7772400" cy="1467594"/>
          </a:xfrm>
        </p:spPr>
        <p:txBody>
          <a:bodyPr>
            <a:normAutofit fontScale="90000"/>
          </a:bodyPr>
          <a:lstStyle/>
          <a:p>
            <a:r>
              <a:rPr lang="uk-UA" dirty="0">
                <a:solidFill>
                  <a:schemeClr val="bg1"/>
                </a:solidFill>
              </a:rPr>
              <a:t>Вернадський Володимир Іванович</a:t>
            </a:r>
            <a:r>
              <a:rPr lang="uk-UA" dirty="0"/>
              <a:t/>
            </a:r>
            <a:br>
              <a:rPr lang="uk-UA" dirty="0"/>
            </a:br>
            <a:endParaRPr lang="ru-RU" dirty="0"/>
          </a:p>
        </p:txBody>
      </p:sp>
      <p:sp>
        <p:nvSpPr>
          <p:cNvPr id="3" name="Подзаголовок 2"/>
          <p:cNvSpPr>
            <a:spLocks noGrp="1"/>
          </p:cNvSpPr>
          <p:nvPr>
            <p:ph type="subTitle" idx="1"/>
          </p:nvPr>
        </p:nvSpPr>
        <p:spPr>
          <a:xfrm>
            <a:off x="1371600" y="5589240"/>
            <a:ext cx="6400800" cy="720080"/>
          </a:xfrm>
        </p:spPr>
        <p:txBody>
          <a:bodyPr>
            <a:normAutofit/>
          </a:bodyPr>
          <a:lstStyle/>
          <a:p>
            <a:r>
              <a:rPr lang="ru-RU" dirty="0"/>
              <a:t>(1863-1945)</a:t>
            </a:r>
          </a:p>
        </p:txBody>
      </p:sp>
    </p:spTree>
    <p:extLst>
      <p:ext uri="{BB962C8B-B14F-4D97-AF65-F5344CB8AC3E}">
        <p14:creationId xmlns:p14="http://schemas.microsoft.com/office/powerpoint/2010/main" val="1902917056"/>
      </p:ext>
    </p:extLst>
  </p:cSld>
  <p:clrMapOvr>
    <a:masterClrMapping/>
  </p:clrMapOvr>
  <mc:AlternateContent xmlns:mc="http://schemas.openxmlformats.org/markup-compatibility/2006">
    <mc:Choice xmlns:p14="http://schemas.microsoft.com/office/powerpoint/2010/main" Requires="p14">
      <p:transition spd="slow" p14:dur="3400" advTm="1856">
        <p14:reveal/>
      </p:transition>
    </mc:Choice>
    <mc:Fallback>
      <p:transition spd="slow" advTm="1856">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Рисунок 4"/>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411" b="-89"/>
          <a:stretch/>
        </p:blipFill>
        <p:spPr>
          <a:xfrm>
            <a:off x="2123728" y="116632"/>
            <a:ext cx="4723928" cy="4747430"/>
          </a:xfrm>
        </p:spPr>
      </p:pic>
      <p:sp>
        <p:nvSpPr>
          <p:cNvPr id="4" name="Текст 3"/>
          <p:cNvSpPr>
            <a:spLocks noGrp="1"/>
          </p:cNvSpPr>
          <p:nvPr>
            <p:ph type="body" sz="half" idx="2"/>
          </p:nvPr>
        </p:nvSpPr>
        <p:spPr>
          <a:xfrm>
            <a:off x="1835696" y="5085184"/>
            <a:ext cx="5486400" cy="1015008"/>
          </a:xfrm>
        </p:spPr>
        <p:txBody>
          <a:bodyPr>
            <a:normAutofit/>
          </a:bodyPr>
          <a:lstStyle/>
          <a:p>
            <a:r>
              <a:rPr lang="ru-RU" sz="2400" dirty="0" err="1" smtClean="0">
                <a:solidFill>
                  <a:schemeClr val="bg1"/>
                </a:solidFill>
              </a:rPr>
              <a:t>Ювілейна</a:t>
            </a:r>
            <a:r>
              <a:rPr lang="ru-RU" sz="2400" dirty="0" smtClean="0">
                <a:solidFill>
                  <a:schemeClr val="bg1"/>
                </a:solidFill>
              </a:rPr>
              <a:t> монета </a:t>
            </a:r>
            <a:r>
              <a:rPr lang="ru-RU" sz="2400" dirty="0" err="1" smtClean="0">
                <a:solidFill>
                  <a:schemeClr val="bg1"/>
                </a:solidFill>
              </a:rPr>
              <a:t>номіналом</a:t>
            </a:r>
            <a:r>
              <a:rPr lang="ru-RU" sz="2400" dirty="0" smtClean="0">
                <a:solidFill>
                  <a:schemeClr val="bg1"/>
                </a:solidFill>
              </a:rPr>
              <a:t> 2 </a:t>
            </a:r>
            <a:r>
              <a:rPr lang="ru-RU" sz="2400" dirty="0" err="1" smtClean="0">
                <a:solidFill>
                  <a:schemeClr val="bg1"/>
                </a:solidFill>
              </a:rPr>
              <a:t>гривні</a:t>
            </a:r>
            <a:r>
              <a:rPr lang="ru-RU" sz="2400" dirty="0" smtClean="0">
                <a:solidFill>
                  <a:schemeClr val="bg1"/>
                </a:solidFill>
              </a:rPr>
              <a:t> </a:t>
            </a:r>
            <a:r>
              <a:rPr lang="ru-RU" sz="2400" dirty="0" err="1" smtClean="0">
                <a:solidFill>
                  <a:schemeClr val="bg1"/>
                </a:solidFill>
              </a:rPr>
              <a:t>присвячена</a:t>
            </a:r>
            <a:r>
              <a:rPr lang="ru-RU" sz="2400" dirty="0" smtClean="0">
                <a:solidFill>
                  <a:schemeClr val="bg1"/>
                </a:solidFill>
              </a:rPr>
              <a:t> </a:t>
            </a:r>
            <a:r>
              <a:rPr lang="ru-RU" sz="2400" dirty="0" err="1" smtClean="0">
                <a:solidFill>
                  <a:schemeClr val="bg1"/>
                </a:solidFill>
              </a:rPr>
              <a:t>академіку</a:t>
            </a:r>
            <a:r>
              <a:rPr lang="ru-RU" sz="2400" dirty="0" smtClean="0">
                <a:solidFill>
                  <a:schemeClr val="bg1"/>
                </a:solidFill>
              </a:rPr>
              <a:t> </a:t>
            </a:r>
            <a:r>
              <a:rPr lang="ru-RU" sz="2400" dirty="0" err="1" smtClean="0">
                <a:solidFill>
                  <a:schemeClr val="bg1"/>
                </a:solidFill>
              </a:rPr>
              <a:t>Вернадському</a:t>
            </a:r>
            <a:endParaRPr lang="ru-RU" sz="2400" dirty="0">
              <a:solidFill>
                <a:schemeClr val="bg1"/>
              </a:solidFill>
            </a:endParaRPr>
          </a:p>
        </p:txBody>
      </p:sp>
    </p:spTree>
    <p:extLst>
      <p:ext uri="{BB962C8B-B14F-4D97-AF65-F5344CB8AC3E}">
        <p14:creationId xmlns:p14="http://schemas.microsoft.com/office/powerpoint/2010/main" val="1690266306"/>
      </p:ext>
    </p:extLst>
  </p:cSld>
  <p:clrMapOvr>
    <a:masterClrMapping/>
  </p:clrMapOvr>
  <p:transition spd="slow" advTm="3393">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fontScale="90000"/>
          </a:bodyPr>
          <a:lstStyle/>
          <a:p>
            <a:pPr indent="457200" algn="just"/>
            <a:r>
              <a:rPr lang="ru-RU" sz="2400" dirty="0" err="1">
                <a:solidFill>
                  <a:schemeClr val="bg1"/>
                </a:solidFill>
              </a:rPr>
              <a:t>Вернадський</a:t>
            </a:r>
            <a:r>
              <a:rPr lang="ru-RU" sz="2400" dirty="0">
                <a:solidFill>
                  <a:schemeClr val="bg1"/>
                </a:solidFill>
              </a:rPr>
              <a:t> </a:t>
            </a:r>
            <a:r>
              <a:rPr lang="ru-RU" sz="2400" dirty="0" err="1">
                <a:solidFill>
                  <a:schemeClr val="bg1"/>
                </a:solidFill>
              </a:rPr>
              <a:t>Володимир</a:t>
            </a:r>
            <a:r>
              <a:rPr lang="ru-RU" sz="2400" dirty="0">
                <a:solidFill>
                  <a:schemeClr val="bg1"/>
                </a:solidFill>
              </a:rPr>
              <a:t> </a:t>
            </a:r>
            <a:r>
              <a:rPr lang="ru-RU" sz="2400" dirty="0" err="1" smtClean="0">
                <a:solidFill>
                  <a:schemeClr val="bg1"/>
                </a:solidFill>
              </a:rPr>
              <a:t>Іванович</a:t>
            </a:r>
            <a:r>
              <a:rPr lang="ru-RU" sz="2400" dirty="0" smtClean="0">
                <a:solidFill>
                  <a:schemeClr val="bg1"/>
                </a:solidFill>
              </a:rPr>
              <a:t>  — </a:t>
            </a:r>
            <a:r>
              <a:rPr lang="ru-RU" sz="2400" dirty="0" err="1" smtClean="0">
                <a:solidFill>
                  <a:schemeClr val="bg1"/>
                </a:solidFill>
              </a:rPr>
              <a:t>український</a:t>
            </a:r>
            <a:r>
              <a:rPr lang="ru-RU" sz="2400" dirty="0" smtClean="0">
                <a:solidFill>
                  <a:schemeClr val="bg1"/>
                </a:solidFill>
              </a:rPr>
              <a:t> </a:t>
            </a:r>
            <a:r>
              <a:rPr lang="ru-RU" sz="2400" dirty="0" err="1" smtClean="0">
                <a:solidFill>
                  <a:schemeClr val="bg1"/>
                </a:solidFill>
              </a:rPr>
              <a:t>філософ</a:t>
            </a:r>
            <a:r>
              <a:rPr lang="ru-RU" sz="2400" dirty="0" smtClean="0">
                <a:solidFill>
                  <a:schemeClr val="bg1"/>
                </a:solidFill>
              </a:rPr>
              <a:t>, </a:t>
            </a:r>
            <a:r>
              <a:rPr lang="ru-RU" sz="2400" dirty="0" err="1" smtClean="0">
                <a:solidFill>
                  <a:schemeClr val="bg1"/>
                </a:solidFill>
              </a:rPr>
              <a:t>природознавець</a:t>
            </a:r>
            <a:r>
              <a:rPr lang="ru-RU" sz="2400" dirty="0" smtClean="0">
                <a:solidFill>
                  <a:schemeClr val="bg1"/>
                </a:solidFill>
              </a:rPr>
              <a:t>, </a:t>
            </a:r>
            <a:r>
              <a:rPr lang="ru-RU" sz="2400" dirty="0" err="1" smtClean="0">
                <a:solidFill>
                  <a:schemeClr val="bg1"/>
                </a:solidFill>
              </a:rPr>
              <a:t>мислитель</a:t>
            </a:r>
            <a:r>
              <a:rPr lang="ru-RU" sz="2400" dirty="0" smtClean="0">
                <a:solidFill>
                  <a:schemeClr val="bg1"/>
                </a:solidFill>
              </a:rPr>
              <a:t>, </a:t>
            </a:r>
            <a:r>
              <a:rPr lang="ru-RU" sz="2400" dirty="0" err="1" smtClean="0">
                <a:solidFill>
                  <a:schemeClr val="bg1"/>
                </a:solidFill>
              </a:rPr>
              <a:t>засновник</a:t>
            </a:r>
            <a:r>
              <a:rPr lang="ru-RU" sz="2400" dirty="0" smtClean="0">
                <a:solidFill>
                  <a:schemeClr val="bg1"/>
                </a:solidFill>
              </a:rPr>
              <a:t> </a:t>
            </a:r>
            <a:r>
              <a:rPr lang="ru-RU" sz="2400" dirty="0" err="1" smtClean="0">
                <a:solidFill>
                  <a:schemeClr val="bg1"/>
                </a:solidFill>
              </a:rPr>
              <a:t>геохімії</a:t>
            </a:r>
            <a:r>
              <a:rPr lang="ru-RU" sz="2400" dirty="0" smtClean="0">
                <a:solidFill>
                  <a:schemeClr val="bg1"/>
                </a:solidFill>
              </a:rPr>
              <a:t>, </a:t>
            </a:r>
            <a:r>
              <a:rPr lang="ru-RU" sz="2400" dirty="0" err="1" smtClean="0">
                <a:solidFill>
                  <a:schemeClr val="bg1"/>
                </a:solidFill>
              </a:rPr>
              <a:t>біогеохімії</a:t>
            </a:r>
            <a:r>
              <a:rPr lang="ru-RU" sz="2400" dirty="0" smtClean="0">
                <a:solidFill>
                  <a:schemeClr val="bg1"/>
                </a:solidFill>
              </a:rPr>
              <a:t> та </a:t>
            </a:r>
            <a:r>
              <a:rPr lang="ru-RU" sz="2400" dirty="0" err="1" smtClean="0">
                <a:solidFill>
                  <a:schemeClr val="bg1"/>
                </a:solidFill>
              </a:rPr>
              <a:t>радіогеології</a:t>
            </a:r>
            <a:r>
              <a:rPr lang="ru-RU" sz="2400" dirty="0" smtClean="0">
                <a:solidFill>
                  <a:schemeClr val="bg1"/>
                </a:solidFill>
              </a:rPr>
              <a:t>, </a:t>
            </a:r>
            <a:r>
              <a:rPr lang="ru-RU" sz="2400" dirty="0" err="1" smtClean="0">
                <a:solidFill>
                  <a:schemeClr val="bg1"/>
                </a:solidFill>
              </a:rPr>
              <a:t>космізму</a:t>
            </a:r>
            <a:r>
              <a:rPr lang="ru-RU" sz="2400" dirty="0" smtClean="0">
                <a:solidFill>
                  <a:schemeClr val="bg1"/>
                </a:solidFill>
              </a:rPr>
              <a:t>. </a:t>
            </a:r>
            <a:r>
              <a:rPr lang="ru-RU" sz="2400" dirty="0" err="1" smtClean="0">
                <a:solidFill>
                  <a:schemeClr val="bg1"/>
                </a:solidFill>
              </a:rPr>
              <a:t>Володимир</a:t>
            </a:r>
            <a:r>
              <a:rPr lang="ru-RU" sz="2400" dirty="0" smtClean="0">
                <a:solidFill>
                  <a:schemeClr val="bg1"/>
                </a:solidFill>
              </a:rPr>
              <a:t> </a:t>
            </a:r>
            <a:r>
              <a:rPr lang="ru-RU" sz="2400" dirty="0" err="1" smtClean="0">
                <a:solidFill>
                  <a:schemeClr val="bg1"/>
                </a:solidFill>
              </a:rPr>
              <a:t>Вернадський</a:t>
            </a:r>
            <a:r>
              <a:rPr lang="ru-RU" sz="2400" dirty="0" smtClean="0">
                <a:solidFill>
                  <a:schemeClr val="bg1"/>
                </a:solidFill>
              </a:rPr>
              <a:t> </a:t>
            </a:r>
            <a:r>
              <a:rPr lang="ru-RU" sz="2400" dirty="0" err="1" smtClean="0">
                <a:solidFill>
                  <a:schemeClr val="bg1"/>
                </a:solidFill>
              </a:rPr>
              <a:t>народився</a:t>
            </a:r>
            <a:r>
              <a:rPr lang="ru-RU" sz="2400" dirty="0" smtClean="0">
                <a:solidFill>
                  <a:schemeClr val="bg1"/>
                </a:solidFill>
              </a:rPr>
              <a:t> 28 лютого (12 </a:t>
            </a:r>
            <a:r>
              <a:rPr lang="ru-RU" sz="2400" dirty="0" err="1" smtClean="0">
                <a:solidFill>
                  <a:schemeClr val="bg1"/>
                </a:solidFill>
              </a:rPr>
              <a:t>березня</a:t>
            </a:r>
            <a:r>
              <a:rPr lang="ru-RU" sz="2400" dirty="0" smtClean="0">
                <a:solidFill>
                  <a:schemeClr val="bg1"/>
                </a:solidFill>
              </a:rPr>
              <a:t> за </a:t>
            </a:r>
            <a:r>
              <a:rPr lang="ru-RU" sz="2400" dirty="0" err="1" smtClean="0">
                <a:solidFill>
                  <a:schemeClr val="bg1"/>
                </a:solidFill>
              </a:rPr>
              <a:t>новим</a:t>
            </a:r>
            <a:r>
              <a:rPr lang="ru-RU" sz="2400" dirty="0" smtClean="0">
                <a:solidFill>
                  <a:schemeClr val="bg1"/>
                </a:solidFill>
              </a:rPr>
              <a:t> стилем) 1863 року в Санкт-</a:t>
            </a:r>
            <a:r>
              <a:rPr lang="ru-RU" sz="2400" dirty="0" err="1" smtClean="0">
                <a:solidFill>
                  <a:schemeClr val="bg1"/>
                </a:solidFill>
              </a:rPr>
              <a:t>Петербурзі</a:t>
            </a:r>
            <a:r>
              <a:rPr lang="ru-RU" sz="2400" dirty="0" smtClean="0">
                <a:solidFill>
                  <a:schemeClr val="bg1"/>
                </a:solidFill>
              </a:rPr>
              <a:t> в </a:t>
            </a:r>
            <a:r>
              <a:rPr lang="ru-RU" sz="2400" dirty="0" err="1" smtClean="0">
                <a:solidFill>
                  <a:schemeClr val="bg1"/>
                </a:solidFill>
              </a:rPr>
              <a:t>сім'ї</a:t>
            </a:r>
            <a:r>
              <a:rPr lang="ru-RU" sz="2400" dirty="0" smtClean="0">
                <a:solidFill>
                  <a:schemeClr val="bg1"/>
                </a:solidFill>
              </a:rPr>
              <a:t> </a:t>
            </a:r>
            <a:r>
              <a:rPr lang="ru-RU" sz="2400" dirty="0" err="1" smtClean="0">
                <a:solidFill>
                  <a:schemeClr val="bg1"/>
                </a:solidFill>
              </a:rPr>
              <a:t>економіста</a:t>
            </a:r>
            <a:r>
              <a:rPr lang="ru-RU" sz="2400" dirty="0" smtClean="0">
                <a:solidFill>
                  <a:schemeClr val="bg1"/>
                </a:solidFill>
              </a:rPr>
              <a:t> </a:t>
            </a:r>
            <a:r>
              <a:rPr lang="ru-RU" sz="2400" dirty="0" err="1" smtClean="0">
                <a:solidFill>
                  <a:schemeClr val="bg1"/>
                </a:solidFill>
              </a:rPr>
              <a:t>Івана</a:t>
            </a:r>
            <a:r>
              <a:rPr lang="ru-RU" sz="2400" dirty="0" smtClean="0">
                <a:solidFill>
                  <a:schemeClr val="bg1"/>
                </a:solidFill>
              </a:rPr>
              <a:t> </a:t>
            </a:r>
            <a:r>
              <a:rPr lang="ru-RU" sz="2400" dirty="0" err="1" smtClean="0">
                <a:solidFill>
                  <a:schemeClr val="bg1"/>
                </a:solidFill>
              </a:rPr>
              <a:t>Васильовича</a:t>
            </a:r>
            <a:r>
              <a:rPr lang="ru-RU" sz="2400" dirty="0" smtClean="0">
                <a:solidFill>
                  <a:schemeClr val="bg1"/>
                </a:solidFill>
              </a:rPr>
              <a:t> </a:t>
            </a:r>
            <a:r>
              <a:rPr lang="ru-RU" sz="2400" dirty="0" err="1" smtClean="0">
                <a:solidFill>
                  <a:schemeClr val="bg1"/>
                </a:solidFill>
              </a:rPr>
              <a:t>Вернадського</a:t>
            </a:r>
            <a:r>
              <a:rPr lang="ru-RU" sz="2400" dirty="0" smtClean="0">
                <a:solidFill>
                  <a:schemeClr val="bg1"/>
                </a:solidFill>
              </a:rPr>
              <a:t>. </a:t>
            </a:r>
            <a:r>
              <a:rPr lang="ru-RU" sz="2400" dirty="0" err="1" smtClean="0">
                <a:solidFill>
                  <a:schemeClr val="bg1"/>
                </a:solidFill>
              </a:rPr>
              <a:t>Дитячі</a:t>
            </a:r>
            <a:r>
              <a:rPr lang="ru-RU" sz="2400" dirty="0" smtClean="0">
                <a:solidFill>
                  <a:schemeClr val="bg1"/>
                </a:solidFill>
              </a:rPr>
              <a:t> роки (1868–1875) в </a:t>
            </a:r>
            <a:r>
              <a:rPr lang="ru-RU" sz="2400" dirty="0" err="1" smtClean="0">
                <a:solidFill>
                  <a:schemeClr val="bg1"/>
                </a:solidFill>
              </a:rPr>
              <a:t>Україні</a:t>
            </a:r>
            <a:r>
              <a:rPr lang="ru-RU" sz="2400" dirty="0" smtClean="0">
                <a:solidFill>
                  <a:schemeClr val="bg1"/>
                </a:solidFill>
              </a:rPr>
              <a:t> — в </a:t>
            </a:r>
            <a:r>
              <a:rPr lang="ru-RU" sz="2400" dirty="0" err="1" smtClean="0">
                <a:solidFill>
                  <a:schemeClr val="bg1"/>
                </a:solidFill>
              </a:rPr>
              <a:t>Полтаві</a:t>
            </a:r>
            <a:r>
              <a:rPr lang="ru-RU" sz="2400" dirty="0" smtClean="0">
                <a:solidFill>
                  <a:schemeClr val="bg1"/>
                </a:solidFill>
              </a:rPr>
              <a:t> і в </a:t>
            </a:r>
            <a:r>
              <a:rPr lang="ru-RU" sz="2400" dirty="0" err="1" smtClean="0">
                <a:solidFill>
                  <a:schemeClr val="bg1"/>
                </a:solidFill>
              </a:rPr>
              <a:t>Харкові</a:t>
            </a:r>
            <a:r>
              <a:rPr lang="ru-RU" sz="2400" dirty="0" smtClean="0">
                <a:solidFill>
                  <a:schemeClr val="bg1"/>
                </a:solidFill>
              </a:rPr>
              <a:t>; </a:t>
            </a:r>
            <a:r>
              <a:rPr lang="ru-RU" sz="2400" dirty="0" err="1" smtClean="0">
                <a:solidFill>
                  <a:schemeClr val="bg1"/>
                </a:solidFill>
              </a:rPr>
              <a:t>ще</a:t>
            </a:r>
            <a:r>
              <a:rPr lang="ru-RU" sz="2400" dirty="0" smtClean="0">
                <a:solidFill>
                  <a:schemeClr val="bg1"/>
                </a:solidFill>
              </a:rPr>
              <a:t> </a:t>
            </a:r>
            <a:r>
              <a:rPr lang="ru-RU" sz="2400" dirty="0" err="1" smtClean="0">
                <a:solidFill>
                  <a:schemeClr val="bg1"/>
                </a:solidFill>
              </a:rPr>
              <a:t>хлопчиною</a:t>
            </a:r>
            <a:r>
              <a:rPr lang="ru-RU" sz="2400" dirty="0" smtClean="0">
                <a:solidFill>
                  <a:schemeClr val="bg1"/>
                </a:solidFill>
              </a:rPr>
              <a:t> </a:t>
            </a:r>
            <a:r>
              <a:rPr lang="ru-RU" sz="2400" dirty="0" err="1" smtClean="0">
                <a:solidFill>
                  <a:schemeClr val="bg1"/>
                </a:solidFill>
              </a:rPr>
              <a:t>бував</a:t>
            </a:r>
            <a:r>
              <a:rPr lang="ru-RU" sz="2400" dirty="0" smtClean="0">
                <a:solidFill>
                  <a:schemeClr val="bg1"/>
                </a:solidFill>
              </a:rPr>
              <a:t> у </a:t>
            </a:r>
            <a:r>
              <a:rPr lang="ru-RU" sz="2400" dirty="0" err="1" smtClean="0">
                <a:solidFill>
                  <a:schemeClr val="bg1"/>
                </a:solidFill>
              </a:rPr>
              <a:t>Києві</a:t>
            </a:r>
            <a:r>
              <a:rPr lang="ru-RU" sz="2400" dirty="0" smtClean="0">
                <a:solidFill>
                  <a:schemeClr val="bg1"/>
                </a:solidFill>
              </a:rPr>
              <a:t>, жив у </a:t>
            </a:r>
            <a:r>
              <a:rPr lang="ru-RU" sz="2400" dirty="0" err="1" smtClean="0">
                <a:solidFill>
                  <a:schemeClr val="bg1"/>
                </a:solidFill>
              </a:rPr>
              <a:t>будинку</a:t>
            </a:r>
            <a:r>
              <a:rPr lang="ru-RU" sz="2400" dirty="0" smtClean="0">
                <a:solidFill>
                  <a:schemeClr val="bg1"/>
                </a:solidFill>
              </a:rPr>
              <a:t> в Липках, де мешкала й померла </a:t>
            </a:r>
            <a:r>
              <a:rPr lang="ru-RU" sz="2400" dirty="0" err="1" smtClean="0">
                <a:solidFill>
                  <a:schemeClr val="bg1"/>
                </a:solidFill>
              </a:rPr>
              <a:t>його</a:t>
            </a:r>
            <a:r>
              <a:rPr lang="ru-RU" sz="2400" dirty="0" smtClean="0">
                <a:solidFill>
                  <a:schemeClr val="bg1"/>
                </a:solidFill>
              </a:rPr>
              <a:t> бабуся — В. Константинович. У 1873 </a:t>
            </a:r>
            <a:r>
              <a:rPr lang="ru-RU" sz="2400" dirty="0" err="1" smtClean="0">
                <a:solidFill>
                  <a:schemeClr val="bg1"/>
                </a:solidFill>
              </a:rPr>
              <a:t>році</a:t>
            </a:r>
            <a:r>
              <a:rPr lang="ru-RU" sz="2400" dirty="0" smtClean="0">
                <a:solidFill>
                  <a:schemeClr val="bg1"/>
                </a:solidFill>
              </a:rPr>
              <a:t> </a:t>
            </a:r>
            <a:r>
              <a:rPr lang="ru-RU" sz="2400" dirty="0" err="1" smtClean="0">
                <a:solidFill>
                  <a:schemeClr val="bg1"/>
                </a:solidFill>
              </a:rPr>
              <a:t>Володимир</a:t>
            </a:r>
            <a:r>
              <a:rPr lang="ru-RU" sz="2400" dirty="0" smtClean="0">
                <a:solidFill>
                  <a:schemeClr val="bg1"/>
                </a:solidFill>
              </a:rPr>
              <a:t> </a:t>
            </a:r>
            <a:r>
              <a:rPr lang="ru-RU" sz="2400" dirty="0" err="1" smtClean="0">
                <a:solidFill>
                  <a:schemeClr val="bg1"/>
                </a:solidFill>
              </a:rPr>
              <a:t>Вернадський</a:t>
            </a:r>
            <a:r>
              <a:rPr lang="ru-RU" sz="2400" dirty="0" smtClean="0">
                <a:solidFill>
                  <a:schemeClr val="bg1"/>
                </a:solidFill>
              </a:rPr>
              <a:t> вступив до </a:t>
            </a:r>
            <a:r>
              <a:rPr lang="ru-RU" sz="2400" dirty="0" err="1" smtClean="0">
                <a:solidFill>
                  <a:schemeClr val="bg1"/>
                </a:solidFill>
              </a:rPr>
              <a:t>першого</a:t>
            </a:r>
            <a:r>
              <a:rPr lang="ru-RU" sz="2400" dirty="0" smtClean="0">
                <a:solidFill>
                  <a:schemeClr val="bg1"/>
                </a:solidFill>
              </a:rPr>
              <a:t> </a:t>
            </a:r>
            <a:r>
              <a:rPr lang="ru-RU" sz="2400" dirty="0" err="1" smtClean="0">
                <a:solidFill>
                  <a:schemeClr val="bg1"/>
                </a:solidFill>
              </a:rPr>
              <a:t>класу</a:t>
            </a:r>
            <a:r>
              <a:rPr lang="ru-RU" sz="2400" dirty="0" smtClean="0">
                <a:solidFill>
                  <a:schemeClr val="bg1"/>
                </a:solidFill>
              </a:rPr>
              <a:t> </a:t>
            </a:r>
            <a:r>
              <a:rPr lang="ru-RU" sz="2400" dirty="0" err="1" smtClean="0">
                <a:solidFill>
                  <a:schemeClr val="bg1"/>
                </a:solidFill>
              </a:rPr>
              <a:t>Харківської</a:t>
            </a:r>
            <a:r>
              <a:rPr lang="ru-RU" sz="2400" dirty="0" smtClean="0">
                <a:solidFill>
                  <a:schemeClr val="bg1"/>
                </a:solidFill>
              </a:rPr>
              <a:t> </a:t>
            </a:r>
            <a:r>
              <a:rPr lang="ru-RU" sz="2400" dirty="0" err="1" smtClean="0">
                <a:solidFill>
                  <a:schemeClr val="bg1"/>
                </a:solidFill>
              </a:rPr>
              <a:t>гімназії</a:t>
            </a:r>
            <a:r>
              <a:rPr lang="ru-RU" sz="2400" dirty="0" smtClean="0">
                <a:solidFill>
                  <a:schemeClr val="bg1"/>
                </a:solidFill>
              </a:rPr>
              <a:t>, де </a:t>
            </a:r>
            <a:r>
              <a:rPr lang="ru-RU" sz="2400" dirty="0" err="1" smtClean="0">
                <a:solidFill>
                  <a:schemeClr val="bg1"/>
                </a:solidFill>
              </a:rPr>
              <a:t>провчився</a:t>
            </a:r>
            <a:r>
              <a:rPr lang="ru-RU" sz="2400" dirty="0" smtClean="0">
                <a:solidFill>
                  <a:schemeClr val="bg1"/>
                </a:solidFill>
              </a:rPr>
              <a:t> три роки. В </a:t>
            </a:r>
            <a:r>
              <a:rPr lang="ru-RU" sz="2400" dirty="0" err="1" smtClean="0">
                <a:solidFill>
                  <a:schemeClr val="bg1"/>
                </a:solidFill>
              </a:rPr>
              <a:t>дитинстві</a:t>
            </a:r>
            <a:r>
              <a:rPr lang="ru-RU" sz="2400" dirty="0" smtClean="0">
                <a:solidFill>
                  <a:schemeClr val="bg1"/>
                </a:solidFill>
              </a:rPr>
              <a:t> </a:t>
            </a:r>
            <a:r>
              <a:rPr lang="ru-RU" sz="2400" dirty="0" err="1" smtClean="0">
                <a:solidFill>
                  <a:schemeClr val="bg1"/>
                </a:solidFill>
              </a:rPr>
              <a:t>величезний</a:t>
            </a:r>
            <a:r>
              <a:rPr lang="ru-RU" sz="2400" dirty="0" smtClean="0">
                <a:solidFill>
                  <a:schemeClr val="bg1"/>
                </a:solidFill>
              </a:rPr>
              <a:t> </a:t>
            </a:r>
            <a:r>
              <a:rPr lang="ru-RU" sz="2400" dirty="0" err="1" smtClean="0">
                <a:solidFill>
                  <a:schemeClr val="bg1"/>
                </a:solidFill>
              </a:rPr>
              <a:t>вплив</a:t>
            </a:r>
            <a:r>
              <a:rPr lang="ru-RU" sz="2400" dirty="0" smtClean="0">
                <a:solidFill>
                  <a:schemeClr val="bg1"/>
                </a:solidFill>
              </a:rPr>
              <a:t> на </a:t>
            </a:r>
            <a:r>
              <a:rPr lang="ru-RU" sz="2400" dirty="0" err="1" smtClean="0">
                <a:solidFill>
                  <a:schemeClr val="bg1"/>
                </a:solidFill>
              </a:rPr>
              <a:t>його</a:t>
            </a:r>
            <a:r>
              <a:rPr lang="ru-RU" sz="2400" dirty="0" smtClean="0">
                <a:solidFill>
                  <a:schemeClr val="bg1"/>
                </a:solidFill>
              </a:rPr>
              <a:t> </a:t>
            </a:r>
            <a:r>
              <a:rPr lang="ru-RU" sz="2400" dirty="0" err="1" smtClean="0">
                <a:solidFill>
                  <a:schemeClr val="bg1"/>
                </a:solidFill>
              </a:rPr>
              <a:t>розвиток</a:t>
            </a:r>
            <a:r>
              <a:rPr lang="ru-RU" sz="2400" dirty="0" smtClean="0">
                <a:solidFill>
                  <a:schemeClr val="bg1"/>
                </a:solidFill>
              </a:rPr>
              <a:t> </a:t>
            </a:r>
            <a:r>
              <a:rPr lang="ru-RU" sz="2400" dirty="0" err="1" smtClean="0">
                <a:solidFill>
                  <a:schemeClr val="bg1"/>
                </a:solidFill>
              </a:rPr>
              <a:t>мав</a:t>
            </a:r>
            <a:r>
              <a:rPr lang="ru-RU" sz="2400" dirty="0" smtClean="0">
                <a:solidFill>
                  <a:schemeClr val="bg1"/>
                </a:solidFill>
              </a:rPr>
              <a:t> </a:t>
            </a:r>
            <a:r>
              <a:rPr lang="ru-RU" sz="2400" dirty="0" err="1" smtClean="0">
                <a:solidFill>
                  <a:schemeClr val="bg1"/>
                </a:solidFill>
              </a:rPr>
              <a:t>батько</a:t>
            </a:r>
            <a:r>
              <a:rPr lang="ru-RU" sz="2400" dirty="0" smtClean="0">
                <a:solidFill>
                  <a:schemeClr val="bg1"/>
                </a:solidFill>
              </a:rPr>
              <a:t>, </a:t>
            </a:r>
            <a:r>
              <a:rPr lang="ru-RU" sz="2400" dirty="0" err="1" smtClean="0">
                <a:solidFill>
                  <a:schemeClr val="bg1"/>
                </a:solidFill>
              </a:rPr>
              <a:t>який</a:t>
            </a:r>
            <a:r>
              <a:rPr lang="ru-RU" sz="2400" dirty="0" smtClean="0">
                <a:solidFill>
                  <a:schemeClr val="bg1"/>
                </a:solidFill>
              </a:rPr>
              <a:t> </a:t>
            </a:r>
            <a:r>
              <a:rPr lang="ru-RU" sz="2400" dirty="0" err="1" smtClean="0">
                <a:solidFill>
                  <a:schemeClr val="bg1"/>
                </a:solidFill>
              </a:rPr>
              <a:t>дуже</a:t>
            </a:r>
            <a:r>
              <a:rPr lang="ru-RU" sz="2400" dirty="0" smtClean="0">
                <a:solidFill>
                  <a:schemeClr val="bg1"/>
                </a:solidFill>
              </a:rPr>
              <a:t> </a:t>
            </a:r>
            <a:r>
              <a:rPr lang="ru-RU" sz="2400" dirty="0" err="1" smtClean="0">
                <a:solidFill>
                  <a:schemeClr val="bg1"/>
                </a:solidFill>
              </a:rPr>
              <a:t>ретельно</a:t>
            </a:r>
            <a:r>
              <a:rPr lang="ru-RU" sz="2400" dirty="0" smtClean="0">
                <a:solidFill>
                  <a:schemeClr val="bg1"/>
                </a:solidFill>
              </a:rPr>
              <a:t> і </a:t>
            </a:r>
            <a:r>
              <a:rPr lang="ru-RU" sz="2400" dirty="0" err="1" smtClean="0">
                <a:solidFill>
                  <a:schemeClr val="bg1"/>
                </a:solidFill>
              </a:rPr>
              <a:t>послідовно</a:t>
            </a:r>
            <a:r>
              <a:rPr lang="ru-RU" sz="2400" dirty="0" smtClean="0">
                <a:solidFill>
                  <a:schemeClr val="bg1"/>
                </a:solidFill>
              </a:rPr>
              <a:t> </a:t>
            </a:r>
            <a:r>
              <a:rPr lang="ru-RU" sz="2400" dirty="0" err="1" smtClean="0">
                <a:solidFill>
                  <a:schemeClr val="bg1"/>
                </a:solidFill>
              </a:rPr>
              <a:t>займався</a:t>
            </a:r>
            <a:r>
              <a:rPr lang="ru-RU" sz="2400" dirty="0" smtClean="0">
                <a:solidFill>
                  <a:schemeClr val="bg1"/>
                </a:solidFill>
              </a:rPr>
              <a:t> </a:t>
            </a:r>
            <a:r>
              <a:rPr lang="ru-RU" sz="2400" dirty="0" err="1" smtClean="0">
                <a:solidFill>
                  <a:schemeClr val="bg1"/>
                </a:solidFill>
              </a:rPr>
              <a:t>вихованням</a:t>
            </a:r>
            <a:r>
              <a:rPr lang="ru-RU" sz="2400" dirty="0" smtClean="0">
                <a:solidFill>
                  <a:schemeClr val="bg1"/>
                </a:solidFill>
              </a:rPr>
              <a:t> і </a:t>
            </a:r>
            <a:r>
              <a:rPr lang="ru-RU" sz="2400" dirty="0" err="1" smtClean="0">
                <a:solidFill>
                  <a:schemeClr val="bg1"/>
                </a:solidFill>
              </a:rPr>
              <a:t>освітою</a:t>
            </a:r>
            <a:r>
              <a:rPr lang="ru-RU" sz="2400" dirty="0" smtClean="0">
                <a:solidFill>
                  <a:schemeClr val="bg1"/>
                </a:solidFill>
              </a:rPr>
              <a:t> </a:t>
            </a:r>
            <a:r>
              <a:rPr lang="ru-RU" sz="2400" dirty="0" err="1" smtClean="0">
                <a:solidFill>
                  <a:schemeClr val="bg1"/>
                </a:solidFill>
              </a:rPr>
              <a:t>свого</a:t>
            </a:r>
            <a:r>
              <a:rPr lang="ru-RU" sz="2400" dirty="0" smtClean="0">
                <a:solidFill>
                  <a:schemeClr val="bg1"/>
                </a:solidFill>
              </a:rPr>
              <a:t> </a:t>
            </a:r>
            <a:r>
              <a:rPr lang="ru-RU" sz="2400" dirty="0" err="1" smtClean="0">
                <a:solidFill>
                  <a:schemeClr val="bg1"/>
                </a:solidFill>
              </a:rPr>
              <a:t>сина</a:t>
            </a:r>
            <a:r>
              <a:rPr lang="ru-RU" sz="2400" dirty="0" smtClean="0">
                <a:solidFill>
                  <a:schemeClr val="bg1"/>
                </a:solidFill>
              </a:rPr>
              <a:t>. </a:t>
            </a:r>
            <a:r>
              <a:rPr lang="ru-RU" sz="2400" dirty="0" err="1" smtClean="0">
                <a:solidFill>
                  <a:schemeClr val="bg1"/>
                </a:solidFill>
              </a:rPr>
              <a:t>Закінчив</a:t>
            </a:r>
            <a:r>
              <a:rPr lang="ru-RU" sz="2400" dirty="0" smtClean="0">
                <a:solidFill>
                  <a:schemeClr val="bg1"/>
                </a:solidFill>
              </a:rPr>
              <a:t> </a:t>
            </a:r>
            <a:r>
              <a:rPr lang="ru-RU" sz="2400" dirty="0" err="1" smtClean="0">
                <a:solidFill>
                  <a:schemeClr val="bg1"/>
                </a:solidFill>
              </a:rPr>
              <a:t>фізико-математичний</a:t>
            </a:r>
            <a:r>
              <a:rPr lang="ru-RU" sz="2400" dirty="0" smtClean="0">
                <a:solidFill>
                  <a:schemeClr val="bg1"/>
                </a:solidFill>
              </a:rPr>
              <a:t> факультет </a:t>
            </a:r>
            <a:r>
              <a:rPr lang="ru-RU" sz="2400" dirty="0" err="1" smtClean="0">
                <a:solidFill>
                  <a:schemeClr val="bg1"/>
                </a:solidFill>
              </a:rPr>
              <a:t>Петербурзького</a:t>
            </a:r>
            <a:r>
              <a:rPr lang="ru-RU" sz="2400" dirty="0" smtClean="0">
                <a:solidFill>
                  <a:schemeClr val="bg1"/>
                </a:solidFill>
              </a:rPr>
              <a:t> </a:t>
            </a:r>
            <a:r>
              <a:rPr lang="ru-RU" sz="2400" dirty="0" err="1" smtClean="0">
                <a:solidFill>
                  <a:schemeClr val="bg1"/>
                </a:solidFill>
              </a:rPr>
              <a:t>університету</a:t>
            </a:r>
            <a:r>
              <a:rPr lang="ru-RU" sz="2400" dirty="0" smtClean="0">
                <a:solidFill>
                  <a:schemeClr val="bg1"/>
                </a:solidFill>
              </a:rPr>
              <a:t>.</a:t>
            </a:r>
            <a:r>
              <a:rPr lang="ru-RU" sz="2400" dirty="0"/>
              <a:t> </a:t>
            </a:r>
            <a:r>
              <a:rPr lang="ru-RU" sz="2400" dirty="0">
                <a:solidFill>
                  <a:schemeClr val="bg1"/>
                </a:solidFill>
              </a:rPr>
              <a:t>В. І. </a:t>
            </a:r>
            <a:r>
              <a:rPr lang="ru-RU" sz="2400" dirty="0" err="1">
                <a:solidFill>
                  <a:schemeClr val="bg1"/>
                </a:solidFill>
              </a:rPr>
              <a:t>Вернадський</a:t>
            </a:r>
            <a:r>
              <a:rPr lang="ru-RU" sz="2400" dirty="0">
                <a:solidFill>
                  <a:schemeClr val="bg1"/>
                </a:solidFill>
              </a:rPr>
              <a:t> </a:t>
            </a:r>
            <a:r>
              <a:rPr lang="ru-RU" sz="2400" dirty="0" err="1">
                <a:solidFill>
                  <a:schemeClr val="bg1"/>
                </a:solidFill>
              </a:rPr>
              <a:t>отримав</a:t>
            </a:r>
            <a:r>
              <a:rPr lang="ru-RU" sz="2400" dirty="0">
                <a:solidFill>
                  <a:schemeClr val="bg1"/>
                </a:solidFill>
              </a:rPr>
              <a:t> </a:t>
            </a:r>
            <a:r>
              <a:rPr lang="ru-RU" sz="2400" dirty="0" err="1">
                <a:solidFill>
                  <a:schemeClr val="bg1"/>
                </a:solidFill>
              </a:rPr>
              <a:t>блискучу</a:t>
            </a:r>
            <a:r>
              <a:rPr lang="ru-RU" sz="2400" dirty="0">
                <a:solidFill>
                  <a:schemeClr val="bg1"/>
                </a:solidFill>
              </a:rPr>
              <a:t> </a:t>
            </a:r>
            <a:r>
              <a:rPr lang="ru-RU" sz="2400" dirty="0" err="1">
                <a:solidFill>
                  <a:schemeClr val="bg1"/>
                </a:solidFill>
              </a:rPr>
              <a:t>освіту</a:t>
            </a:r>
            <a:r>
              <a:rPr lang="ru-RU" sz="2400" dirty="0">
                <a:solidFill>
                  <a:schemeClr val="bg1"/>
                </a:solidFill>
              </a:rPr>
              <a:t>. </a:t>
            </a:r>
            <a:r>
              <a:rPr lang="ru-RU" sz="2400" dirty="0" err="1">
                <a:solidFill>
                  <a:schemeClr val="bg1"/>
                </a:solidFill>
              </a:rPr>
              <a:t>Він</a:t>
            </a:r>
            <a:r>
              <a:rPr lang="ru-RU" sz="2400" dirty="0">
                <a:solidFill>
                  <a:schemeClr val="bg1"/>
                </a:solidFill>
              </a:rPr>
              <a:t> </a:t>
            </a:r>
            <a:r>
              <a:rPr lang="ru-RU" sz="2400" dirty="0" err="1">
                <a:solidFill>
                  <a:schemeClr val="bg1"/>
                </a:solidFill>
              </a:rPr>
              <a:t>навчався</a:t>
            </a:r>
            <a:r>
              <a:rPr lang="ru-RU" sz="2400" dirty="0">
                <a:solidFill>
                  <a:schemeClr val="bg1"/>
                </a:solidFill>
              </a:rPr>
              <a:t> в </a:t>
            </a:r>
            <a:r>
              <a:rPr lang="ru-RU" sz="2400" dirty="0" err="1">
                <a:solidFill>
                  <a:schemeClr val="bg1"/>
                </a:solidFill>
              </a:rPr>
              <a:t>Петер¬бурзькому</a:t>
            </a:r>
            <a:r>
              <a:rPr lang="ru-RU" sz="2400" dirty="0">
                <a:solidFill>
                  <a:schemeClr val="bg1"/>
                </a:solidFill>
              </a:rPr>
              <a:t> </a:t>
            </a:r>
            <a:r>
              <a:rPr lang="ru-RU" sz="2400" dirty="0" err="1">
                <a:solidFill>
                  <a:schemeClr val="bg1"/>
                </a:solidFill>
              </a:rPr>
              <a:t>університеті</a:t>
            </a:r>
            <a:r>
              <a:rPr lang="ru-RU" sz="2400" dirty="0">
                <a:solidFill>
                  <a:schemeClr val="bg1"/>
                </a:solidFill>
              </a:rPr>
              <a:t> у 80-х роках </a:t>
            </a:r>
            <a:r>
              <a:rPr lang="ru-RU" sz="2400" dirty="0" err="1">
                <a:solidFill>
                  <a:schemeClr val="bg1"/>
                </a:solidFill>
              </a:rPr>
              <a:t>минулого</a:t>
            </a:r>
            <a:r>
              <a:rPr lang="ru-RU" sz="2400" dirty="0">
                <a:solidFill>
                  <a:schemeClr val="bg1"/>
                </a:solidFill>
              </a:rPr>
              <a:t> </a:t>
            </a:r>
            <a:r>
              <a:rPr lang="ru-RU" sz="2400" dirty="0" err="1">
                <a:solidFill>
                  <a:schemeClr val="bg1"/>
                </a:solidFill>
              </a:rPr>
              <a:t>століття</a:t>
            </a:r>
            <a:r>
              <a:rPr lang="ru-RU" sz="2400" dirty="0">
                <a:solidFill>
                  <a:schemeClr val="bg1"/>
                </a:solidFill>
              </a:rPr>
              <a:t>, коли там </a:t>
            </a:r>
            <a:r>
              <a:rPr lang="ru-RU" sz="2400" dirty="0" err="1">
                <a:solidFill>
                  <a:schemeClr val="bg1"/>
                </a:solidFill>
              </a:rPr>
              <a:t>ви¬кладали</a:t>
            </a:r>
            <a:r>
              <a:rPr lang="ru-RU" sz="2400" dirty="0">
                <a:solidFill>
                  <a:schemeClr val="bg1"/>
                </a:solidFill>
              </a:rPr>
              <a:t> </a:t>
            </a:r>
            <a:r>
              <a:rPr lang="ru-RU" sz="2400" dirty="0" err="1">
                <a:solidFill>
                  <a:schemeClr val="bg1"/>
                </a:solidFill>
              </a:rPr>
              <a:t>великі</a:t>
            </a:r>
            <a:r>
              <a:rPr lang="ru-RU" sz="2400" dirty="0">
                <a:solidFill>
                  <a:schemeClr val="bg1"/>
                </a:solidFill>
              </a:rPr>
              <a:t> </a:t>
            </a:r>
            <a:r>
              <a:rPr lang="ru-RU" sz="2400" dirty="0" err="1">
                <a:solidFill>
                  <a:schemeClr val="bg1"/>
                </a:solidFill>
              </a:rPr>
              <a:t>вчені</a:t>
            </a:r>
            <a:r>
              <a:rPr lang="ru-RU" sz="2400" dirty="0">
                <a:solidFill>
                  <a:schemeClr val="bg1"/>
                </a:solidFill>
              </a:rPr>
              <a:t> В. В. </a:t>
            </a:r>
            <a:r>
              <a:rPr lang="ru-RU" sz="2400" dirty="0" err="1">
                <a:solidFill>
                  <a:schemeClr val="bg1"/>
                </a:solidFill>
              </a:rPr>
              <a:t>Докучаєв</a:t>
            </a:r>
            <a:r>
              <a:rPr lang="ru-RU" sz="2400" dirty="0">
                <a:solidFill>
                  <a:schemeClr val="bg1"/>
                </a:solidFill>
              </a:rPr>
              <a:t>, Д. І. </a:t>
            </a:r>
            <a:r>
              <a:rPr lang="ru-RU" sz="2400" dirty="0" err="1">
                <a:solidFill>
                  <a:schemeClr val="bg1"/>
                </a:solidFill>
              </a:rPr>
              <a:t>Менделєєв</a:t>
            </a:r>
            <a:r>
              <a:rPr lang="ru-RU" sz="2400" dirty="0">
                <a:solidFill>
                  <a:schemeClr val="bg1"/>
                </a:solidFill>
              </a:rPr>
              <a:t>, О. і. </a:t>
            </a:r>
            <a:r>
              <a:rPr lang="ru-RU" sz="2400" dirty="0" err="1">
                <a:solidFill>
                  <a:schemeClr val="bg1"/>
                </a:solidFill>
              </a:rPr>
              <a:t>Воєйков</a:t>
            </a:r>
            <a:r>
              <a:rPr lang="ru-RU" sz="2400" dirty="0">
                <a:solidFill>
                  <a:schemeClr val="bg1"/>
                </a:solidFill>
              </a:rPr>
              <a:t>, О. М. Бекетов, М. П. </a:t>
            </a:r>
            <a:r>
              <a:rPr lang="ru-RU" sz="2400" dirty="0" smtClean="0">
                <a:solidFill>
                  <a:schemeClr val="bg1"/>
                </a:solidFill>
              </a:rPr>
              <a:t>Вагнер.</a:t>
            </a:r>
            <a:endParaRPr lang="ru-RU" sz="2400" dirty="0">
              <a:solidFill>
                <a:schemeClr val="bg1"/>
              </a:solidFill>
            </a:endParaRPr>
          </a:p>
        </p:txBody>
      </p:sp>
    </p:spTree>
    <p:extLst>
      <p:ext uri="{BB962C8B-B14F-4D97-AF65-F5344CB8AC3E}">
        <p14:creationId xmlns:p14="http://schemas.microsoft.com/office/powerpoint/2010/main" val="4228701685"/>
      </p:ext>
    </p:extLst>
  </p:cSld>
  <p:clrMapOvr>
    <a:masterClrMapping/>
  </p:clrMapOvr>
  <p:transition spd="slow" advTm="22925">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Рисунок 4"/>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398" t="178" r="-149" b="5910"/>
          <a:stretch/>
        </p:blipFill>
        <p:spPr>
          <a:xfrm>
            <a:off x="2627784" y="188640"/>
            <a:ext cx="3799745" cy="4968552"/>
          </a:xfrm>
        </p:spPr>
      </p:pic>
      <p:sp>
        <p:nvSpPr>
          <p:cNvPr id="4" name="Текст 3"/>
          <p:cNvSpPr>
            <a:spLocks noGrp="1"/>
          </p:cNvSpPr>
          <p:nvPr>
            <p:ph type="body" sz="half" idx="2"/>
          </p:nvPr>
        </p:nvSpPr>
        <p:spPr/>
        <p:txBody>
          <a:bodyPr>
            <a:noAutofit/>
          </a:bodyPr>
          <a:lstStyle/>
          <a:p>
            <a:pPr algn="ctr"/>
            <a:r>
              <a:rPr lang="ru-RU" sz="2400" dirty="0" err="1" smtClean="0">
                <a:solidFill>
                  <a:schemeClr val="bg1"/>
                </a:solidFill>
              </a:rPr>
              <a:t>Батько</a:t>
            </a:r>
            <a:r>
              <a:rPr lang="ru-RU" sz="2400" dirty="0" smtClean="0">
                <a:solidFill>
                  <a:schemeClr val="bg1"/>
                </a:solidFill>
              </a:rPr>
              <a:t> </a:t>
            </a:r>
            <a:r>
              <a:rPr lang="ru-RU" sz="2400" dirty="0" err="1" smtClean="0">
                <a:solidFill>
                  <a:schemeClr val="bg1"/>
                </a:solidFill>
              </a:rPr>
              <a:t>Володимира</a:t>
            </a:r>
            <a:r>
              <a:rPr lang="ru-RU" sz="2400" dirty="0" smtClean="0">
                <a:solidFill>
                  <a:schemeClr val="bg1"/>
                </a:solidFill>
              </a:rPr>
              <a:t> — </a:t>
            </a:r>
            <a:r>
              <a:rPr lang="ru-RU" sz="2400" dirty="0" err="1" smtClean="0">
                <a:solidFill>
                  <a:schemeClr val="bg1"/>
                </a:solidFill>
              </a:rPr>
              <a:t>Іван</a:t>
            </a:r>
            <a:r>
              <a:rPr lang="ru-RU" sz="2400" dirty="0" smtClean="0">
                <a:solidFill>
                  <a:schemeClr val="bg1"/>
                </a:solidFill>
              </a:rPr>
              <a:t> </a:t>
            </a:r>
            <a:r>
              <a:rPr lang="ru-RU" sz="2400" dirty="0" err="1" smtClean="0">
                <a:solidFill>
                  <a:schemeClr val="bg1"/>
                </a:solidFill>
              </a:rPr>
              <a:t>Васильович</a:t>
            </a:r>
            <a:r>
              <a:rPr lang="ru-RU" sz="2400" dirty="0" smtClean="0">
                <a:solidFill>
                  <a:schemeClr val="bg1"/>
                </a:solidFill>
              </a:rPr>
              <a:t> 1860 </a:t>
            </a:r>
            <a:r>
              <a:rPr lang="ru-RU" sz="2400" dirty="0" err="1" smtClean="0">
                <a:solidFill>
                  <a:schemeClr val="bg1"/>
                </a:solidFill>
              </a:rPr>
              <a:t>рік</a:t>
            </a:r>
            <a:endParaRPr lang="ru-RU" sz="2400" dirty="0">
              <a:solidFill>
                <a:schemeClr val="bg1"/>
              </a:solidFill>
            </a:endParaRPr>
          </a:p>
        </p:txBody>
      </p:sp>
    </p:spTree>
    <p:extLst>
      <p:ext uri="{BB962C8B-B14F-4D97-AF65-F5344CB8AC3E}">
        <p14:creationId xmlns:p14="http://schemas.microsoft.com/office/powerpoint/2010/main" val="131504891"/>
      </p:ext>
    </p:extLst>
  </p:cSld>
  <p:clrMapOvr>
    <a:masterClrMapping/>
  </p:clrMapOvr>
  <p:transition spd="slow" advTm="3114">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264696"/>
          </a:xfrm>
        </p:spPr>
        <p:txBody>
          <a:bodyPr>
            <a:noAutofit/>
          </a:bodyPr>
          <a:lstStyle/>
          <a:p>
            <a:pPr algn="just"/>
            <a:r>
              <a:rPr lang="ru-RU" sz="2400" dirty="0" smtClean="0">
                <a:solidFill>
                  <a:schemeClr val="bg1"/>
                </a:solidFill>
              </a:rPr>
              <a:t>        У 1917–1921 роках </a:t>
            </a:r>
            <a:r>
              <a:rPr lang="ru-RU" sz="2400" dirty="0" err="1" smtClean="0">
                <a:solidFill>
                  <a:schemeClr val="bg1"/>
                </a:solidFill>
              </a:rPr>
              <a:t>працював</a:t>
            </a:r>
            <a:r>
              <a:rPr lang="ru-RU" sz="2400" dirty="0" smtClean="0">
                <a:solidFill>
                  <a:schemeClr val="bg1"/>
                </a:solidFill>
              </a:rPr>
              <a:t> в </a:t>
            </a:r>
            <a:r>
              <a:rPr lang="ru-RU" sz="2400" dirty="0" err="1" smtClean="0">
                <a:solidFill>
                  <a:schemeClr val="bg1"/>
                </a:solidFill>
              </a:rPr>
              <a:t>Україні</a:t>
            </a:r>
            <a:r>
              <a:rPr lang="ru-RU" sz="2400" dirty="0" smtClean="0">
                <a:solidFill>
                  <a:schemeClr val="bg1"/>
                </a:solidFill>
              </a:rPr>
              <a:t>, </a:t>
            </a:r>
            <a:r>
              <a:rPr lang="ru-RU" sz="2400" dirty="0" err="1" smtClean="0">
                <a:solidFill>
                  <a:schemeClr val="bg1"/>
                </a:solidFill>
              </a:rPr>
              <a:t>організатор</a:t>
            </a:r>
            <a:r>
              <a:rPr lang="ru-RU" sz="2400" dirty="0" smtClean="0">
                <a:solidFill>
                  <a:schemeClr val="bg1"/>
                </a:solidFill>
              </a:rPr>
              <a:t> і перший президент </a:t>
            </a:r>
            <a:r>
              <a:rPr lang="ru-RU" sz="2400" dirty="0" err="1" smtClean="0">
                <a:solidFill>
                  <a:schemeClr val="bg1"/>
                </a:solidFill>
              </a:rPr>
              <a:t>Української</a:t>
            </a:r>
            <a:r>
              <a:rPr lang="ru-RU" sz="2400" dirty="0" smtClean="0">
                <a:solidFill>
                  <a:schemeClr val="bg1"/>
                </a:solidFill>
              </a:rPr>
              <a:t> </a:t>
            </a:r>
            <a:r>
              <a:rPr lang="ru-RU" sz="2400" dirty="0" err="1" smtClean="0">
                <a:solidFill>
                  <a:schemeClr val="bg1"/>
                </a:solidFill>
              </a:rPr>
              <a:t>Академії</a:t>
            </a:r>
            <a:r>
              <a:rPr lang="ru-RU" sz="2400" dirty="0" smtClean="0">
                <a:solidFill>
                  <a:schemeClr val="bg1"/>
                </a:solidFill>
              </a:rPr>
              <a:t> наук, </a:t>
            </a:r>
            <a:r>
              <a:rPr lang="ru-RU" sz="2400" dirty="0" err="1" smtClean="0">
                <a:solidFill>
                  <a:schemeClr val="bg1"/>
                </a:solidFill>
              </a:rPr>
              <a:t>почесний</a:t>
            </a:r>
            <a:r>
              <a:rPr lang="ru-RU" sz="2400" dirty="0" smtClean="0">
                <a:solidFill>
                  <a:schemeClr val="bg1"/>
                </a:solidFill>
              </a:rPr>
              <a:t> </a:t>
            </a:r>
            <a:r>
              <a:rPr lang="ru-RU" sz="2400" dirty="0" err="1" smtClean="0">
                <a:solidFill>
                  <a:schemeClr val="bg1"/>
                </a:solidFill>
              </a:rPr>
              <a:t>академік</a:t>
            </a:r>
            <a:r>
              <a:rPr lang="ru-RU" sz="2400" dirty="0" smtClean="0">
                <a:solidFill>
                  <a:schemeClr val="bg1"/>
                </a:solidFill>
              </a:rPr>
              <a:t> ряду </a:t>
            </a:r>
            <a:r>
              <a:rPr lang="ru-RU" sz="2400" dirty="0" err="1" smtClean="0">
                <a:solidFill>
                  <a:schemeClr val="bg1"/>
                </a:solidFill>
              </a:rPr>
              <a:t>зарубіжних</a:t>
            </a:r>
            <a:r>
              <a:rPr lang="ru-RU" sz="2400" dirty="0">
                <a:solidFill>
                  <a:schemeClr val="bg1"/>
                </a:solidFill>
              </a:rPr>
              <a:t> </a:t>
            </a:r>
            <a:r>
              <a:rPr lang="ru-RU" sz="2400" dirty="0" err="1" smtClean="0">
                <a:solidFill>
                  <a:schemeClr val="bg1"/>
                </a:solidFill>
              </a:rPr>
              <a:t>академій</a:t>
            </a:r>
            <a:r>
              <a:rPr lang="ru-RU" sz="2400" dirty="0" smtClean="0">
                <a:solidFill>
                  <a:schemeClr val="bg1"/>
                </a:solidFill>
              </a:rPr>
              <a:t>. </a:t>
            </a:r>
            <a:r>
              <a:rPr lang="ru-RU" sz="2400" dirty="0" err="1" smtClean="0">
                <a:solidFill>
                  <a:schemeClr val="bg1"/>
                </a:solidFill>
              </a:rPr>
              <a:t>Наукові</a:t>
            </a:r>
            <a:r>
              <a:rPr lang="ru-RU" sz="2400" dirty="0" smtClean="0">
                <a:solidFill>
                  <a:schemeClr val="bg1"/>
                </a:solidFill>
              </a:rPr>
              <a:t> </a:t>
            </a:r>
            <a:r>
              <a:rPr lang="ru-RU" sz="2400" dirty="0" err="1" smtClean="0">
                <a:solidFill>
                  <a:schemeClr val="bg1"/>
                </a:solidFill>
              </a:rPr>
              <a:t>праці</a:t>
            </a:r>
            <a:r>
              <a:rPr lang="ru-RU" sz="2400" dirty="0" smtClean="0">
                <a:solidFill>
                  <a:schemeClr val="bg1"/>
                </a:solidFill>
              </a:rPr>
              <a:t> </a:t>
            </a:r>
            <a:r>
              <a:rPr lang="ru-RU" sz="2400" dirty="0" err="1" smtClean="0">
                <a:solidFill>
                  <a:schemeClr val="bg1"/>
                </a:solidFill>
              </a:rPr>
              <a:t>присвячено</a:t>
            </a:r>
            <a:r>
              <a:rPr lang="ru-RU" sz="2400" dirty="0" smtClean="0">
                <a:solidFill>
                  <a:schemeClr val="bg1"/>
                </a:solidFill>
              </a:rPr>
              <a:t> </a:t>
            </a:r>
            <a:r>
              <a:rPr lang="ru-RU" sz="2400" dirty="0" err="1" smtClean="0">
                <a:solidFill>
                  <a:schemeClr val="bg1"/>
                </a:solidFill>
              </a:rPr>
              <a:t>дослідженням</a:t>
            </a:r>
            <a:r>
              <a:rPr lang="ru-RU" sz="2400" dirty="0" smtClean="0">
                <a:solidFill>
                  <a:schemeClr val="bg1"/>
                </a:solidFill>
              </a:rPr>
              <a:t> </a:t>
            </a:r>
            <a:r>
              <a:rPr lang="ru-RU" sz="2400" dirty="0" err="1" smtClean="0">
                <a:solidFill>
                  <a:schemeClr val="bg1"/>
                </a:solidFill>
              </a:rPr>
              <a:t>хімічного</a:t>
            </a:r>
            <a:r>
              <a:rPr lang="ru-RU" sz="2400" dirty="0" smtClean="0">
                <a:solidFill>
                  <a:schemeClr val="bg1"/>
                </a:solidFill>
              </a:rPr>
              <a:t> складу </a:t>
            </a:r>
            <a:r>
              <a:rPr lang="ru-RU" sz="2400" dirty="0" err="1" smtClean="0">
                <a:solidFill>
                  <a:schemeClr val="bg1"/>
                </a:solidFill>
              </a:rPr>
              <a:t>земної</a:t>
            </a:r>
            <a:r>
              <a:rPr lang="ru-RU" sz="2400" dirty="0" smtClean="0">
                <a:solidFill>
                  <a:schemeClr val="bg1"/>
                </a:solidFill>
              </a:rPr>
              <a:t> кори, </a:t>
            </a:r>
            <a:r>
              <a:rPr lang="ru-RU" sz="2400" dirty="0" err="1" smtClean="0">
                <a:solidFill>
                  <a:schemeClr val="bg1"/>
                </a:solidFill>
              </a:rPr>
              <a:t>атмосфери</a:t>
            </a:r>
            <a:r>
              <a:rPr lang="ru-RU" sz="2400" dirty="0" smtClean="0">
                <a:solidFill>
                  <a:schemeClr val="bg1"/>
                </a:solidFill>
              </a:rPr>
              <a:t>, </a:t>
            </a:r>
            <a:r>
              <a:rPr lang="ru-RU" sz="2400" dirty="0" err="1" smtClean="0">
                <a:solidFill>
                  <a:schemeClr val="bg1"/>
                </a:solidFill>
              </a:rPr>
              <a:t>гідросфери</a:t>
            </a:r>
            <a:r>
              <a:rPr lang="ru-RU" sz="2400" dirty="0" smtClean="0">
                <a:solidFill>
                  <a:schemeClr val="bg1"/>
                </a:solidFill>
              </a:rPr>
              <a:t>, </a:t>
            </a:r>
            <a:r>
              <a:rPr lang="ru-RU" sz="2400" dirty="0" err="1" smtClean="0">
                <a:solidFill>
                  <a:schemeClr val="bg1"/>
                </a:solidFill>
              </a:rPr>
              <a:t>міграції</a:t>
            </a:r>
            <a:r>
              <a:rPr lang="ru-RU" sz="2400" dirty="0" smtClean="0">
                <a:solidFill>
                  <a:schemeClr val="bg1"/>
                </a:solidFill>
              </a:rPr>
              <a:t> </a:t>
            </a:r>
            <a:r>
              <a:rPr lang="ru-RU" sz="2400" dirty="0" err="1" smtClean="0">
                <a:solidFill>
                  <a:schemeClr val="bg1"/>
                </a:solidFill>
              </a:rPr>
              <a:t>хімічних</a:t>
            </a:r>
            <a:r>
              <a:rPr lang="ru-RU" sz="2400" dirty="0" smtClean="0">
                <a:solidFill>
                  <a:schemeClr val="bg1"/>
                </a:solidFill>
              </a:rPr>
              <a:t> </a:t>
            </a:r>
            <a:r>
              <a:rPr lang="ru-RU" sz="2400" dirty="0" err="1" smtClean="0">
                <a:solidFill>
                  <a:schemeClr val="bg1"/>
                </a:solidFill>
              </a:rPr>
              <a:t>елементів</a:t>
            </a:r>
            <a:r>
              <a:rPr lang="ru-RU" sz="2400" dirty="0" smtClean="0">
                <a:solidFill>
                  <a:schemeClr val="bg1"/>
                </a:solidFill>
              </a:rPr>
              <a:t> у </a:t>
            </a:r>
            <a:r>
              <a:rPr lang="ru-RU" sz="2400" dirty="0" err="1" smtClean="0">
                <a:solidFill>
                  <a:schemeClr val="bg1"/>
                </a:solidFill>
              </a:rPr>
              <a:t>земній</a:t>
            </a:r>
            <a:r>
              <a:rPr lang="ru-RU" sz="2400" dirty="0" smtClean="0">
                <a:solidFill>
                  <a:schemeClr val="bg1"/>
                </a:solidFill>
              </a:rPr>
              <a:t> </a:t>
            </a:r>
            <a:r>
              <a:rPr lang="ru-RU" sz="2400" dirty="0" err="1" smtClean="0">
                <a:solidFill>
                  <a:schemeClr val="bg1"/>
                </a:solidFill>
              </a:rPr>
              <a:t>корі</a:t>
            </a:r>
            <a:r>
              <a:rPr lang="ru-RU" sz="2400" dirty="0" smtClean="0">
                <a:solidFill>
                  <a:schemeClr val="bg1"/>
                </a:solidFill>
              </a:rPr>
              <a:t>, </a:t>
            </a:r>
            <a:r>
              <a:rPr lang="ru-RU" sz="2400" dirty="0" err="1" smtClean="0">
                <a:solidFill>
                  <a:schemeClr val="bg1"/>
                </a:solidFill>
              </a:rPr>
              <a:t>ролі</a:t>
            </a:r>
            <a:r>
              <a:rPr lang="ru-RU" sz="2400" dirty="0" smtClean="0">
                <a:solidFill>
                  <a:schemeClr val="bg1"/>
                </a:solidFill>
              </a:rPr>
              <a:t> і </a:t>
            </a:r>
            <a:r>
              <a:rPr lang="ru-RU" sz="2400" dirty="0" err="1" smtClean="0">
                <a:solidFill>
                  <a:schemeClr val="bg1"/>
                </a:solidFill>
              </a:rPr>
              <a:t>значенню</a:t>
            </a:r>
            <a:r>
              <a:rPr lang="ru-RU" sz="2400" dirty="0" smtClean="0">
                <a:solidFill>
                  <a:schemeClr val="bg1"/>
                </a:solidFill>
              </a:rPr>
              <a:t> </a:t>
            </a:r>
            <a:r>
              <a:rPr lang="ru-RU" sz="2400" dirty="0" err="1" smtClean="0">
                <a:solidFill>
                  <a:schemeClr val="bg1"/>
                </a:solidFill>
              </a:rPr>
              <a:t>радіоактивних</a:t>
            </a:r>
            <a:r>
              <a:rPr lang="ru-RU" sz="2400" dirty="0" smtClean="0">
                <a:solidFill>
                  <a:schemeClr val="bg1"/>
                </a:solidFill>
              </a:rPr>
              <a:t> </a:t>
            </a:r>
            <a:r>
              <a:rPr lang="ru-RU" sz="2400" dirty="0" err="1" smtClean="0">
                <a:solidFill>
                  <a:schemeClr val="bg1"/>
                </a:solidFill>
              </a:rPr>
              <a:t>елементів</a:t>
            </a:r>
            <a:r>
              <a:rPr lang="ru-RU" sz="2400" dirty="0" smtClean="0">
                <a:solidFill>
                  <a:schemeClr val="bg1"/>
                </a:solidFill>
              </a:rPr>
              <a:t> в </a:t>
            </a:r>
            <a:r>
              <a:rPr lang="ru-RU" sz="2400" dirty="0" err="1" smtClean="0">
                <a:solidFill>
                  <a:schemeClr val="bg1"/>
                </a:solidFill>
              </a:rPr>
              <a:t>її</a:t>
            </a:r>
            <a:r>
              <a:rPr lang="ru-RU" sz="2400" dirty="0" smtClean="0">
                <a:solidFill>
                  <a:schemeClr val="bg1"/>
                </a:solidFill>
              </a:rPr>
              <a:t> </a:t>
            </a:r>
            <a:r>
              <a:rPr lang="ru-RU" sz="2400" dirty="0" err="1" smtClean="0">
                <a:solidFill>
                  <a:schemeClr val="bg1"/>
                </a:solidFill>
              </a:rPr>
              <a:t>еволюції</a:t>
            </a:r>
            <a:r>
              <a:rPr lang="ru-RU" sz="2400" dirty="0" smtClean="0">
                <a:solidFill>
                  <a:schemeClr val="bg1"/>
                </a:solidFill>
              </a:rPr>
              <a:t>. </a:t>
            </a:r>
            <a:r>
              <a:rPr lang="ru-RU" sz="2400" dirty="0" err="1" smtClean="0">
                <a:solidFill>
                  <a:schemeClr val="bg1"/>
                </a:solidFill>
              </a:rPr>
              <a:t>Творець</a:t>
            </a:r>
            <a:r>
              <a:rPr lang="ru-RU" sz="2400" dirty="0" smtClean="0">
                <a:solidFill>
                  <a:schemeClr val="bg1"/>
                </a:solidFill>
              </a:rPr>
              <a:t> науки </a:t>
            </a:r>
            <a:r>
              <a:rPr lang="ru-RU" sz="2400" dirty="0" err="1" smtClean="0">
                <a:solidFill>
                  <a:schemeClr val="bg1"/>
                </a:solidFill>
              </a:rPr>
              <a:t>біогеохімії</a:t>
            </a:r>
            <a:r>
              <a:rPr lang="ru-RU" sz="2400" dirty="0" smtClean="0">
                <a:solidFill>
                  <a:schemeClr val="bg1"/>
                </a:solidFill>
              </a:rPr>
              <a:t>, </a:t>
            </a:r>
            <a:r>
              <a:rPr lang="ru-RU" sz="2400" dirty="0" err="1" smtClean="0">
                <a:solidFill>
                  <a:schemeClr val="bg1"/>
                </a:solidFill>
              </a:rPr>
              <a:t>засновник</a:t>
            </a:r>
            <a:r>
              <a:rPr lang="ru-RU" sz="2400" dirty="0" smtClean="0">
                <a:solidFill>
                  <a:schemeClr val="bg1"/>
                </a:solidFill>
              </a:rPr>
              <a:t> </a:t>
            </a:r>
            <a:r>
              <a:rPr lang="ru-RU" sz="2400" dirty="0" err="1" smtClean="0">
                <a:solidFill>
                  <a:schemeClr val="bg1"/>
                </a:solidFill>
              </a:rPr>
              <a:t>вітчизняної</a:t>
            </a:r>
            <a:r>
              <a:rPr lang="ru-RU" sz="2400" dirty="0" smtClean="0">
                <a:solidFill>
                  <a:schemeClr val="bg1"/>
                </a:solidFill>
              </a:rPr>
              <a:t> </a:t>
            </a:r>
            <a:r>
              <a:rPr lang="ru-RU" sz="2400" dirty="0" err="1" smtClean="0">
                <a:solidFill>
                  <a:schemeClr val="bg1"/>
                </a:solidFill>
              </a:rPr>
              <a:t>школи</a:t>
            </a:r>
            <a:r>
              <a:rPr lang="ru-RU" sz="2400" dirty="0" smtClean="0">
                <a:solidFill>
                  <a:schemeClr val="bg1"/>
                </a:solidFill>
              </a:rPr>
              <a:t> </a:t>
            </a:r>
            <a:r>
              <a:rPr lang="ru-RU" sz="2400" dirty="0" err="1" smtClean="0">
                <a:solidFill>
                  <a:schemeClr val="bg1"/>
                </a:solidFill>
              </a:rPr>
              <a:t>геохіміків</a:t>
            </a:r>
            <a:r>
              <a:rPr lang="ru-RU" sz="2400" dirty="0" smtClean="0">
                <a:solidFill>
                  <a:schemeClr val="bg1"/>
                </a:solidFill>
              </a:rPr>
              <a:t>, основоположник </a:t>
            </a:r>
            <a:r>
              <a:rPr lang="ru-RU" sz="2400" dirty="0" err="1" smtClean="0">
                <a:solidFill>
                  <a:schemeClr val="bg1"/>
                </a:solidFill>
              </a:rPr>
              <a:t>учення</a:t>
            </a:r>
            <a:r>
              <a:rPr lang="ru-RU" sz="2400" dirty="0" smtClean="0">
                <a:solidFill>
                  <a:schemeClr val="bg1"/>
                </a:solidFill>
              </a:rPr>
              <a:t> про </a:t>
            </a:r>
            <a:r>
              <a:rPr lang="ru-RU" sz="2400" dirty="0" err="1" smtClean="0">
                <a:solidFill>
                  <a:schemeClr val="bg1"/>
                </a:solidFill>
              </a:rPr>
              <a:t>біосферу</a:t>
            </a:r>
            <a:r>
              <a:rPr lang="ru-RU" sz="2400" dirty="0" smtClean="0">
                <a:solidFill>
                  <a:schemeClr val="bg1"/>
                </a:solidFill>
              </a:rPr>
              <a:t> та ноосферу, </a:t>
            </a:r>
            <a:r>
              <a:rPr lang="ru-RU" sz="2400" dirty="0" err="1" smtClean="0">
                <a:solidFill>
                  <a:schemeClr val="bg1"/>
                </a:solidFill>
              </a:rPr>
              <a:t>історик</a:t>
            </a:r>
            <a:r>
              <a:rPr lang="ru-RU" sz="2400" dirty="0" smtClean="0">
                <a:solidFill>
                  <a:schemeClr val="bg1"/>
                </a:solidFill>
              </a:rPr>
              <a:t> науки, </a:t>
            </a:r>
            <a:r>
              <a:rPr lang="ru-RU" sz="2400" dirty="0" err="1" smtClean="0">
                <a:solidFill>
                  <a:schemeClr val="bg1"/>
                </a:solidFill>
              </a:rPr>
              <a:t>філософ</a:t>
            </a:r>
            <a:r>
              <a:rPr lang="ru-RU" sz="2400" dirty="0" smtClean="0">
                <a:solidFill>
                  <a:schemeClr val="bg1"/>
                </a:solidFill>
              </a:rPr>
              <a:t>, </a:t>
            </a:r>
            <a:r>
              <a:rPr lang="ru-RU" sz="2400" dirty="0" err="1" smtClean="0">
                <a:solidFill>
                  <a:schemeClr val="bg1"/>
                </a:solidFill>
              </a:rPr>
              <a:t>натураліст</a:t>
            </a:r>
            <a:r>
              <a:rPr lang="ru-RU" sz="2400" dirty="0" smtClean="0">
                <a:solidFill>
                  <a:schemeClr val="bg1"/>
                </a:solidFill>
              </a:rPr>
              <a:t>.</a:t>
            </a:r>
            <a:r>
              <a:rPr lang="ru-RU" sz="2400" dirty="0" smtClean="0">
                <a:solidFill>
                  <a:schemeClr val="bg1"/>
                </a:solidFill>
              </a:rPr>
              <a:t>  </a:t>
            </a:r>
            <a:br>
              <a:rPr lang="ru-RU" sz="2400" dirty="0" smtClean="0">
                <a:solidFill>
                  <a:schemeClr val="bg1"/>
                </a:solidFill>
              </a:rPr>
            </a:br>
            <a:endParaRPr lang="ru-RU" sz="2400" dirty="0">
              <a:solidFill>
                <a:schemeClr val="bg1"/>
              </a:solidFill>
            </a:endParaRPr>
          </a:p>
        </p:txBody>
      </p:sp>
    </p:spTree>
    <p:extLst>
      <p:ext uri="{BB962C8B-B14F-4D97-AF65-F5344CB8AC3E}">
        <p14:creationId xmlns:p14="http://schemas.microsoft.com/office/powerpoint/2010/main" val="3462187883"/>
      </p:ext>
    </p:extLst>
  </p:cSld>
  <p:clrMapOvr>
    <a:masterClrMapping/>
  </p:clrMapOvr>
  <p:transition spd="slow" advTm="13746">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Рисунок 4"/>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15914" b="-236"/>
          <a:stretch/>
        </p:blipFill>
        <p:spPr>
          <a:xfrm>
            <a:off x="2555776" y="404664"/>
            <a:ext cx="3611742" cy="4770732"/>
          </a:xfrm>
        </p:spPr>
      </p:pic>
      <p:sp>
        <p:nvSpPr>
          <p:cNvPr id="4" name="Текст 3"/>
          <p:cNvSpPr>
            <a:spLocks noGrp="1"/>
          </p:cNvSpPr>
          <p:nvPr>
            <p:ph type="body" sz="half" idx="2"/>
          </p:nvPr>
        </p:nvSpPr>
        <p:spPr/>
        <p:txBody>
          <a:bodyPr>
            <a:normAutofit/>
          </a:bodyPr>
          <a:lstStyle/>
          <a:p>
            <a:r>
              <a:rPr lang="ru-RU" sz="2000" dirty="0" err="1">
                <a:solidFill>
                  <a:schemeClr val="bg1"/>
                </a:solidFill>
              </a:rPr>
              <a:t>Володимир</a:t>
            </a:r>
            <a:r>
              <a:rPr lang="ru-RU" sz="2000" dirty="0">
                <a:solidFill>
                  <a:schemeClr val="bg1"/>
                </a:solidFill>
              </a:rPr>
              <a:t> та </a:t>
            </a:r>
            <a:r>
              <a:rPr lang="ru-RU" sz="2000" dirty="0" err="1">
                <a:solidFill>
                  <a:schemeClr val="bg1"/>
                </a:solidFill>
              </a:rPr>
              <a:t>його</a:t>
            </a:r>
            <a:r>
              <a:rPr lang="ru-RU" sz="2000" dirty="0">
                <a:solidFill>
                  <a:schemeClr val="bg1"/>
                </a:solidFill>
              </a:rPr>
              <a:t> </a:t>
            </a:r>
            <a:r>
              <a:rPr lang="ru-RU" sz="2000" dirty="0" err="1">
                <a:solidFill>
                  <a:schemeClr val="bg1"/>
                </a:solidFill>
              </a:rPr>
              <a:t>сестри</a:t>
            </a:r>
            <a:r>
              <a:rPr lang="ru-RU" sz="2000" dirty="0">
                <a:solidFill>
                  <a:schemeClr val="bg1"/>
                </a:solidFill>
              </a:rPr>
              <a:t> Ольга та </a:t>
            </a:r>
            <a:r>
              <a:rPr lang="ru-RU" sz="2000" dirty="0" smtClean="0">
                <a:solidFill>
                  <a:schemeClr val="bg1"/>
                </a:solidFill>
              </a:rPr>
              <a:t>Катерина 1868 </a:t>
            </a:r>
            <a:r>
              <a:rPr lang="ru-RU" sz="2000" dirty="0" err="1">
                <a:solidFill>
                  <a:schemeClr val="bg1"/>
                </a:solidFill>
              </a:rPr>
              <a:t>рік</a:t>
            </a:r>
            <a:endParaRPr lang="ru-RU" sz="2000" dirty="0">
              <a:solidFill>
                <a:schemeClr val="bg1"/>
              </a:solidFill>
            </a:endParaRPr>
          </a:p>
        </p:txBody>
      </p:sp>
    </p:spTree>
    <p:extLst>
      <p:ext uri="{BB962C8B-B14F-4D97-AF65-F5344CB8AC3E}">
        <p14:creationId xmlns:p14="http://schemas.microsoft.com/office/powerpoint/2010/main" val="238458386"/>
      </p:ext>
    </p:extLst>
  </p:cSld>
  <p:clrMapOvr>
    <a:masterClrMapping/>
  </p:clrMapOvr>
  <p:transition spd="slow" advTm="2583">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rmAutofit/>
          </a:bodyPr>
          <a:lstStyle/>
          <a:p>
            <a:pPr algn="l"/>
            <a:r>
              <a:rPr lang="ru-RU" sz="2400" dirty="0" smtClean="0">
                <a:solidFill>
                  <a:schemeClr val="bg1"/>
                </a:solidFill>
              </a:rPr>
              <a:t>      В</a:t>
            </a:r>
            <a:r>
              <a:rPr lang="ru-RU" sz="2400" dirty="0">
                <a:solidFill>
                  <a:schemeClr val="bg1"/>
                </a:solidFill>
              </a:rPr>
              <a:t>. І. </a:t>
            </a:r>
            <a:r>
              <a:rPr lang="ru-RU" sz="2400" dirty="0" err="1">
                <a:solidFill>
                  <a:schemeClr val="bg1"/>
                </a:solidFill>
              </a:rPr>
              <a:t>Вернадський</a:t>
            </a:r>
            <a:r>
              <a:rPr lang="ru-RU" sz="2400" dirty="0">
                <a:solidFill>
                  <a:schemeClr val="bg1"/>
                </a:solidFill>
              </a:rPr>
              <a:t> створив </a:t>
            </a:r>
            <a:r>
              <a:rPr lang="ru-RU" sz="2400" dirty="0" err="1">
                <a:solidFill>
                  <a:schemeClr val="bg1"/>
                </a:solidFill>
              </a:rPr>
              <a:t>цілий</a:t>
            </a:r>
            <a:r>
              <a:rPr lang="ru-RU" sz="2400" dirty="0">
                <a:solidFill>
                  <a:schemeClr val="bg1"/>
                </a:solidFill>
              </a:rPr>
              <a:t> комплекс наук про Землю - </a:t>
            </a:r>
            <a:r>
              <a:rPr lang="ru-RU" sz="2400" dirty="0" err="1">
                <a:solidFill>
                  <a:schemeClr val="bg1"/>
                </a:solidFill>
              </a:rPr>
              <a:t>від</a:t>
            </a:r>
            <a:r>
              <a:rPr lang="ru-RU" sz="2400" dirty="0">
                <a:solidFill>
                  <a:schemeClr val="bg1"/>
                </a:solidFill>
              </a:rPr>
              <a:t> </a:t>
            </a:r>
            <a:r>
              <a:rPr lang="ru-RU" sz="2400" dirty="0" err="1">
                <a:solidFill>
                  <a:schemeClr val="bg1"/>
                </a:solidFill>
              </a:rPr>
              <a:t>генетичної</a:t>
            </a:r>
            <a:r>
              <a:rPr lang="ru-RU" sz="2400" dirty="0">
                <a:solidFill>
                  <a:schemeClr val="bg1"/>
                </a:solidFill>
              </a:rPr>
              <a:t> </a:t>
            </a:r>
            <a:r>
              <a:rPr lang="ru-RU" sz="2400" dirty="0" err="1">
                <a:solidFill>
                  <a:schemeClr val="bg1"/>
                </a:solidFill>
              </a:rPr>
              <a:t>мінералогії</a:t>
            </a:r>
            <a:r>
              <a:rPr lang="ru-RU" sz="2400" dirty="0">
                <a:solidFill>
                  <a:schemeClr val="bg1"/>
                </a:solidFill>
              </a:rPr>
              <a:t> до </a:t>
            </a:r>
            <a:r>
              <a:rPr lang="ru-RU" sz="2400" dirty="0" err="1">
                <a:solidFill>
                  <a:schemeClr val="bg1"/>
                </a:solidFill>
              </a:rPr>
              <a:t>біохімії</a:t>
            </a:r>
            <a:r>
              <a:rPr lang="ru-RU" sz="2400" dirty="0">
                <a:solidFill>
                  <a:schemeClr val="bg1"/>
                </a:solidFill>
              </a:rPr>
              <a:t>, </a:t>
            </a:r>
            <a:r>
              <a:rPr lang="ru-RU" sz="2400" dirty="0" err="1">
                <a:solidFill>
                  <a:schemeClr val="bg1"/>
                </a:solidFill>
              </a:rPr>
              <a:t>радіології</a:t>
            </a:r>
            <a:r>
              <a:rPr lang="ru-RU" sz="2400" dirty="0">
                <a:solidFill>
                  <a:schemeClr val="bg1"/>
                </a:solidFill>
              </a:rPr>
              <a:t>, </a:t>
            </a:r>
            <a:r>
              <a:rPr lang="ru-RU" sz="2400" dirty="0" err="1">
                <a:solidFill>
                  <a:schemeClr val="bg1"/>
                </a:solidFill>
              </a:rPr>
              <a:t>вчення</a:t>
            </a:r>
            <a:r>
              <a:rPr lang="ru-RU" sz="2400" dirty="0">
                <a:solidFill>
                  <a:schemeClr val="bg1"/>
                </a:solidFill>
              </a:rPr>
              <a:t> про </a:t>
            </a:r>
            <a:r>
              <a:rPr lang="ru-RU" sz="2400" dirty="0" err="1">
                <a:solidFill>
                  <a:schemeClr val="bg1"/>
                </a:solidFill>
              </a:rPr>
              <a:t>біосферу</a:t>
            </a:r>
            <a:r>
              <a:rPr lang="ru-RU" sz="2400" dirty="0" smtClean="0">
                <a:solidFill>
                  <a:schemeClr val="bg1"/>
                </a:solidFill>
              </a:rPr>
              <a:t>.</a:t>
            </a:r>
            <a:r>
              <a:rPr lang="ru-RU" sz="2400" dirty="0">
                <a:solidFill>
                  <a:schemeClr val="bg1"/>
                </a:solidFill>
              </a:rPr>
              <a:t/>
            </a:r>
            <a:br>
              <a:rPr lang="ru-RU" sz="2400" dirty="0">
                <a:solidFill>
                  <a:schemeClr val="bg1"/>
                </a:solidFill>
              </a:rPr>
            </a:br>
            <a:r>
              <a:rPr lang="ru-RU" sz="2400" dirty="0" smtClean="0">
                <a:solidFill>
                  <a:schemeClr val="bg1"/>
                </a:solidFill>
              </a:rPr>
              <a:t>      </a:t>
            </a:r>
            <a:r>
              <a:rPr lang="ru-RU" sz="2400" dirty="0" err="1" smtClean="0">
                <a:solidFill>
                  <a:schemeClr val="bg1"/>
                </a:solidFill>
              </a:rPr>
              <a:t>Він</a:t>
            </a:r>
            <a:r>
              <a:rPr lang="ru-RU" sz="2400" dirty="0" smtClean="0">
                <a:solidFill>
                  <a:schemeClr val="bg1"/>
                </a:solidFill>
              </a:rPr>
              <a:t> </a:t>
            </a:r>
            <a:r>
              <a:rPr lang="ru-RU" sz="2400" dirty="0" err="1">
                <a:solidFill>
                  <a:schemeClr val="bg1"/>
                </a:solidFill>
              </a:rPr>
              <a:t>принципово</a:t>
            </a:r>
            <a:r>
              <a:rPr lang="ru-RU" sz="2400" dirty="0">
                <a:solidFill>
                  <a:schemeClr val="bg1"/>
                </a:solidFill>
              </a:rPr>
              <a:t> </a:t>
            </a:r>
            <a:r>
              <a:rPr lang="ru-RU" sz="2400" dirty="0" err="1">
                <a:solidFill>
                  <a:schemeClr val="bg1"/>
                </a:solidFill>
              </a:rPr>
              <a:t>відкинув</a:t>
            </a:r>
            <a:r>
              <a:rPr lang="ru-RU" sz="2400" dirty="0">
                <a:solidFill>
                  <a:schemeClr val="bg1"/>
                </a:solidFill>
              </a:rPr>
              <a:t> </a:t>
            </a:r>
            <a:r>
              <a:rPr lang="ru-RU" sz="2400" dirty="0" err="1">
                <a:solidFill>
                  <a:schemeClr val="bg1"/>
                </a:solidFill>
              </a:rPr>
              <a:t>старий</a:t>
            </a:r>
            <a:r>
              <a:rPr lang="ru-RU" sz="2400" dirty="0">
                <a:solidFill>
                  <a:schemeClr val="bg1"/>
                </a:solidFill>
              </a:rPr>
              <a:t> </a:t>
            </a:r>
            <a:r>
              <a:rPr lang="ru-RU" sz="2400" dirty="0" err="1">
                <a:solidFill>
                  <a:schemeClr val="bg1"/>
                </a:solidFill>
              </a:rPr>
              <a:t>біологічний</a:t>
            </a:r>
            <a:r>
              <a:rPr lang="ru-RU" sz="2400" dirty="0">
                <a:solidFill>
                  <a:schemeClr val="bg1"/>
                </a:solidFill>
              </a:rPr>
              <a:t> </a:t>
            </a:r>
            <a:r>
              <a:rPr lang="ru-RU" sz="2400" dirty="0" err="1">
                <a:solidFill>
                  <a:schemeClr val="bg1"/>
                </a:solidFill>
              </a:rPr>
              <a:t>підхід</a:t>
            </a:r>
            <a:r>
              <a:rPr lang="ru-RU" sz="2400" dirty="0">
                <a:solidFill>
                  <a:schemeClr val="bg1"/>
                </a:solidFill>
              </a:rPr>
              <a:t> - </a:t>
            </a:r>
            <a:r>
              <a:rPr lang="ru-RU" sz="2400" dirty="0" err="1" smtClean="0">
                <a:solidFill>
                  <a:schemeClr val="bg1"/>
                </a:solidFill>
              </a:rPr>
              <a:t>дослідження</a:t>
            </a:r>
            <a:r>
              <a:rPr lang="ru-RU" sz="2400" dirty="0" smtClean="0">
                <a:solidFill>
                  <a:schemeClr val="bg1"/>
                </a:solidFill>
              </a:rPr>
              <a:t> </a:t>
            </a:r>
            <a:r>
              <a:rPr lang="ru-RU" sz="2400" dirty="0" err="1">
                <a:solidFill>
                  <a:schemeClr val="bg1"/>
                </a:solidFill>
              </a:rPr>
              <a:t>окремо</a:t>
            </a:r>
            <a:r>
              <a:rPr lang="ru-RU" sz="2400" dirty="0">
                <a:solidFill>
                  <a:schemeClr val="bg1"/>
                </a:solidFill>
              </a:rPr>
              <a:t> того </a:t>
            </a:r>
            <a:r>
              <a:rPr lang="ru-RU" sz="2400" dirty="0" err="1">
                <a:solidFill>
                  <a:schemeClr val="bg1"/>
                </a:solidFill>
              </a:rPr>
              <a:t>чи</a:t>
            </a:r>
            <a:r>
              <a:rPr lang="ru-RU" sz="2400" dirty="0">
                <a:solidFill>
                  <a:schemeClr val="bg1"/>
                </a:solidFill>
              </a:rPr>
              <a:t> </a:t>
            </a:r>
            <a:r>
              <a:rPr lang="ru-RU" sz="2400" dirty="0" err="1">
                <a:solidFill>
                  <a:schemeClr val="bg1"/>
                </a:solidFill>
              </a:rPr>
              <a:t>іншого</a:t>
            </a:r>
            <a:r>
              <a:rPr lang="ru-RU" sz="2400" dirty="0">
                <a:solidFill>
                  <a:schemeClr val="bg1"/>
                </a:solidFill>
              </a:rPr>
              <a:t> живого </a:t>
            </a:r>
            <a:r>
              <a:rPr lang="ru-RU" sz="2400" dirty="0" err="1">
                <a:solidFill>
                  <a:schemeClr val="bg1"/>
                </a:solidFill>
              </a:rPr>
              <a:t>організму</a:t>
            </a:r>
            <a:r>
              <a:rPr lang="ru-RU" sz="2400" dirty="0">
                <a:solidFill>
                  <a:schemeClr val="bg1"/>
                </a:solidFill>
              </a:rPr>
              <a:t>, а </a:t>
            </a:r>
            <a:r>
              <a:rPr lang="ru-RU" sz="2400" dirty="0" err="1">
                <a:solidFill>
                  <a:schemeClr val="bg1"/>
                </a:solidFill>
              </a:rPr>
              <a:t>висунув</a:t>
            </a:r>
            <a:r>
              <a:rPr lang="ru-RU" sz="2400" dirty="0">
                <a:solidFill>
                  <a:schemeClr val="bg1"/>
                </a:solidFill>
              </a:rPr>
              <a:t> на </a:t>
            </a:r>
            <a:r>
              <a:rPr lang="ru-RU" sz="2400" dirty="0" smtClean="0">
                <a:solidFill>
                  <a:schemeClr val="bg1"/>
                </a:solidFill>
              </a:rPr>
              <a:t>перше </a:t>
            </a:r>
            <a:r>
              <a:rPr lang="ru-RU" sz="2400" dirty="0" err="1">
                <a:solidFill>
                  <a:schemeClr val="bg1"/>
                </a:solidFill>
              </a:rPr>
              <a:t>місце</a:t>
            </a:r>
            <a:r>
              <a:rPr lang="ru-RU" sz="2400" dirty="0">
                <a:solidFill>
                  <a:schemeClr val="bg1"/>
                </a:solidFill>
              </a:rPr>
              <a:t> </a:t>
            </a:r>
            <a:r>
              <a:rPr lang="ru-RU" sz="2400" dirty="0" err="1">
                <a:solidFill>
                  <a:schemeClr val="bg1"/>
                </a:solidFill>
              </a:rPr>
              <a:t>поняття</a:t>
            </a:r>
            <a:r>
              <a:rPr lang="ru-RU" sz="2400" dirty="0">
                <a:solidFill>
                  <a:schemeClr val="bg1"/>
                </a:solidFill>
              </a:rPr>
              <a:t> </a:t>
            </a:r>
            <a:r>
              <a:rPr lang="ru-RU" sz="2400" dirty="0" err="1">
                <a:solidFill>
                  <a:schemeClr val="bg1"/>
                </a:solidFill>
              </a:rPr>
              <a:t>життя</a:t>
            </a:r>
            <a:r>
              <a:rPr lang="ru-RU" sz="2400" dirty="0">
                <a:solidFill>
                  <a:schemeClr val="bg1"/>
                </a:solidFill>
              </a:rPr>
              <a:t> як </a:t>
            </a:r>
            <a:r>
              <a:rPr lang="ru-RU" sz="2400" dirty="0" err="1">
                <a:solidFill>
                  <a:schemeClr val="bg1"/>
                </a:solidFill>
              </a:rPr>
              <a:t>організованої</a:t>
            </a:r>
            <a:r>
              <a:rPr lang="ru-RU" sz="2400" dirty="0">
                <a:solidFill>
                  <a:schemeClr val="bg1"/>
                </a:solidFill>
              </a:rPr>
              <a:t> </a:t>
            </a:r>
            <a:r>
              <a:rPr lang="ru-RU" sz="2400" dirty="0" err="1">
                <a:solidFill>
                  <a:schemeClr val="bg1"/>
                </a:solidFill>
              </a:rPr>
              <a:t>сукупності</a:t>
            </a:r>
            <a:r>
              <a:rPr lang="ru-RU" sz="2400" dirty="0">
                <a:solidFill>
                  <a:schemeClr val="bg1"/>
                </a:solidFill>
              </a:rPr>
              <a:t> </a:t>
            </a:r>
            <a:r>
              <a:rPr lang="ru-RU" sz="2400" dirty="0" err="1">
                <a:solidFill>
                  <a:schemeClr val="bg1"/>
                </a:solidFill>
              </a:rPr>
              <a:t>живої</a:t>
            </a:r>
            <a:r>
              <a:rPr lang="ru-RU" sz="2400" dirty="0">
                <a:solidFill>
                  <a:schemeClr val="bg1"/>
                </a:solidFill>
              </a:rPr>
              <a:t> </a:t>
            </a:r>
            <a:r>
              <a:rPr lang="ru-RU" sz="2400" dirty="0" err="1" smtClean="0">
                <a:solidFill>
                  <a:schemeClr val="bg1"/>
                </a:solidFill>
              </a:rPr>
              <a:t>речовини</a:t>
            </a:r>
            <a:r>
              <a:rPr lang="ru-RU" sz="2400" dirty="0" smtClean="0">
                <a:solidFill>
                  <a:schemeClr val="bg1"/>
                </a:solidFill>
              </a:rPr>
              <a:t>.</a:t>
            </a:r>
            <a:r>
              <a:rPr lang="ru-RU" sz="2400" dirty="0">
                <a:solidFill>
                  <a:schemeClr val="bg1"/>
                </a:solidFill>
              </a:rPr>
              <a:t> В. І. </a:t>
            </a:r>
            <a:r>
              <a:rPr lang="ru-RU" sz="2400" dirty="0" err="1">
                <a:solidFill>
                  <a:schemeClr val="bg1"/>
                </a:solidFill>
              </a:rPr>
              <a:t>Вернадський</a:t>
            </a:r>
            <a:r>
              <a:rPr lang="ru-RU" sz="2400" dirty="0">
                <a:solidFill>
                  <a:schemeClr val="bg1"/>
                </a:solidFill>
              </a:rPr>
              <a:t> </a:t>
            </a:r>
            <a:r>
              <a:rPr lang="ru-RU" sz="2400" dirty="0" err="1">
                <a:solidFill>
                  <a:schemeClr val="bg1"/>
                </a:solidFill>
              </a:rPr>
              <a:t>відніс</a:t>
            </a:r>
            <a:r>
              <a:rPr lang="ru-RU" sz="2400" dirty="0">
                <a:solidFill>
                  <a:schemeClr val="bg1"/>
                </a:solidFill>
              </a:rPr>
              <a:t> до </a:t>
            </a:r>
            <a:r>
              <a:rPr lang="ru-RU" sz="2400" dirty="0" err="1">
                <a:solidFill>
                  <a:schemeClr val="bg1"/>
                </a:solidFill>
              </a:rPr>
              <a:t>біосфери</a:t>
            </a:r>
            <a:r>
              <a:rPr lang="ru-RU" sz="2400" dirty="0">
                <a:solidFill>
                  <a:schemeClr val="bg1"/>
                </a:solidFill>
              </a:rPr>
              <a:t> </a:t>
            </a:r>
            <a:r>
              <a:rPr lang="ru-RU" sz="2400" dirty="0" err="1">
                <a:solidFill>
                  <a:schemeClr val="bg1"/>
                </a:solidFill>
              </a:rPr>
              <a:t>ширші</a:t>
            </a:r>
            <a:r>
              <a:rPr lang="ru-RU" sz="2400" dirty="0">
                <a:solidFill>
                  <a:schemeClr val="bg1"/>
                </a:solidFill>
              </a:rPr>
              <a:t> шари </a:t>
            </a:r>
            <a:r>
              <a:rPr lang="ru-RU" sz="2400" dirty="0" err="1">
                <a:solidFill>
                  <a:schemeClr val="bg1"/>
                </a:solidFill>
              </a:rPr>
              <a:t>земних</a:t>
            </a:r>
            <a:r>
              <a:rPr lang="ru-RU" sz="2400" dirty="0">
                <a:solidFill>
                  <a:schemeClr val="bg1"/>
                </a:solidFill>
              </a:rPr>
              <a:t> </a:t>
            </a:r>
            <a:r>
              <a:rPr lang="ru-RU" sz="2400" dirty="0" err="1" smtClean="0">
                <a:solidFill>
                  <a:schemeClr val="bg1"/>
                </a:solidFill>
              </a:rPr>
              <a:t>оболонок</a:t>
            </a:r>
            <a:r>
              <a:rPr lang="ru-RU" sz="2400" dirty="0">
                <a:solidFill>
                  <a:schemeClr val="bg1"/>
                </a:solidFill>
              </a:rPr>
              <a:t>, де не </a:t>
            </a:r>
            <a:r>
              <a:rPr lang="ru-RU" sz="2400" dirty="0" err="1">
                <a:solidFill>
                  <a:schemeClr val="bg1"/>
                </a:solidFill>
              </a:rPr>
              <a:t>тільки</a:t>
            </a:r>
            <a:r>
              <a:rPr lang="ru-RU" sz="2400" dirty="0">
                <a:solidFill>
                  <a:schemeClr val="bg1"/>
                </a:solidFill>
              </a:rPr>
              <a:t> </a:t>
            </a:r>
            <a:r>
              <a:rPr lang="ru-RU" sz="2400" dirty="0" err="1">
                <a:solidFill>
                  <a:schemeClr val="bg1"/>
                </a:solidFill>
              </a:rPr>
              <a:t>мешкають</a:t>
            </a:r>
            <a:r>
              <a:rPr lang="ru-RU" sz="2400" dirty="0">
                <a:solidFill>
                  <a:schemeClr val="bg1"/>
                </a:solidFill>
              </a:rPr>
              <a:t> </a:t>
            </a:r>
            <a:r>
              <a:rPr lang="ru-RU" sz="2400" dirty="0" err="1">
                <a:solidFill>
                  <a:schemeClr val="bg1"/>
                </a:solidFill>
              </a:rPr>
              <a:t>живі</a:t>
            </a:r>
            <a:r>
              <a:rPr lang="ru-RU" sz="2400" dirty="0">
                <a:solidFill>
                  <a:schemeClr val="bg1"/>
                </a:solidFill>
              </a:rPr>
              <a:t> </a:t>
            </a:r>
            <a:r>
              <a:rPr lang="ru-RU" sz="2400" dirty="0" err="1">
                <a:solidFill>
                  <a:schemeClr val="bg1"/>
                </a:solidFill>
              </a:rPr>
              <a:t>організми</a:t>
            </a:r>
            <a:r>
              <a:rPr lang="ru-RU" sz="2400" dirty="0">
                <a:solidFill>
                  <a:schemeClr val="bg1"/>
                </a:solidFill>
              </a:rPr>
              <a:t>, а й </a:t>
            </a:r>
            <a:r>
              <a:rPr lang="ru-RU" sz="2400" dirty="0" err="1">
                <a:solidFill>
                  <a:schemeClr val="bg1"/>
                </a:solidFill>
              </a:rPr>
              <a:t>знаходяться</a:t>
            </a:r>
            <a:r>
              <a:rPr lang="ru-RU" sz="2400" dirty="0">
                <a:solidFill>
                  <a:schemeClr val="bg1"/>
                </a:solidFill>
              </a:rPr>
              <a:t> </a:t>
            </a:r>
            <a:r>
              <a:rPr lang="ru-RU" sz="2400" dirty="0" err="1">
                <a:solidFill>
                  <a:schemeClr val="bg1"/>
                </a:solidFill>
              </a:rPr>
              <a:t>речовини</a:t>
            </a:r>
            <a:r>
              <a:rPr lang="ru-RU" sz="2400" dirty="0">
                <a:solidFill>
                  <a:schemeClr val="bg1"/>
                </a:solidFill>
              </a:rPr>
              <a:t>, </a:t>
            </a:r>
            <a:r>
              <a:rPr lang="ru-RU" sz="2400" dirty="0" err="1">
                <a:solidFill>
                  <a:schemeClr val="bg1"/>
                </a:solidFill>
              </a:rPr>
              <a:t>створені</a:t>
            </a:r>
            <a:r>
              <a:rPr lang="ru-RU" sz="2400" dirty="0">
                <a:solidFill>
                  <a:schemeClr val="bg1"/>
                </a:solidFill>
              </a:rPr>
              <a:t> в </a:t>
            </a:r>
            <a:r>
              <a:rPr lang="ru-RU" sz="2400" dirty="0" err="1">
                <a:solidFill>
                  <a:schemeClr val="bg1"/>
                </a:solidFill>
              </a:rPr>
              <a:t>минулому</a:t>
            </a:r>
            <a:r>
              <a:rPr lang="ru-RU" sz="2400" dirty="0">
                <a:solidFill>
                  <a:schemeClr val="bg1"/>
                </a:solidFill>
              </a:rPr>
              <a:t> живою </a:t>
            </a:r>
            <a:r>
              <a:rPr lang="ru-RU" sz="2400" dirty="0" err="1">
                <a:solidFill>
                  <a:schemeClr val="bg1"/>
                </a:solidFill>
              </a:rPr>
              <a:t>матерією</a:t>
            </a:r>
            <a:r>
              <a:rPr lang="ru-RU" sz="2400" dirty="0">
                <a:solidFill>
                  <a:schemeClr val="bg1"/>
                </a:solidFill>
              </a:rPr>
              <a:t> (торф, </a:t>
            </a:r>
            <a:r>
              <a:rPr lang="ru-RU" sz="2400" dirty="0" err="1">
                <a:solidFill>
                  <a:schemeClr val="bg1"/>
                </a:solidFill>
              </a:rPr>
              <a:t>кам'яне</a:t>
            </a:r>
            <a:r>
              <a:rPr lang="ru-RU" sz="2400" dirty="0">
                <a:solidFill>
                  <a:schemeClr val="bg1"/>
                </a:solidFill>
              </a:rPr>
              <a:t> </a:t>
            </a:r>
            <a:r>
              <a:rPr lang="ru-RU" sz="2400" dirty="0" err="1">
                <a:solidFill>
                  <a:schemeClr val="bg1"/>
                </a:solidFill>
              </a:rPr>
              <a:t>вугілля</a:t>
            </a:r>
            <a:r>
              <a:rPr lang="ru-RU" sz="2400" dirty="0">
                <a:solidFill>
                  <a:schemeClr val="bg1"/>
                </a:solidFill>
              </a:rPr>
              <a:t>, </a:t>
            </a:r>
            <a:r>
              <a:rPr lang="ru-RU" sz="2400" dirty="0" err="1">
                <a:solidFill>
                  <a:schemeClr val="bg1"/>
                </a:solidFill>
              </a:rPr>
              <a:t>осадові</a:t>
            </a:r>
            <a:r>
              <a:rPr lang="ru-RU" sz="2400" dirty="0">
                <a:solidFill>
                  <a:schemeClr val="bg1"/>
                </a:solidFill>
              </a:rPr>
              <a:t> породи </a:t>
            </a:r>
            <a:r>
              <a:rPr lang="ru-RU" sz="2400" dirty="0" err="1">
                <a:solidFill>
                  <a:schemeClr val="bg1"/>
                </a:solidFill>
              </a:rPr>
              <a:t>тощо</a:t>
            </a:r>
            <a:r>
              <a:rPr lang="ru-RU" sz="2400" dirty="0">
                <a:solidFill>
                  <a:schemeClr val="bg1"/>
                </a:solidFill>
              </a:rPr>
              <a:t>). </a:t>
            </a:r>
            <a:r>
              <a:rPr lang="ru-RU" sz="2400" dirty="0" err="1">
                <a:solidFill>
                  <a:schemeClr val="bg1"/>
                </a:solidFill>
              </a:rPr>
              <a:t>Він</a:t>
            </a:r>
            <a:r>
              <a:rPr lang="ru-RU" sz="2400" dirty="0">
                <a:solidFill>
                  <a:schemeClr val="bg1"/>
                </a:solidFill>
              </a:rPr>
              <a:t> </a:t>
            </a:r>
            <a:r>
              <a:rPr lang="ru-RU" sz="2400" dirty="0" err="1">
                <a:solidFill>
                  <a:schemeClr val="bg1"/>
                </a:solidFill>
              </a:rPr>
              <a:t>розглядав</a:t>
            </a:r>
            <a:r>
              <a:rPr lang="ru-RU" sz="2400" dirty="0">
                <a:solidFill>
                  <a:schemeClr val="bg1"/>
                </a:solidFill>
              </a:rPr>
              <a:t> </a:t>
            </a:r>
            <a:r>
              <a:rPr lang="ru-RU" sz="2400" dirty="0" err="1">
                <a:solidFill>
                  <a:schemeClr val="bg1"/>
                </a:solidFill>
              </a:rPr>
              <a:t>біосферу</a:t>
            </a:r>
            <a:r>
              <a:rPr lang="ru-RU" sz="2400" dirty="0">
                <a:solidFill>
                  <a:schemeClr val="bg1"/>
                </a:solidFill>
              </a:rPr>
              <a:t> не просто як </a:t>
            </a:r>
            <a:r>
              <a:rPr lang="ru-RU" sz="2400" dirty="0" err="1">
                <a:solidFill>
                  <a:schemeClr val="bg1"/>
                </a:solidFill>
              </a:rPr>
              <a:t>просторову</a:t>
            </a:r>
            <a:r>
              <a:rPr lang="ru-RU" sz="2400" dirty="0">
                <a:solidFill>
                  <a:schemeClr val="bg1"/>
                </a:solidFill>
              </a:rPr>
              <a:t> </a:t>
            </a:r>
            <a:r>
              <a:rPr lang="ru-RU" sz="2400" dirty="0" err="1" smtClean="0">
                <a:solidFill>
                  <a:schemeClr val="bg1"/>
                </a:solidFill>
              </a:rPr>
              <a:t>категорію</a:t>
            </a:r>
            <a:r>
              <a:rPr lang="ru-RU" sz="2400" dirty="0">
                <a:solidFill>
                  <a:schemeClr val="bg1"/>
                </a:solidFill>
              </a:rPr>
              <a:t>, а як </a:t>
            </a:r>
            <a:r>
              <a:rPr lang="ru-RU" sz="2400" dirty="0" err="1">
                <a:solidFill>
                  <a:schemeClr val="bg1"/>
                </a:solidFill>
              </a:rPr>
              <a:t>складну</a:t>
            </a:r>
            <a:r>
              <a:rPr lang="ru-RU" sz="2400" dirty="0">
                <a:solidFill>
                  <a:schemeClr val="bg1"/>
                </a:solidFill>
              </a:rPr>
              <a:t> </a:t>
            </a:r>
            <a:r>
              <a:rPr lang="ru-RU" sz="2400" dirty="0" err="1">
                <a:solidFill>
                  <a:schemeClr val="bg1"/>
                </a:solidFill>
              </a:rPr>
              <a:t>єдину</a:t>
            </a:r>
            <a:r>
              <a:rPr lang="ru-RU" sz="2400" dirty="0">
                <a:solidFill>
                  <a:schemeClr val="bg1"/>
                </a:solidFill>
              </a:rPr>
              <a:t> систему - </a:t>
            </a:r>
            <a:r>
              <a:rPr lang="ru-RU" sz="2400" dirty="0" err="1">
                <a:solidFill>
                  <a:schemeClr val="bg1"/>
                </a:solidFill>
              </a:rPr>
              <a:t>оболонку</a:t>
            </a:r>
            <a:r>
              <a:rPr lang="ru-RU" sz="2400" dirty="0">
                <a:solidFill>
                  <a:schemeClr val="bg1"/>
                </a:solidFill>
              </a:rPr>
              <a:t>, в </a:t>
            </a:r>
            <a:r>
              <a:rPr lang="ru-RU" sz="2400" dirty="0" err="1">
                <a:solidFill>
                  <a:schemeClr val="bg1"/>
                </a:solidFill>
              </a:rPr>
              <a:t>якій</a:t>
            </a:r>
            <a:r>
              <a:rPr lang="ru-RU" sz="2400" dirty="0">
                <a:solidFill>
                  <a:schemeClr val="bg1"/>
                </a:solidFill>
              </a:rPr>
              <a:t> </a:t>
            </a:r>
            <a:r>
              <a:rPr lang="ru-RU" sz="2400" dirty="0" err="1">
                <a:solidFill>
                  <a:schemeClr val="bg1"/>
                </a:solidFill>
              </a:rPr>
              <a:t>живі</a:t>
            </a:r>
            <a:r>
              <a:rPr lang="ru-RU" sz="2400" dirty="0">
                <a:solidFill>
                  <a:schemeClr val="bg1"/>
                </a:solidFill>
              </a:rPr>
              <a:t> </a:t>
            </a:r>
            <a:r>
              <a:rPr lang="ru-RU" sz="2400" dirty="0" err="1">
                <a:solidFill>
                  <a:schemeClr val="bg1"/>
                </a:solidFill>
              </a:rPr>
              <a:t>істоти</a:t>
            </a:r>
            <a:r>
              <a:rPr lang="ru-RU" sz="2400" dirty="0">
                <a:solidFill>
                  <a:schemeClr val="bg1"/>
                </a:solidFill>
              </a:rPr>
              <a:t> </a:t>
            </a:r>
            <a:r>
              <a:rPr lang="ru-RU" sz="2400" dirty="0" err="1" smtClean="0">
                <a:solidFill>
                  <a:schemeClr val="bg1"/>
                </a:solidFill>
              </a:rPr>
              <a:t>перебувають</a:t>
            </a:r>
            <a:r>
              <a:rPr lang="ru-RU" sz="2400" dirty="0" smtClean="0">
                <a:solidFill>
                  <a:schemeClr val="bg1"/>
                </a:solidFill>
              </a:rPr>
              <a:t> </a:t>
            </a:r>
            <a:r>
              <a:rPr lang="ru-RU" sz="2400" dirty="0">
                <a:solidFill>
                  <a:schemeClr val="bg1"/>
                </a:solidFill>
              </a:rPr>
              <a:t>у </a:t>
            </a:r>
            <a:r>
              <a:rPr lang="ru-RU" sz="2400" dirty="0" err="1">
                <a:solidFill>
                  <a:schemeClr val="bg1"/>
                </a:solidFill>
              </a:rPr>
              <a:t>складній</a:t>
            </a:r>
            <a:r>
              <a:rPr lang="ru-RU" sz="2400" dirty="0">
                <a:solidFill>
                  <a:schemeClr val="bg1"/>
                </a:solidFill>
              </a:rPr>
              <a:t> </a:t>
            </a:r>
            <a:r>
              <a:rPr lang="ru-RU" sz="2400" dirty="0" err="1">
                <a:solidFill>
                  <a:schemeClr val="bg1"/>
                </a:solidFill>
              </a:rPr>
              <a:t>взаємодії</a:t>
            </a:r>
            <a:r>
              <a:rPr lang="ru-RU" sz="2400" dirty="0">
                <a:solidFill>
                  <a:schemeClr val="bg1"/>
                </a:solidFill>
              </a:rPr>
              <a:t> як </a:t>
            </a:r>
            <a:r>
              <a:rPr lang="ru-RU" sz="2400" dirty="0" err="1">
                <a:solidFill>
                  <a:schemeClr val="bg1"/>
                </a:solidFill>
              </a:rPr>
              <a:t>із</a:t>
            </a:r>
            <a:r>
              <a:rPr lang="ru-RU" sz="2400" dirty="0">
                <a:solidFill>
                  <a:schemeClr val="bg1"/>
                </a:solidFill>
              </a:rPr>
              <a:t> неживою природою (</a:t>
            </a:r>
            <a:r>
              <a:rPr lang="ru-RU" sz="2400" dirty="0" err="1">
                <a:solidFill>
                  <a:schemeClr val="bg1"/>
                </a:solidFill>
              </a:rPr>
              <a:t>повітрям</a:t>
            </a:r>
            <a:r>
              <a:rPr lang="ru-RU" sz="2400" dirty="0">
                <a:solidFill>
                  <a:schemeClr val="bg1"/>
                </a:solidFill>
              </a:rPr>
              <a:t>, водою, </a:t>
            </a:r>
            <a:r>
              <a:rPr lang="ru-RU" sz="2400" dirty="0" err="1">
                <a:solidFill>
                  <a:schemeClr val="bg1"/>
                </a:solidFill>
              </a:rPr>
              <a:t>сонячною</a:t>
            </a:r>
            <a:r>
              <a:rPr lang="ru-RU" sz="2400" dirty="0">
                <a:solidFill>
                  <a:schemeClr val="bg1"/>
                </a:solidFill>
              </a:rPr>
              <a:t> </a:t>
            </a:r>
            <a:r>
              <a:rPr lang="ru-RU" sz="2400" dirty="0" err="1">
                <a:solidFill>
                  <a:schemeClr val="bg1"/>
                </a:solidFill>
              </a:rPr>
              <a:t>енергією</a:t>
            </a:r>
            <a:r>
              <a:rPr lang="ru-RU" sz="2400" dirty="0">
                <a:solidFill>
                  <a:schemeClr val="bg1"/>
                </a:solidFill>
              </a:rPr>
              <a:t>), так і </a:t>
            </a:r>
            <a:r>
              <a:rPr lang="ru-RU" sz="2400" dirty="0" err="1">
                <a:solidFill>
                  <a:schemeClr val="bg1"/>
                </a:solidFill>
              </a:rPr>
              <a:t>між</a:t>
            </a:r>
            <a:r>
              <a:rPr lang="ru-RU" sz="2400" dirty="0">
                <a:solidFill>
                  <a:schemeClr val="bg1"/>
                </a:solidFill>
              </a:rPr>
              <a:t> собою і </a:t>
            </a:r>
            <a:r>
              <a:rPr lang="ru-RU" sz="2400" dirty="0" err="1">
                <a:solidFill>
                  <a:schemeClr val="bg1"/>
                </a:solidFill>
              </a:rPr>
              <a:t>цим</a:t>
            </a:r>
            <a:r>
              <a:rPr lang="ru-RU" sz="2400" dirty="0">
                <a:solidFill>
                  <a:schemeClr val="bg1"/>
                </a:solidFill>
              </a:rPr>
              <a:t> </a:t>
            </a:r>
            <a:r>
              <a:rPr lang="ru-RU" sz="2400" dirty="0" err="1">
                <a:solidFill>
                  <a:schemeClr val="bg1"/>
                </a:solidFill>
              </a:rPr>
              <a:t>визначають</a:t>
            </a:r>
            <a:r>
              <a:rPr lang="ru-RU" sz="2400" dirty="0">
                <a:solidFill>
                  <a:schemeClr val="bg1"/>
                </a:solidFill>
              </a:rPr>
              <a:t> </a:t>
            </a:r>
            <a:r>
              <a:rPr lang="ru-RU" sz="2400" dirty="0" err="1" smtClean="0">
                <a:solidFill>
                  <a:schemeClr val="bg1"/>
                </a:solidFill>
              </a:rPr>
              <a:t>хімічний</a:t>
            </a:r>
            <a:r>
              <a:rPr lang="ru-RU" sz="2400" dirty="0" smtClean="0">
                <a:solidFill>
                  <a:schemeClr val="bg1"/>
                </a:solidFill>
              </a:rPr>
              <a:t> </a:t>
            </a:r>
            <a:r>
              <a:rPr lang="ru-RU" sz="2400" dirty="0">
                <a:solidFill>
                  <a:schemeClr val="bg1"/>
                </a:solidFill>
              </a:rPr>
              <a:t>стан </a:t>
            </a:r>
            <a:r>
              <a:rPr lang="ru-RU" sz="2400" dirty="0" err="1">
                <a:solidFill>
                  <a:schemeClr val="bg1"/>
                </a:solidFill>
              </a:rPr>
              <a:t>зовнішньої</a:t>
            </a:r>
            <a:r>
              <a:rPr lang="ru-RU" sz="2400" dirty="0">
                <a:solidFill>
                  <a:schemeClr val="bg1"/>
                </a:solidFill>
              </a:rPr>
              <a:t> кори </a:t>
            </a:r>
            <a:r>
              <a:rPr lang="ru-RU" sz="2400" dirty="0" err="1">
                <a:solidFill>
                  <a:schemeClr val="bg1"/>
                </a:solidFill>
              </a:rPr>
              <a:t>нашої</a:t>
            </a:r>
            <a:r>
              <a:rPr lang="ru-RU" sz="2400" dirty="0">
                <a:solidFill>
                  <a:schemeClr val="bg1"/>
                </a:solidFill>
              </a:rPr>
              <a:t> </a:t>
            </a:r>
            <a:r>
              <a:rPr lang="ru-RU" sz="2400" dirty="0" err="1">
                <a:solidFill>
                  <a:schemeClr val="bg1"/>
                </a:solidFill>
              </a:rPr>
              <a:t>планети</a:t>
            </a:r>
            <a:r>
              <a:rPr lang="ru-RU" sz="2400" dirty="0">
                <a:solidFill>
                  <a:schemeClr val="bg1"/>
                </a:solidFill>
              </a:rPr>
              <a:t>.</a:t>
            </a:r>
          </a:p>
        </p:txBody>
      </p:sp>
    </p:spTree>
    <p:extLst>
      <p:ext uri="{BB962C8B-B14F-4D97-AF65-F5344CB8AC3E}">
        <p14:creationId xmlns:p14="http://schemas.microsoft.com/office/powerpoint/2010/main" val="1037703148"/>
      </p:ext>
    </p:extLst>
  </p:cSld>
  <p:clrMapOvr>
    <a:masterClrMapping/>
  </p:clrMapOvr>
  <p:transition spd="slow" advTm="21468">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a:bodyPr>
          <a:lstStyle/>
          <a:p>
            <a:pPr algn="l"/>
            <a:r>
              <a:rPr lang="ru-RU" sz="2400" dirty="0" smtClean="0">
                <a:solidFill>
                  <a:schemeClr val="bg1"/>
                </a:solidFill>
              </a:rPr>
              <a:t>      </a:t>
            </a:r>
            <a:r>
              <a:rPr lang="ru-RU" sz="2400" dirty="0" err="1" smtClean="0">
                <a:solidFill>
                  <a:schemeClr val="bg1"/>
                </a:solidFill>
              </a:rPr>
              <a:t>Мислитель</a:t>
            </a:r>
            <a:r>
              <a:rPr lang="ru-RU" sz="2400" dirty="0" smtClean="0">
                <a:solidFill>
                  <a:schemeClr val="bg1"/>
                </a:solidFill>
              </a:rPr>
              <a:t> </a:t>
            </a:r>
            <a:r>
              <a:rPr lang="ru-RU" sz="2400" dirty="0" err="1">
                <a:solidFill>
                  <a:schemeClr val="bg1"/>
                </a:solidFill>
              </a:rPr>
              <a:t>визначив</a:t>
            </a:r>
            <a:r>
              <a:rPr lang="ru-RU" sz="2400" dirty="0">
                <a:solidFill>
                  <a:schemeClr val="bg1"/>
                </a:solidFill>
              </a:rPr>
              <a:t> </a:t>
            </a:r>
            <a:r>
              <a:rPr lang="ru-RU" sz="2400" dirty="0" err="1">
                <a:solidFill>
                  <a:schemeClr val="bg1"/>
                </a:solidFill>
              </a:rPr>
              <a:t>межі</a:t>
            </a:r>
            <a:r>
              <a:rPr lang="ru-RU" sz="2400" dirty="0">
                <a:solidFill>
                  <a:schemeClr val="bg1"/>
                </a:solidFill>
              </a:rPr>
              <a:t> </a:t>
            </a:r>
            <a:r>
              <a:rPr lang="ru-RU" sz="2400" dirty="0" err="1">
                <a:solidFill>
                  <a:schemeClr val="bg1"/>
                </a:solidFill>
              </a:rPr>
              <a:t>біосфери</a:t>
            </a:r>
            <a:r>
              <a:rPr lang="ru-RU" sz="2400" dirty="0">
                <a:solidFill>
                  <a:schemeClr val="bg1"/>
                </a:solidFill>
              </a:rPr>
              <a:t>, </a:t>
            </a:r>
            <a:r>
              <a:rPr lang="ru-RU" sz="2400" dirty="0" err="1">
                <a:solidFill>
                  <a:schemeClr val="bg1"/>
                </a:solidFill>
              </a:rPr>
              <a:t>вказавши</a:t>
            </a:r>
            <a:r>
              <a:rPr lang="ru-RU" sz="2400" dirty="0">
                <a:solidFill>
                  <a:schemeClr val="bg1"/>
                </a:solidFill>
              </a:rPr>
              <a:t>, </a:t>
            </a:r>
            <a:r>
              <a:rPr lang="ru-RU" sz="2400" dirty="0" err="1">
                <a:solidFill>
                  <a:schemeClr val="bg1"/>
                </a:solidFill>
              </a:rPr>
              <a:t>що</a:t>
            </a:r>
            <a:r>
              <a:rPr lang="ru-RU" sz="2400" dirty="0">
                <a:solidFill>
                  <a:schemeClr val="bg1"/>
                </a:solidFill>
              </a:rPr>
              <a:t> до </a:t>
            </a:r>
            <a:r>
              <a:rPr lang="ru-RU" sz="2400" dirty="0" err="1">
                <a:solidFill>
                  <a:schemeClr val="bg1"/>
                </a:solidFill>
              </a:rPr>
              <a:t>неї</a:t>
            </a:r>
            <a:r>
              <a:rPr lang="ru-RU" sz="2400" dirty="0">
                <a:solidFill>
                  <a:schemeClr val="bg1"/>
                </a:solidFill>
              </a:rPr>
              <a:t> </a:t>
            </a:r>
            <a:r>
              <a:rPr lang="ru-RU" sz="2400" dirty="0" err="1">
                <a:solidFill>
                  <a:schemeClr val="bg1"/>
                </a:solidFill>
              </a:rPr>
              <a:t>входять</a:t>
            </a:r>
            <a:r>
              <a:rPr lang="ru-RU" sz="2400" dirty="0">
                <a:solidFill>
                  <a:schemeClr val="bg1"/>
                </a:solidFill>
              </a:rPr>
              <a:t> </a:t>
            </a:r>
            <a:r>
              <a:rPr lang="ru-RU" sz="2400" dirty="0" err="1">
                <a:solidFill>
                  <a:schemeClr val="bg1"/>
                </a:solidFill>
              </a:rPr>
              <a:t>уся</a:t>
            </a:r>
            <a:r>
              <a:rPr lang="ru-RU" sz="2400" dirty="0">
                <a:solidFill>
                  <a:schemeClr val="bg1"/>
                </a:solidFill>
              </a:rPr>
              <a:t> </a:t>
            </a:r>
            <a:r>
              <a:rPr lang="ru-RU" sz="2400" dirty="0" err="1">
                <a:solidFill>
                  <a:schemeClr val="bg1"/>
                </a:solidFill>
              </a:rPr>
              <a:t>гідросфера</a:t>
            </a:r>
            <a:r>
              <a:rPr lang="ru-RU" sz="2400" dirty="0">
                <a:solidFill>
                  <a:schemeClr val="bg1"/>
                </a:solidFill>
              </a:rPr>
              <a:t> </a:t>
            </a:r>
            <a:r>
              <a:rPr lang="ru-RU" sz="2400" dirty="0" err="1">
                <a:solidFill>
                  <a:schemeClr val="bg1"/>
                </a:solidFill>
              </a:rPr>
              <a:t>Землі</a:t>
            </a:r>
            <a:r>
              <a:rPr lang="ru-RU" sz="2400" dirty="0">
                <a:solidFill>
                  <a:schemeClr val="bg1"/>
                </a:solidFill>
              </a:rPr>
              <a:t>, </a:t>
            </a:r>
            <a:r>
              <a:rPr lang="ru-RU" sz="2400" dirty="0" err="1">
                <a:solidFill>
                  <a:schemeClr val="bg1"/>
                </a:solidFill>
              </a:rPr>
              <a:t>верхня</a:t>
            </a:r>
            <a:r>
              <a:rPr lang="ru-RU" sz="2400" dirty="0">
                <a:solidFill>
                  <a:schemeClr val="bg1"/>
                </a:solidFill>
              </a:rPr>
              <a:t> </a:t>
            </a:r>
            <a:r>
              <a:rPr lang="ru-RU" sz="2400" dirty="0" err="1">
                <a:solidFill>
                  <a:schemeClr val="bg1"/>
                </a:solidFill>
              </a:rPr>
              <a:t>частина</a:t>
            </a:r>
            <a:r>
              <a:rPr lang="ru-RU" sz="2400" dirty="0">
                <a:solidFill>
                  <a:schemeClr val="bg1"/>
                </a:solidFill>
              </a:rPr>
              <a:t> </a:t>
            </a:r>
            <a:r>
              <a:rPr lang="ru-RU" sz="2400" dirty="0" err="1">
                <a:solidFill>
                  <a:schemeClr val="bg1"/>
                </a:solidFill>
              </a:rPr>
              <a:t>літосфери</a:t>
            </a:r>
            <a:r>
              <a:rPr lang="ru-RU" sz="2400" dirty="0">
                <a:solidFill>
                  <a:schemeClr val="bg1"/>
                </a:solidFill>
              </a:rPr>
              <a:t> до </a:t>
            </a:r>
            <a:r>
              <a:rPr lang="ru-RU" sz="2400" dirty="0" err="1">
                <a:solidFill>
                  <a:schemeClr val="bg1"/>
                </a:solidFill>
              </a:rPr>
              <a:t>глибини</a:t>
            </a:r>
            <a:r>
              <a:rPr lang="ru-RU" sz="2400" dirty="0">
                <a:solidFill>
                  <a:schemeClr val="bg1"/>
                </a:solidFill>
              </a:rPr>
              <a:t> 2 - З км, де </a:t>
            </a:r>
            <a:r>
              <a:rPr lang="ru-RU" sz="2400" dirty="0" err="1">
                <a:solidFill>
                  <a:schemeClr val="bg1"/>
                </a:solidFill>
              </a:rPr>
              <a:t>ще</a:t>
            </a:r>
            <a:r>
              <a:rPr lang="ru-RU" sz="2400" dirty="0">
                <a:solidFill>
                  <a:schemeClr val="bg1"/>
                </a:solidFill>
              </a:rPr>
              <a:t> є </a:t>
            </a:r>
            <a:r>
              <a:rPr lang="ru-RU" sz="2400" dirty="0" err="1">
                <a:solidFill>
                  <a:schemeClr val="bg1"/>
                </a:solidFill>
              </a:rPr>
              <a:t>живі</a:t>
            </a:r>
            <a:r>
              <a:rPr lang="ru-RU" sz="2400" dirty="0">
                <a:solidFill>
                  <a:schemeClr val="bg1"/>
                </a:solidFill>
              </a:rPr>
              <a:t> </a:t>
            </a:r>
            <a:r>
              <a:rPr lang="ru-RU" sz="2400" dirty="0" err="1">
                <a:solidFill>
                  <a:schemeClr val="bg1"/>
                </a:solidFill>
              </a:rPr>
              <a:t>бактерії</a:t>
            </a:r>
            <a:r>
              <a:rPr lang="ru-RU" sz="2400" dirty="0">
                <a:solidFill>
                  <a:schemeClr val="bg1"/>
                </a:solidFill>
              </a:rPr>
              <a:t>, і </a:t>
            </a:r>
            <a:r>
              <a:rPr lang="ru-RU" sz="2400" dirty="0" err="1">
                <a:solidFill>
                  <a:schemeClr val="bg1"/>
                </a:solidFill>
              </a:rPr>
              <a:t>нижня</a:t>
            </a:r>
            <a:r>
              <a:rPr lang="ru-RU" sz="2400" dirty="0">
                <a:solidFill>
                  <a:schemeClr val="bg1"/>
                </a:solidFill>
              </a:rPr>
              <a:t> </a:t>
            </a:r>
            <a:r>
              <a:rPr lang="ru-RU" sz="2400" dirty="0" err="1">
                <a:solidFill>
                  <a:schemeClr val="bg1"/>
                </a:solidFill>
              </a:rPr>
              <a:t>частина</a:t>
            </a:r>
            <a:r>
              <a:rPr lang="ru-RU" sz="2400" dirty="0">
                <a:solidFill>
                  <a:schemeClr val="bg1"/>
                </a:solidFill>
              </a:rPr>
              <a:t> </a:t>
            </a:r>
            <a:r>
              <a:rPr lang="ru-RU" sz="2400" dirty="0" err="1">
                <a:solidFill>
                  <a:schemeClr val="bg1"/>
                </a:solidFill>
              </a:rPr>
              <a:t>атмосфери</a:t>
            </a:r>
            <a:r>
              <a:rPr lang="ru-RU" sz="2400" dirty="0">
                <a:solidFill>
                  <a:schemeClr val="bg1"/>
                </a:solidFill>
              </a:rPr>
              <a:t>. </a:t>
            </a:r>
            <a:r>
              <a:rPr lang="ru-RU" sz="2400" dirty="0" err="1">
                <a:solidFill>
                  <a:schemeClr val="bg1"/>
                </a:solidFill>
              </a:rPr>
              <a:t>Він</a:t>
            </a:r>
            <a:r>
              <a:rPr lang="ru-RU" sz="2400" dirty="0">
                <a:solidFill>
                  <a:schemeClr val="bg1"/>
                </a:solidFill>
              </a:rPr>
              <a:t> </a:t>
            </a:r>
            <a:r>
              <a:rPr lang="ru-RU" sz="2400" dirty="0" err="1" smtClean="0">
                <a:solidFill>
                  <a:schemeClr val="bg1"/>
                </a:solidFill>
              </a:rPr>
              <a:t>розглядав</a:t>
            </a:r>
            <a:r>
              <a:rPr lang="ru-RU" sz="2400" dirty="0" smtClean="0">
                <a:solidFill>
                  <a:schemeClr val="bg1"/>
                </a:solidFill>
              </a:rPr>
              <a:t> </a:t>
            </a:r>
            <a:r>
              <a:rPr lang="ru-RU" sz="2400" dirty="0" err="1">
                <a:solidFill>
                  <a:schemeClr val="bg1"/>
                </a:solidFill>
              </a:rPr>
              <a:t>біосферу</a:t>
            </a:r>
            <a:r>
              <a:rPr lang="ru-RU" sz="2400" dirty="0">
                <a:solidFill>
                  <a:schemeClr val="bg1"/>
                </a:solidFill>
              </a:rPr>
              <a:t> як зону </a:t>
            </a:r>
            <a:r>
              <a:rPr lang="ru-RU" sz="2400" dirty="0" err="1">
                <a:solidFill>
                  <a:schemeClr val="bg1"/>
                </a:solidFill>
              </a:rPr>
              <a:t>перетворення</a:t>
            </a:r>
            <a:r>
              <a:rPr lang="ru-RU" sz="2400" dirty="0">
                <a:solidFill>
                  <a:schemeClr val="bg1"/>
                </a:solidFill>
              </a:rPr>
              <a:t> </a:t>
            </a:r>
            <a:r>
              <a:rPr lang="ru-RU" sz="2400" dirty="0" err="1">
                <a:solidFill>
                  <a:schemeClr val="bg1"/>
                </a:solidFill>
              </a:rPr>
              <a:t>цієї</a:t>
            </a:r>
            <a:r>
              <a:rPr lang="ru-RU" sz="2400" dirty="0">
                <a:solidFill>
                  <a:schemeClr val="bg1"/>
                </a:solidFill>
              </a:rPr>
              <a:t> </a:t>
            </a:r>
            <a:r>
              <a:rPr lang="ru-RU" sz="2400" dirty="0" err="1">
                <a:solidFill>
                  <a:schemeClr val="bg1"/>
                </a:solidFill>
              </a:rPr>
              <a:t>космічної</a:t>
            </a:r>
            <a:r>
              <a:rPr lang="ru-RU" sz="2400" dirty="0">
                <a:solidFill>
                  <a:schemeClr val="bg1"/>
                </a:solidFill>
              </a:rPr>
              <a:t> </a:t>
            </a:r>
            <a:r>
              <a:rPr lang="ru-RU" sz="2400" dirty="0" err="1">
                <a:solidFill>
                  <a:schemeClr val="bg1"/>
                </a:solidFill>
              </a:rPr>
              <a:t>енергії</a:t>
            </a:r>
            <a:r>
              <a:rPr lang="ru-RU" sz="2400" dirty="0">
                <a:solidFill>
                  <a:schemeClr val="bg1"/>
                </a:solidFill>
              </a:rPr>
              <a:t> </a:t>
            </a:r>
            <a:r>
              <a:rPr lang="ru-RU" sz="2400" dirty="0" smtClean="0">
                <a:solidFill>
                  <a:schemeClr val="bg1"/>
                </a:solidFill>
              </a:rPr>
              <a:t>трансформаторами</a:t>
            </a:r>
            <a:r>
              <a:rPr lang="ru-RU" sz="2400" dirty="0">
                <a:solidFill>
                  <a:schemeClr val="bg1"/>
                </a:solidFill>
              </a:rPr>
              <a:t>, </a:t>
            </a:r>
            <a:r>
              <a:rPr lang="ru-RU" sz="2400" dirty="0" err="1">
                <a:solidFill>
                  <a:schemeClr val="bg1"/>
                </a:solidFill>
              </a:rPr>
              <a:t>що</a:t>
            </a:r>
            <a:r>
              <a:rPr lang="ru-RU" sz="2400" dirty="0">
                <a:solidFill>
                  <a:schemeClr val="bg1"/>
                </a:solidFill>
              </a:rPr>
              <a:t> в </a:t>
            </a:r>
            <a:r>
              <a:rPr lang="ru-RU" sz="2400" dirty="0" err="1">
                <a:solidFill>
                  <a:schemeClr val="bg1"/>
                </a:solidFill>
              </a:rPr>
              <a:t>ній</a:t>
            </a:r>
            <a:r>
              <a:rPr lang="ru-RU" sz="2400" dirty="0">
                <a:solidFill>
                  <a:schemeClr val="bg1"/>
                </a:solidFill>
              </a:rPr>
              <a:t> </a:t>
            </a:r>
            <a:r>
              <a:rPr lang="ru-RU" sz="2400" dirty="0" err="1">
                <a:solidFill>
                  <a:schemeClr val="bg1"/>
                </a:solidFill>
              </a:rPr>
              <a:t>знаходяться</a:t>
            </a:r>
            <a:r>
              <a:rPr lang="ru-RU" sz="2400" dirty="0" smtClean="0">
                <a:solidFill>
                  <a:schemeClr val="bg1"/>
                </a:solidFill>
              </a:rPr>
              <a:t>.</a:t>
            </a:r>
            <a:r>
              <a:rPr lang="ru-RU" sz="2400" dirty="0">
                <a:solidFill>
                  <a:schemeClr val="bg1"/>
                </a:solidFill>
              </a:rPr>
              <a:t> </a:t>
            </a:r>
            <a:r>
              <a:rPr lang="ru-RU" sz="2400" dirty="0" err="1">
                <a:solidFill>
                  <a:schemeClr val="bg1"/>
                </a:solidFill>
              </a:rPr>
              <a:t>Багато</a:t>
            </a:r>
            <a:r>
              <a:rPr lang="ru-RU" sz="2400" dirty="0">
                <a:solidFill>
                  <a:schemeClr val="bg1"/>
                </a:solidFill>
              </a:rPr>
              <a:t> </a:t>
            </a:r>
            <a:r>
              <a:rPr lang="ru-RU" sz="2400" dirty="0" err="1">
                <a:solidFill>
                  <a:schemeClr val="bg1"/>
                </a:solidFill>
              </a:rPr>
              <a:t>уваги</a:t>
            </a:r>
            <a:r>
              <a:rPr lang="ru-RU" sz="2400" dirty="0">
                <a:solidFill>
                  <a:schemeClr val="bg1"/>
                </a:solidFill>
              </a:rPr>
              <a:t> у </a:t>
            </a:r>
            <a:r>
              <a:rPr lang="ru-RU" sz="2400" dirty="0" err="1">
                <a:solidFill>
                  <a:schemeClr val="bg1"/>
                </a:solidFill>
              </a:rPr>
              <a:t>своїх</a:t>
            </a:r>
            <a:r>
              <a:rPr lang="ru-RU" sz="2400" dirty="0">
                <a:solidFill>
                  <a:schemeClr val="bg1"/>
                </a:solidFill>
              </a:rPr>
              <a:t> </a:t>
            </a:r>
            <a:r>
              <a:rPr lang="ru-RU" sz="2400" dirty="0" err="1">
                <a:solidFill>
                  <a:schemeClr val="bg1"/>
                </a:solidFill>
              </a:rPr>
              <a:t>працях</a:t>
            </a:r>
            <a:r>
              <a:rPr lang="ru-RU" sz="2400" dirty="0">
                <a:solidFill>
                  <a:schemeClr val="bg1"/>
                </a:solidFill>
              </a:rPr>
              <a:t> В. І. </a:t>
            </a:r>
            <a:r>
              <a:rPr lang="ru-RU" sz="2400" dirty="0" err="1">
                <a:solidFill>
                  <a:schemeClr val="bg1"/>
                </a:solidFill>
              </a:rPr>
              <a:t>Вернадський</a:t>
            </a:r>
            <a:r>
              <a:rPr lang="ru-RU" sz="2400" dirty="0">
                <a:solidFill>
                  <a:schemeClr val="bg1"/>
                </a:solidFill>
              </a:rPr>
              <a:t> </a:t>
            </a:r>
            <a:r>
              <a:rPr lang="ru-RU" sz="2400" dirty="0" err="1">
                <a:solidFill>
                  <a:schemeClr val="bg1"/>
                </a:solidFill>
              </a:rPr>
              <a:t>приділяв</a:t>
            </a:r>
            <a:r>
              <a:rPr lang="ru-RU" sz="2400" dirty="0">
                <a:solidFill>
                  <a:schemeClr val="bg1"/>
                </a:solidFill>
              </a:rPr>
              <a:t> </a:t>
            </a:r>
            <a:r>
              <a:rPr lang="ru-RU" sz="2400" dirty="0" err="1">
                <a:solidFill>
                  <a:schemeClr val="bg1"/>
                </a:solidFill>
              </a:rPr>
              <a:t>зеленій</a:t>
            </a:r>
            <a:r>
              <a:rPr lang="ru-RU" sz="2400" dirty="0">
                <a:solidFill>
                  <a:schemeClr val="bg1"/>
                </a:solidFill>
              </a:rPr>
              <a:t> </a:t>
            </a:r>
            <a:r>
              <a:rPr lang="ru-RU" sz="2400" dirty="0" err="1">
                <a:solidFill>
                  <a:schemeClr val="bg1"/>
                </a:solidFill>
              </a:rPr>
              <a:t>речовині</a:t>
            </a:r>
            <a:r>
              <a:rPr lang="ru-RU" sz="2400" dirty="0">
                <a:solidFill>
                  <a:schemeClr val="bg1"/>
                </a:solidFill>
              </a:rPr>
              <a:t> </a:t>
            </a:r>
            <a:r>
              <a:rPr lang="ru-RU" sz="2400" dirty="0" err="1">
                <a:solidFill>
                  <a:schemeClr val="bg1"/>
                </a:solidFill>
              </a:rPr>
              <a:t>рослин</a:t>
            </a:r>
            <a:r>
              <a:rPr lang="ru-RU" sz="2400" dirty="0">
                <a:solidFill>
                  <a:schemeClr val="bg1"/>
                </a:solidFill>
              </a:rPr>
              <a:t>, </a:t>
            </a:r>
            <a:r>
              <a:rPr lang="ru-RU" sz="2400" dirty="0" err="1">
                <a:solidFill>
                  <a:schemeClr val="bg1"/>
                </a:solidFill>
              </a:rPr>
              <a:t>тобто</a:t>
            </a:r>
            <a:r>
              <a:rPr lang="ru-RU" sz="2400" dirty="0">
                <a:solidFill>
                  <a:schemeClr val="bg1"/>
                </a:solidFill>
              </a:rPr>
              <a:t> </a:t>
            </a:r>
            <a:r>
              <a:rPr lang="ru-RU" sz="2400" dirty="0" err="1">
                <a:solidFill>
                  <a:schemeClr val="bg1"/>
                </a:solidFill>
              </a:rPr>
              <a:t>хлорофілу</a:t>
            </a:r>
            <a:r>
              <a:rPr lang="ru-RU" sz="2400" dirty="0">
                <a:solidFill>
                  <a:schemeClr val="bg1"/>
                </a:solidFill>
              </a:rPr>
              <a:t>, </a:t>
            </a:r>
            <a:r>
              <a:rPr lang="ru-RU" sz="2400" dirty="0" err="1">
                <a:solidFill>
                  <a:schemeClr val="bg1"/>
                </a:solidFill>
              </a:rPr>
              <a:t>оскільки</a:t>
            </a:r>
            <a:r>
              <a:rPr lang="ru-RU" sz="2400" dirty="0">
                <a:solidFill>
                  <a:schemeClr val="bg1"/>
                </a:solidFill>
              </a:rPr>
              <a:t> </a:t>
            </a:r>
            <a:r>
              <a:rPr lang="ru-RU" sz="2400" dirty="0" err="1">
                <a:solidFill>
                  <a:schemeClr val="bg1"/>
                </a:solidFill>
              </a:rPr>
              <a:t>лише</a:t>
            </a:r>
            <a:r>
              <a:rPr lang="ru-RU" sz="2400" dirty="0">
                <a:solidFill>
                  <a:schemeClr val="bg1"/>
                </a:solidFill>
              </a:rPr>
              <a:t> </a:t>
            </a:r>
            <a:r>
              <a:rPr lang="ru-RU" sz="2400" dirty="0" err="1">
                <a:solidFill>
                  <a:schemeClr val="bg1"/>
                </a:solidFill>
              </a:rPr>
              <a:t>він</a:t>
            </a:r>
            <a:r>
              <a:rPr lang="ru-RU" sz="2400" dirty="0">
                <a:solidFill>
                  <a:schemeClr val="bg1"/>
                </a:solidFill>
              </a:rPr>
              <a:t> </a:t>
            </a:r>
            <a:r>
              <a:rPr lang="ru-RU" sz="2400" dirty="0" err="1">
                <a:solidFill>
                  <a:schemeClr val="bg1"/>
                </a:solidFill>
              </a:rPr>
              <a:t>здатний</a:t>
            </a:r>
            <a:r>
              <a:rPr lang="ru-RU" sz="2400" dirty="0">
                <a:solidFill>
                  <a:schemeClr val="bg1"/>
                </a:solidFill>
              </a:rPr>
              <a:t> </a:t>
            </a:r>
            <a:r>
              <a:rPr lang="ru-RU" sz="2400" dirty="0" err="1" smtClean="0">
                <a:solidFill>
                  <a:schemeClr val="bg1"/>
                </a:solidFill>
              </a:rPr>
              <a:t>кристалізувати</a:t>
            </a:r>
            <a:r>
              <a:rPr lang="ru-RU" sz="2400" dirty="0" smtClean="0">
                <a:solidFill>
                  <a:schemeClr val="bg1"/>
                </a:solidFill>
              </a:rPr>
              <a:t> </a:t>
            </a:r>
            <a:r>
              <a:rPr lang="ru-RU" sz="2400" dirty="0" err="1">
                <a:solidFill>
                  <a:schemeClr val="bg1"/>
                </a:solidFill>
              </a:rPr>
              <a:t>променисту</a:t>
            </a:r>
            <a:r>
              <a:rPr lang="ru-RU" sz="2400" dirty="0">
                <a:solidFill>
                  <a:schemeClr val="bg1"/>
                </a:solidFill>
              </a:rPr>
              <a:t> </a:t>
            </a:r>
            <a:r>
              <a:rPr lang="ru-RU" sz="2400" dirty="0" err="1">
                <a:solidFill>
                  <a:schemeClr val="bg1"/>
                </a:solidFill>
              </a:rPr>
              <a:t>енергію</a:t>
            </a:r>
            <a:r>
              <a:rPr lang="ru-RU" sz="2400" dirty="0">
                <a:solidFill>
                  <a:schemeClr val="bg1"/>
                </a:solidFill>
              </a:rPr>
              <a:t> </a:t>
            </a:r>
            <a:r>
              <a:rPr lang="ru-RU" sz="2400" dirty="0" err="1">
                <a:solidFill>
                  <a:schemeClr val="bg1"/>
                </a:solidFill>
              </a:rPr>
              <a:t>Сонця</a:t>
            </a:r>
            <a:r>
              <a:rPr lang="ru-RU" sz="2400" dirty="0">
                <a:solidFill>
                  <a:schemeClr val="bg1"/>
                </a:solidFill>
              </a:rPr>
              <a:t> та з </a:t>
            </a:r>
            <a:r>
              <a:rPr lang="ru-RU" sz="2400" dirty="0" err="1">
                <a:solidFill>
                  <a:schemeClr val="bg1"/>
                </a:solidFill>
              </a:rPr>
              <a:t>її</a:t>
            </a:r>
            <a:r>
              <a:rPr lang="ru-RU" sz="2400" dirty="0">
                <a:solidFill>
                  <a:schemeClr val="bg1"/>
                </a:solidFill>
              </a:rPr>
              <a:t> </a:t>
            </a:r>
            <a:r>
              <a:rPr lang="ru-RU" sz="2400" dirty="0" err="1">
                <a:solidFill>
                  <a:schemeClr val="bg1"/>
                </a:solidFill>
              </a:rPr>
              <a:t>допомогою</a:t>
            </a:r>
            <a:r>
              <a:rPr lang="ru-RU" sz="2400" dirty="0">
                <a:solidFill>
                  <a:schemeClr val="bg1"/>
                </a:solidFill>
              </a:rPr>
              <a:t> </a:t>
            </a:r>
            <a:r>
              <a:rPr lang="ru-RU" sz="2400" dirty="0" err="1">
                <a:solidFill>
                  <a:schemeClr val="bg1"/>
                </a:solidFill>
              </a:rPr>
              <a:t>створювати</a:t>
            </a:r>
            <a:r>
              <a:rPr lang="ru-RU" sz="2400" dirty="0">
                <a:solidFill>
                  <a:schemeClr val="bg1"/>
                </a:solidFill>
              </a:rPr>
              <a:t> </a:t>
            </a:r>
            <a:r>
              <a:rPr lang="ru-RU" sz="2400" dirty="0" err="1">
                <a:solidFill>
                  <a:schemeClr val="bg1"/>
                </a:solidFill>
              </a:rPr>
              <a:t>первинні</a:t>
            </a:r>
            <a:r>
              <a:rPr lang="ru-RU" sz="2400" dirty="0">
                <a:solidFill>
                  <a:schemeClr val="bg1"/>
                </a:solidFill>
              </a:rPr>
              <a:t> </a:t>
            </a:r>
            <a:r>
              <a:rPr lang="ru-RU" sz="2400" dirty="0" err="1">
                <a:solidFill>
                  <a:schemeClr val="bg1"/>
                </a:solidFill>
              </a:rPr>
              <a:t>органічні</a:t>
            </a:r>
            <a:r>
              <a:rPr lang="ru-RU" sz="2400" dirty="0">
                <a:solidFill>
                  <a:schemeClr val="bg1"/>
                </a:solidFill>
              </a:rPr>
              <a:t> </a:t>
            </a:r>
            <a:r>
              <a:rPr lang="ru-RU" sz="2400" dirty="0" err="1">
                <a:solidFill>
                  <a:schemeClr val="bg1"/>
                </a:solidFill>
              </a:rPr>
              <a:t>сполуки</a:t>
            </a:r>
            <a:r>
              <a:rPr lang="ru-RU" sz="2400" dirty="0">
                <a:solidFill>
                  <a:schemeClr val="bg1"/>
                </a:solidFill>
              </a:rPr>
              <a:t> з </a:t>
            </a:r>
            <a:r>
              <a:rPr lang="ru-RU" sz="2400" dirty="0" err="1">
                <a:solidFill>
                  <a:schemeClr val="bg1"/>
                </a:solidFill>
              </a:rPr>
              <a:t>вуглекислого</a:t>
            </a:r>
            <a:r>
              <a:rPr lang="ru-RU" sz="2400" dirty="0">
                <a:solidFill>
                  <a:schemeClr val="bg1"/>
                </a:solidFill>
              </a:rPr>
              <a:t> газу, </a:t>
            </a:r>
            <a:r>
              <a:rPr lang="ru-RU" sz="2400" dirty="0" err="1">
                <a:solidFill>
                  <a:schemeClr val="bg1"/>
                </a:solidFill>
              </a:rPr>
              <a:t>повітря</a:t>
            </a:r>
            <a:r>
              <a:rPr lang="ru-RU" sz="2400" dirty="0">
                <a:solidFill>
                  <a:schemeClr val="bg1"/>
                </a:solidFill>
              </a:rPr>
              <a:t> і </a:t>
            </a:r>
            <a:r>
              <a:rPr lang="ru-RU" sz="2400" dirty="0" err="1">
                <a:solidFill>
                  <a:schemeClr val="bg1"/>
                </a:solidFill>
              </a:rPr>
              <a:t>водних</a:t>
            </a:r>
            <a:r>
              <a:rPr lang="ru-RU" sz="2400" dirty="0">
                <a:solidFill>
                  <a:schemeClr val="bg1"/>
                </a:solidFill>
              </a:rPr>
              <a:t> </a:t>
            </a:r>
            <a:r>
              <a:rPr lang="ru-RU" sz="2400" dirty="0" err="1">
                <a:solidFill>
                  <a:schemeClr val="bg1"/>
                </a:solidFill>
              </a:rPr>
              <a:t>розчинів</a:t>
            </a:r>
            <a:r>
              <a:rPr lang="ru-RU" sz="2400" dirty="0">
                <a:solidFill>
                  <a:schemeClr val="bg1"/>
                </a:solidFill>
              </a:rPr>
              <a:t>. </a:t>
            </a:r>
            <a:r>
              <a:rPr lang="ru-RU" sz="2400" dirty="0" err="1">
                <a:solidFill>
                  <a:schemeClr val="bg1"/>
                </a:solidFill>
              </a:rPr>
              <a:t>Розглядаючи</a:t>
            </a:r>
            <a:r>
              <a:rPr lang="ru-RU" sz="2400" dirty="0">
                <a:solidFill>
                  <a:schemeClr val="bg1"/>
                </a:solidFill>
              </a:rPr>
              <a:t> </a:t>
            </a:r>
            <a:r>
              <a:rPr lang="ru-RU" sz="2400" dirty="0" err="1">
                <a:solidFill>
                  <a:schemeClr val="bg1"/>
                </a:solidFill>
              </a:rPr>
              <a:t>обсяг</a:t>
            </a:r>
            <a:r>
              <a:rPr lang="ru-RU" sz="2400" dirty="0">
                <a:solidFill>
                  <a:schemeClr val="bg1"/>
                </a:solidFill>
              </a:rPr>
              <a:t> і </a:t>
            </a:r>
            <a:r>
              <a:rPr lang="ru-RU" sz="2400" dirty="0" err="1">
                <a:solidFill>
                  <a:schemeClr val="bg1"/>
                </a:solidFill>
              </a:rPr>
              <a:t>енергетичні</a:t>
            </a:r>
            <a:r>
              <a:rPr lang="ru-RU" sz="2400" dirty="0">
                <a:solidFill>
                  <a:schemeClr val="bg1"/>
                </a:solidFill>
              </a:rPr>
              <a:t> </a:t>
            </a:r>
            <a:r>
              <a:rPr lang="ru-RU" sz="2400" dirty="0" err="1">
                <a:solidFill>
                  <a:schemeClr val="bg1"/>
                </a:solidFill>
              </a:rPr>
              <a:t>коефіцієнти</a:t>
            </a:r>
            <a:r>
              <a:rPr lang="ru-RU" sz="2400" dirty="0">
                <a:solidFill>
                  <a:schemeClr val="bg1"/>
                </a:solidFill>
              </a:rPr>
              <a:t> </a:t>
            </a:r>
            <a:r>
              <a:rPr lang="ru-RU" sz="2400" dirty="0" err="1">
                <a:solidFill>
                  <a:schemeClr val="bg1"/>
                </a:solidFill>
              </a:rPr>
              <a:t>різних</a:t>
            </a:r>
            <a:r>
              <a:rPr lang="ru-RU" sz="2400" dirty="0">
                <a:solidFill>
                  <a:schemeClr val="bg1"/>
                </a:solidFill>
              </a:rPr>
              <a:t> </a:t>
            </a:r>
            <a:r>
              <a:rPr lang="ru-RU" sz="2400" dirty="0" err="1">
                <a:solidFill>
                  <a:schemeClr val="bg1"/>
                </a:solidFill>
              </a:rPr>
              <a:t>груп</a:t>
            </a:r>
            <a:r>
              <a:rPr lang="ru-RU" sz="2400" dirty="0">
                <a:solidFill>
                  <a:schemeClr val="bg1"/>
                </a:solidFill>
              </a:rPr>
              <a:t> </a:t>
            </a:r>
            <a:r>
              <a:rPr lang="ru-RU" sz="2400" dirty="0" err="1">
                <a:solidFill>
                  <a:schemeClr val="bg1"/>
                </a:solidFill>
              </a:rPr>
              <a:t>рослинності</a:t>
            </a:r>
            <a:r>
              <a:rPr lang="ru-RU" sz="2400" dirty="0">
                <a:solidFill>
                  <a:schemeClr val="bg1"/>
                </a:solidFill>
              </a:rPr>
              <a:t>, </a:t>
            </a:r>
            <a:r>
              <a:rPr lang="ru-RU" sz="2400" dirty="0" err="1">
                <a:solidFill>
                  <a:schemeClr val="bg1"/>
                </a:solidFill>
              </a:rPr>
              <a:t>вчений</a:t>
            </a:r>
            <a:r>
              <a:rPr lang="ru-RU" sz="2400" dirty="0">
                <a:solidFill>
                  <a:schemeClr val="bg1"/>
                </a:solidFill>
              </a:rPr>
              <a:t> </a:t>
            </a:r>
            <a:r>
              <a:rPr lang="ru-RU" sz="2400" dirty="0" err="1">
                <a:solidFill>
                  <a:schemeClr val="bg1"/>
                </a:solidFill>
              </a:rPr>
              <a:t>дійшов</a:t>
            </a:r>
            <a:r>
              <a:rPr lang="ru-RU" sz="2400" dirty="0">
                <a:solidFill>
                  <a:schemeClr val="bg1"/>
                </a:solidFill>
              </a:rPr>
              <a:t> </a:t>
            </a:r>
            <a:r>
              <a:rPr lang="ru-RU" sz="2400" dirty="0" err="1">
                <a:solidFill>
                  <a:schemeClr val="bg1"/>
                </a:solidFill>
              </a:rPr>
              <a:t>висновку</a:t>
            </a:r>
            <a:r>
              <a:rPr lang="ru-RU" sz="2400" dirty="0">
                <a:solidFill>
                  <a:schemeClr val="bg1"/>
                </a:solidFill>
              </a:rPr>
              <a:t>, </a:t>
            </a:r>
            <a:r>
              <a:rPr lang="ru-RU" sz="2400" dirty="0" err="1">
                <a:solidFill>
                  <a:schemeClr val="bg1"/>
                </a:solidFill>
              </a:rPr>
              <a:t>що</a:t>
            </a:r>
            <a:r>
              <a:rPr lang="ru-RU" sz="2400" dirty="0">
                <a:solidFill>
                  <a:schemeClr val="bg1"/>
                </a:solidFill>
              </a:rPr>
              <a:t> </a:t>
            </a:r>
            <a:r>
              <a:rPr lang="ru-RU" sz="2400" dirty="0" err="1">
                <a:solidFill>
                  <a:schemeClr val="bg1"/>
                </a:solidFill>
              </a:rPr>
              <a:t>головними</a:t>
            </a:r>
            <a:r>
              <a:rPr lang="ru-RU" sz="2400" dirty="0">
                <a:solidFill>
                  <a:schemeClr val="bg1"/>
                </a:solidFill>
              </a:rPr>
              <a:t> </a:t>
            </a:r>
            <a:r>
              <a:rPr lang="ru-RU" sz="2400" dirty="0" smtClean="0">
                <a:solidFill>
                  <a:schemeClr val="bg1"/>
                </a:solidFill>
              </a:rPr>
              <a:t>трансформаторами </a:t>
            </a:r>
            <a:r>
              <a:rPr lang="ru-RU" sz="2400" dirty="0" err="1">
                <a:solidFill>
                  <a:schemeClr val="bg1"/>
                </a:solidFill>
              </a:rPr>
              <a:t>сонячної</a:t>
            </a:r>
            <a:r>
              <a:rPr lang="ru-RU" sz="2400" dirty="0">
                <a:solidFill>
                  <a:schemeClr val="bg1"/>
                </a:solidFill>
              </a:rPr>
              <a:t> </a:t>
            </a:r>
            <a:r>
              <a:rPr lang="ru-RU" sz="2400" dirty="0" err="1">
                <a:solidFill>
                  <a:schemeClr val="bg1"/>
                </a:solidFill>
              </a:rPr>
              <a:t>енергії</a:t>
            </a:r>
            <a:r>
              <a:rPr lang="ru-RU" sz="2400" dirty="0">
                <a:solidFill>
                  <a:schemeClr val="bg1"/>
                </a:solidFill>
              </a:rPr>
              <a:t> в </a:t>
            </a:r>
            <a:r>
              <a:rPr lang="ru-RU" sz="2400" dirty="0" err="1">
                <a:solidFill>
                  <a:schemeClr val="bg1"/>
                </a:solidFill>
              </a:rPr>
              <a:t>хімічну</a:t>
            </a:r>
            <a:r>
              <a:rPr lang="ru-RU" sz="2400" dirty="0">
                <a:solidFill>
                  <a:schemeClr val="bg1"/>
                </a:solidFill>
              </a:rPr>
              <a:t> </a:t>
            </a:r>
            <a:r>
              <a:rPr lang="ru-RU" sz="2400" dirty="0" err="1">
                <a:solidFill>
                  <a:schemeClr val="bg1"/>
                </a:solidFill>
              </a:rPr>
              <a:t>енергію</a:t>
            </a:r>
            <a:r>
              <a:rPr lang="ru-RU" sz="2400" dirty="0">
                <a:solidFill>
                  <a:schemeClr val="bg1"/>
                </a:solidFill>
              </a:rPr>
              <a:t> </a:t>
            </a:r>
            <a:r>
              <a:rPr lang="ru-RU" sz="2400" dirty="0" err="1">
                <a:solidFill>
                  <a:schemeClr val="bg1"/>
                </a:solidFill>
              </a:rPr>
              <a:t>біосфери</a:t>
            </a:r>
            <a:r>
              <a:rPr lang="ru-RU" sz="2400" dirty="0">
                <a:solidFill>
                  <a:schemeClr val="bg1"/>
                </a:solidFill>
              </a:rPr>
              <a:t> є </a:t>
            </a:r>
            <a:r>
              <a:rPr lang="ru-RU" sz="2400" dirty="0" err="1">
                <a:solidFill>
                  <a:schemeClr val="bg1"/>
                </a:solidFill>
              </a:rPr>
              <a:t>одноклітинні</a:t>
            </a:r>
            <a:r>
              <a:rPr lang="ru-RU" sz="2400" dirty="0">
                <a:solidFill>
                  <a:schemeClr val="bg1"/>
                </a:solidFill>
              </a:rPr>
              <a:t> </a:t>
            </a:r>
            <a:r>
              <a:rPr lang="ru-RU" sz="2400" dirty="0" err="1">
                <a:solidFill>
                  <a:schemeClr val="bg1"/>
                </a:solidFill>
              </a:rPr>
              <a:t>зелені</a:t>
            </a:r>
            <a:r>
              <a:rPr lang="ru-RU" sz="2400" dirty="0">
                <a:solidFill>
                  <a:schemeClr val="bg1"/>
                </a:solidFill>
              </a:rPr>
              <a:t> </a:t>
            </a:r>
            <a:r>
              <a:rPr lang="ru-RU" sz="2400" dirty="0" err="1">
                <a:solidFill>
                  <a:schemeClr val="bg1"/>
                </a:solidFill>
              </a:rPr>
              <a:t>водорості</a:t>
            </a:r>
            <a:r>
              <a:rPr lang="ru-RU" sz="2400" dirty="0">
                <a:solidFill>
                  <a:schemeClr val="bg1"/>
                </a:solidFill>
              </a:rPr>
              <a:t> океану, </a:t>
            </a:r>
            <a:r>
              <a:rPr lang="ru-RU" sz="2400" dirty="0" err="1">
                <a:solidFill>
                  <a:schemeClr val="bg1"/>
                </a:solidFill>
              </a:rPr>
              <a:t>що</a:t>
            </a:r>
            <a:r>
              <a:rPr lang="ru-RU" sz="2400" dirty="0">
                <a:solidFill>
                  <a:schemeClr val="bg1"/>
                </a:solidFill>
              </a:rPr>
              <a:t> </a:t>
            </a:r>
            <a:r>
              <a:rPr lang="ru-RU" sz="2400" dirty="0" err="1">
                <a:solidFill>
                  <a:schemeClr val="bg1"/>
                </a:solidFill>
              </a:rPr>
              <a:t>дуже</a:t>
            </a:r>
            <a:r>
              <a:rPr lang="ru-RU" sz="2400" dirty="0">
                <a:solidFill>
                  <a:schemeClr val="bg1"/>
                </a:solidFill>
              </a:rPr>
              <a:t> </a:t>
            </a:r>
            <a:r>
              <a:rPr lang="ru-RU" sz="2400" dirty="0" err="1">
                <a:solidFill>
                  <a:schemeClr val="bg1"/>
                </a:solidFill>
              </a:rPr>
              <a:t>швидко</a:t>
            </a:r>
            <a:r>
              <a:rPr lang="ru-RU" sz="2400" dirty="0">
                <a:solidFill>
                  <a:schemeClr val="bg1"/>
                </a:solidFill>
              </a:rPr>
              <a:t> </a:t>
            </a:r>
            <a:r>
              <a:rPr lang="ru-RU" sz="2400" dirty="0" err="1">
                <a:solidFill>
                  <a:schemeClr val="bg1"/>
                </a:solidFill>
              </a:rPr>
              <a:t>розмножуються</a:t>
            </a:r>
            <a:r>
              <a:rPr lang="ru-RU" sz="2400" dirty="0">
                <a:solidFill>
                  <a:schemeClr val="bg1"/>
                </a:solidFill>
              </a:rPr>
              <a:t>. </a:t>
            </a:r>
            <a:r>
              <a:rPr lang="ru-RU" sz="2400" dirty="0" err="1">
                <a:solidFill>
                  <a:schemeClr val="bg1"/>
                </a:solidFill>
              </a:rPr>
              <a:t>Значну</a:t>
            </a:r>
            <a:r>
              <a:rPr lang="ru-RU" sz="2400" dirty="0">
                <a:solidFill>
                  <a:schemeClr val="bg1"/>
                </a:solidFill>
              </a:rPr>
              <a:t> роль у </a:t>
            </a:r>
            <a:r>
              <a:rPr lang="ru-RU" sz="2400" dirty="0" err="1">
                <a:solidFill>
                  <a:schemeClr val="bg1"/>
                </a:solidFill>
              </a:rPr>
              <a:t>цьому</a:t>
            </a:r>
            <a:r>
              <a:rPr lang="ru-RU" sz="2400" dirty="0">
                <a:solidFill>
                  <a:schemeClr val="bg1"/>
                </a:solidFill>
              </a:rPr>
              <a:t> </a:t>
            </a:r>
            <a:r>
              <a:rPr lang="ru-RU" sz="2400" dirty="0" err="1">
                <a:solidFill>
                  <a:schemeClr val="bg1"/>
                </a:solidFill>
              </a:rPr>
              <a:t>процесі</a:t>
            </a:r>
            <a:r>
              <a:rPr lang="ru-RU" sz="2400" dirty="0">
                <a:solidFill>
                  <a:schemeClr val="bg1"/>
                </a:solidFill>
              </a:rPr>
              <a:t> </a:t>
            </a:r>
            <a:r>
              <a:rPr lang="ru-RU" sz="2400" dirty="0" err="1">
                <a:solidFill>
                  <a:schemeClr val="bg1"/>
                </a:solidFill>
              </a:rPr>
              <a:t>відіграють</a:t>
            </a:r>
            <a:r>
              <a:rPr lang="ru-RU" sz="2400" dirty="0">
                <a:solidFill>
                  <a:schemeClr val="bg1"/>
                </a:solidFill>
              </a:rPr>
              <a:t> </a:t>
            </a:r>
            <a:r>
              <a:rPr lang="ru-RU" sz="2400" dirty="0" err="1">
                <a:solidFill>
                  <a:schemeClr val="bg1"/>
                </a:solidFill>
              </a:rPr>
              <a:t>також</a:t>
            </a:r>
            <a:r>
              <a:rPr lang="ru-RU" sz="2400" dirty="0">
                <a:solidFill>
                  <a:schemeClr val="bg1"/>
                </a:solidFill>
              </a:rPr>
              <a:t> </a:t>
            </a:r>
            <a:r>
              <a:rPr lang="ru-RU" sz="2400" dirty="0" err="1">
                <a:solidFill>
                  <a:schemeClr val="bg1"/>
                </a:solidFill>
              </a:rPr>
              <a:t>ліси</a:t>
            </a:r>
            <a:r>
              <a:rPr lang="ru-RU" sz="2400" dirty="0">
                <a:solidFill>
                  <a:schemeClr val="bg1"/>
                </a:solidFill>
              </a:rPr>
              <a:t> </a:t>
            </a:r>
            <a:r>
              <a:rPr lang="ru-RU" sz="2400" dirty="0" err="1">
                <a:solidFill>
                  <a:schemeClr val="bg1"/>
                </a:solidFill>
              </a:rPr>
              <a:t>тропічного</a:t>
            </a:r>
            <a:r>
              <a:rPr lang="ru-RU" sz="2400" dirty="0">
                <a:solidFill>
                  <a:schemeClr val="bg1"/>
                </a:solidFill>
              </a:rPr>
              <a:t> поясу. </a:t>
            </a:r>
          </a:p>
        </p:txBody>
      </p:sp>
    </p:spTree>
    <p:extLst>
      <p:ext uri="{BB962C8B-B14F-4D97-AF65-F5344CB8AC3E}">
        <p14:creationId xmlns:p14="http://schemas.microsoft.com/office/powerpoint/2010/main" val="1240845520"/>
      </p:ext>
    </p:extLst>
  </p:cSld>
  <p:clrMapOvr>
    <a:masterClrMapping/>
  </p:clrMapOvr>
  <p:transition spd="slow" advTm="20912">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Рисунок 4"/>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417" t="5363" r="-417" b="-170"/>
          <a:stretch/>
        </p:blipFill>
        <p:spPr>
          <a:xfrm>
            <a:off x="2483768" y="260648"/>
            <a:ext cx="3974357" cy="5200279"/>
          </a:xfrm>
        </p:spPr>
      </p:pic>
      <p:sp>
        <p:nvSpPr>
          <p:cNvPr id="4" name="Текст 3"/>
          <p:cNvSpPr>
            <a:spLocks noGrp="1"/>
          </p:cNvSpPr>
          <p:nvPr>
            <p:ph type="body" sz="half" idx="2"/>
          </p:nvPr>
        </p:nvSpPr>
        <p:spPr>
          <a:xfrm>
            <a:off x="1835696" y="5733256"/>
            <a:ext cx="5486400" cy="804862"/>
          </a:xfrm>
        </p:spPr>
        <p:txBody>
          <a:bodyPr>
            <a:normAutofit/>
          </a:bodyPr>
          <a:lstStyle/>
          <a:p>
            <a:r>
              <a:rPr lang="ru-RU" sz="2400" dirty="0" err="1" smtClean="0">
                <a:solidFill>
                  <a:schemeClr val="bg1"/>
                </a:solidFill>
              </a:rPr>
              <a:t>Мати</a:t>
            </a:r>
            <a:r>
              <a:rPr lang="ru-RU" sz="2400" dirty="0" smtClean="0">
                <a:solidFill>
                  <a:schemeClr val="bg1"/>
                </a:solidFill>
              </a:rPr>
              <a:t> </a:t>
            </a:r>
            <a:r>
              <a:rPr lang="ru-RU" sz="2400" dirty="0" err="1" smtClean="0">
                <a:solidFill>
                  <a:schemeClr val="bg1"/>
                </a:solidFill>
              </a:rPr>
              <a:t>Володимира</a:t>
            </a:r>
            <a:r>
              <a:rPr lang="ru-RU" sz="2400" dirty="0" smtClean="0">
                <a:solidFill>
                  <a:schemeClr val="bg1"/>
                </a:solidFill>
              </a:rPr>
              <a:t> — Ганна </a:t>
            </a:r>
            <a:r>
              <a:rPr lang="ru-RU" sz="2400" dirty="0" err="1" smtClean="0">
                <a:solidFill>
                  <a:schemeClr val="bg1"/>
                </a:solidFill>
              </a:rPr>
              <a:t>Вернадська</a:t>
            </a:r>
            <a:endParaRPr lang="ru-RU" sz="2400" dirty="0">
              <a:solidFill>
                <a:schemeClr val="bg1"/>
              </a:solidFill>
            </a:endParaRPr>
          </a:p>
        </p:txBody>
      </p:sp>
    </p:spTree>
    <p:extLst>
      <p:ext uri="{BB962C8B-B14F-4D97-AF65-F5344CB8AC3E}">
        <p14:creationId xmlns:p14="http://schemas.microsoft.com/office/powerpoint/2010/main" val="4088590901"/>
      </p:ext>
    </p:extLst>
  </p:cSld>
  <p:clrMapOvr>
    <a:masterClrMapping/>
  </p:clrMapOvr>
  <p:transition spd="slow" advTm="1543">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fontScale="90000"/>
          </a:bodyPr>
          <a:lstStyle/>
          <a:p>
            <a:pPr algn="l"/>
            <a:r>
              <a:rPr lang="ru-RU" sz="2400" dirty="0" err="1" smtClean="0">
                <a:solidFill>
                  <a:schemeClr val="bg1"/>
                </a:solidFill>
              </a:rPr>
              <a:t>Ім'я</a:t>
            </a:r>
            <a:r>
              <a:rPr lang="ru-RU" sz="2400" dirty="0" smtClean="0">
                <a:solidFill>
                  <a:schemeClr val="bg1"/>
                </a:solidFill>
              </a:rPr>
              <a:t> </a:t>
            </a:r>
            <a:r>
              <a:rPr lang="ru-RU" sz="2400" dirty="0" err="1" smtClean="0">
                <a:solidFill>
                  <a:schemeClr val="bg1"/>
                </a:solidFill>
              </a:rPr>
              <a:t>вченого</a:t>
            </a:r>
            <a:r>
              <a:rPr lang="ru-RU" sz="2400" dirty="0" smtClean="0">
                <a:solidFill>
                  <a:schemeClr val="bg1"/>
                </a:solidFill>
              </a:rPr>
              <a:t> </a:t>
            </a:r>
            <a:r>
              <a:rPr lang="ru-RU" sz="2400" dirty="0" err="1" smtClean="0">
                <a:solidFill>
                  <a:schemeClr val="bg1"/>
                </a:solidFill>
              </a:rPr>
              <a:t>присвоєно</a:t>
            </a:r>
            <a:r>
              <a:rPr lang="ru-RU" sz="2400" dirty="0" smtClean="0">
                <a:solidFill>
                  <a:schemeClr val="bg1"/>
                </a:solidFill>
              </a:rPr>
              <a:t> </a:t>
            </a:r>
            <a:r>
              <a:rPr lang="ru-RU" sz="2400" dirty="0" err="1" smtClean="0">
                <a:solidFill>
                  <a:schemeClr val="bg1"/>
                </a:solidFill>
              </a:rPr>
              <a:t>багатьом</a:t>
            </a:r>
            <a:r>
              <a:rPr lang="ru-RU" sz="2400" dirty="0" smtClean="0">
                <a:solidFill>
                  <a:schemeClr val="bg1"/>
                </a:solidFill>
              </a:rPr>
              <a:t> </a:t>
            </a:r>
            <a:r>
              <a:rPr lang="ru-RU" sz="2400" dirty="0" err="1" smtClean="0">
                <a:solidFill>
                  <a:schemeClr val="bg1"/>
                </a:solidFill>
              </a:rPr>
              <a:t>академічним</a:t>
            </a:r>
            <a:r>
              <a:rPr lang="ru-RU" sz="2400" dirty="0" smtClean="0">
                <a:solidFill>
                  <a:schemeClr val="bg1"/>
                </a:solidFill>
              </a:rPr>
              <a:t> </a:t>
            </a:r>
            <a:r>
              <a:rPr lang="ru-RU" sz="2400" dirty="0" err="1" smtClean="0">
                <a:solidFill>
                  <a:schemeClr val="bg1"/>
                </a:solidFill>
              </a:rPr>
              <a:t>інститутам</a:t>
            </a:r>
            <a:r>
              <a:rPr lang="ru-RU" sz="2400" dirty="0" smtClean="0">
                <a:solidFill>
                  <a:schemeClr val="bg1"/>
                </a:solidFill>
              </a:rPr>
              <a:t>, </a:t>
            </a:r>
            <a:r>
              <a:rPr lang="ru-RU" sz="2400" dirty="0" err="1" smtClean="0">
                <a:solidFill>
                  <a:schemeClr val="bg1"/>
                </a:solidFill>
              </a:rPr>
              <a:t>бібліотекам</a:t>
            </a:r>
            <a:r>
              <a:rPr lang="ru-RU" sz="2400" dirty="0" smtClean="0">
                <a:solidFill>
                  <a:schemeClr val="bg1"/>
                </a:solidFill>
              </a:rPr>
              <a:t>, кораблям </a:t>
            </a:r>
            <a:r>
              <a:rPr lang="ru-RU" sz="2400" dirty="0" err="1" smtClean="0">
                <a:solidFill>
                  <a:schemeClr val="bg1"/>
                </a:solidFill>
              </a:rPr>
              <a:t>тощо</a:t>
            </a:r>
            <a:r>
              <a:rPr lang="ru-RU" sz="2400" dirty="0" smtClean="0">
                <a:solidFill>
                  <a:schemeClr val="bg1"/>
                </a:solidFill>
              </a:rPr>
              <a:t>. </a:t>
            </a:r>
            <a:r>
              <a:rPr lang="ru-RU" sz="2400" dirty="0" err="1" smtClean="0">
                <a:solidFill>
                  <a:schemeClr val="bg1"/>
                </a:solidFill>
              </a:rPr>
              <a:t>Зокрема</a:t>
            </a:r>
            <a:r>
              <a:rPr lang="ru-RU" sz="2400" dirty="0" smtClean="0">
                <a:solidFill>
                  <a:schemeClr val="bg1"/>
                </a:solidFill>
              </a:rPr>
              <a:t> </a:t>
            </a:r>
            <a:r>
              <a:rPr lang="ru-RU" sz="2400" dirty="0" err="1" smtClean="0">
                <a:solidFill>
                  <a:schemeClr val="bg1"/>
                </a:solidFill>
              </a:rPr>
              <a:t>Національній</a:t>
            </a:r>
            <a:r>
              <a:rPr lang="ru-RU" sz="2400" dirty="0" smtClean="0">
                <a:solidFill>
                  <a:schemeClr val="bg1"/>
                </a:solidFill>
              </a:rPr>
              <a:t> </a:t>
            </a:r>
            <a:r>
              <a:rPr lang="ru-RU" sz="2400" dirty="0" err="1" smtClean="0">
                <a:solidFill>
                  <a:schemeClr val="bg1"/>
                </a:solidFill>
              </a:rPr>
              <a:t>бібліотеці</a:t>
            </a:r>
            <a:r>
              <a:rPr lang="ru-RU" sz="2400" dirty="0" smtClean="0">
                <a:solidFill>
                  <a:schemeClr val="bg1"/>
                </a:solidFill>
              </a:rPr>
              <a:t> </a:t>
            </a:r>
            <a:r>
              <a:rPr lang="ru-RU" sz="2400" dirty="0" err="1" smtClean="0">
                <a:solidFill>
                  <a:schemeClr val="bg1"/>
                </a:solidFill>
              </a:rPr>
              <a:t>України</a:t>
            </a:r>
            <a:r>
              <a:rPr lang="ru-RU" sz="2400" dirty="0" smtClean="0">
                <a:solidFill>
                  <a:schemeClr val="bg1"/>
                </a:solidFill>
              </a:rPr>
              <a:t>. На </a:t>
            </a:r>
            <a:r>
              <a:rPr lang="ru-RU" sz="2400" dirty="0" err="1" smtClean="0">
                <a:solidFill>
                  <a:schemeClr val="bg1"/>
                </a:solidFill>
              </a:rPr>
              <a:t>пошану</a:t>
            </a:r>
            <a:r>
              <a:rPr lang="ru-RU" sz="2400" dirty="0" smtClean="0">
                <a:solidFill>
                  <a:schemeClr val="bg1"/>
                </a:solidFill>
              </a:rPr>
              <a:t> </a:t>
            </a:r>
            <a:r>
              <a:rPr lang="ru-RU" sz="2400" dirty="0" err="1" smtClean="0">
                <a:solidFill>
                  <a:schemeClr val="bg1"/>
                </a:solidFill>
              </a:rPr>
              <a:t>вченого</a:t>
            </a:r>
            <a:r>
              <a:rPr lang="ru-RU" sz="2400" dirty="0" smtClean="0">
                <a:solidFill>
                  <a:schemeClr val="bg1"/>
                </a:solidFill>
              </a:rPr>
              <a:t> названо два </a:t>
            </a:r>
            <a:r>
              <a:rPr lang="ru-RU" sz="2400" dirty="0" err="1" smtClean="0">
                <a:solidFill>
                  <a:schemeClr val="bg1"/>
                </a:solidFill>
              </a:rPr>
              <a:t>мінерали</a:t>
            </a:r>
            <a:r>
              <a:rPr lang="ru-RU" sz="2400" dirty="0" smtClean="0">
                <a:solidFill>
                  <a:schemeClr val="bg1"/>
                </a:solidFill>
              </a:rPr>
              <a:t> «</a:t>
            </a:r>
            <a:r>
              <a:rPr lang="ru-RU" sz="2400" dirty="0" err="1" smtClean="0">
                <a:solidFill>
                  <a:schemeClr val="bg1"/>
                </a:solidFill>
              </a:rPr>
              <a:t>вернадит</a:t>
            </a:r>
            <a:r>
              <a:rPr lang="ru-RU" sz="2400" dirty="0" smtClean="0">
                <a:solidFill>
                  <a:schemeClr val="bg1"/>
                </a:solidFill>
              </a:rPr>
              <a:t>» і «</a:t>
            </a:r>
            <a:r>
              <a:rPr lang="ru-RU" sz="2400" dirty="0" err="1" smtClean="0">
                <a:solidFill>
                  <a:schemeClr val="bg1"/>
                </a:solidFill>
              </a:rPr>
              <a:t>вернадскит</a:t>
            </a:r>
            <a:r>
              <a:rPr lang="ru-RU" sz="2400" dirty="0" smtClean="0">
                <a:solidFill>
                  <a:schemeClr val="bg1"/>
                </a:solidFill>
              </a:rPr>
              <a:t>». У 1973 </a:t>
            </a:r>
            <a:r>
              <a:rPr lang="ru-RU" sz="2400" dirty="0" err="1" smtClean="0">
                <a:solidFill>
                  <a:schemeClr val="bg1"/>
                </a:solidFill>
              </a:rPr>
              <a:t>році</a:t>
            </a:r>
            <a:r>
              <a:rPr lang="ru-RU" sz="2400" dirty="0" smtClean="0">
                <a:solidFill>
                  <a:schemeClr val="bg1"/>
                </a:solidFill>
              </a:rPr>
              <a:t> </a:t>
            </a:r>
            <a:r>
              <a:rPr lang="ru-RU" sz="2400" dirty="0" err="1" smtClean="0">
                <a:solidFill>
                  <a:schemeClr val="bg1"/>
                </a:solidFill>
              </a:rPr>
              <a:t>його</a:t>
            </a:r>
            <a:r>
              <a:rPr lang="ru-RU" sz="2400" dirty="0" smtClean="0">
                <a:solidFill>
                  <a:schemeClr val="bg1"/>
                </a:solidFill>
              </a:rPr>
              <a:t> </a:t>
            </a:r>
            <a:r>
              <a:rPr lang="ru-RU" sz="2400" dirty="0" err="1" smtClean="0">
                <a:solidFill>
                  <a:schemeClr val="bg1"/>
                </a:solidFill>
              </a:rPr>
              <a:t>іменем</a:t>
            </a:r>
            <a:r>
              <a:rPr lang="ru-RU" sz="2400" dirty="0" smtClean="0">
                <a:solidFill>
                  <a:schemeClr val="bg1"/>
                </a:solidFill>
              </a:rPr>
              <a:t> названо бульвар у </a:t>
            </a:r>
            <a:r>
              <a:rPr lang="ru-RU" sz="2400" dirty="0" err="1" smtClean="0">
                <a:solidFill>
                  <a:schemeClr val="bg1"/>
                </a:solidFill>
              </a:rPr>
              <a:t>Києві</a:t>
            </a:r>
            <a:r>
              <a:rPr lang="ru-RU" sz="2400" dirty="0" smtClean="0">
                <a:solidFill>
                  <a:schemeClr val="bg1"/>
                </a:solidFill>
              </a:rPr>
              <a:t> (</a:t>
            </a:r>
            <a:r>
              <a:rPr lang="ru-RU" sz="2400" dirty="0" err="1" smtClean="0">
                <a:solidFill>
                  <a:schemeClr val="bg1"/>
                </a:solidFill>
              </a:rPr>
              <a:t>Академмістечко</a:t>
            </a:r>
            <a:r>
              <a:rPr lang="ru-RU" sz="2400" dirty="0" smtClean="0">
                <a:solidFill>
                  <a:schemeClr val="bg1"/>
                </a:solidFill>
              </a:rPr>
              <a:t>) де у 1981 </a:t>
            </a:r>
            <a:r>
              <a:rPr lang="ru-RU" sz="2400" dirty="0" err="1" smtClean="0">
                <a:solidFill>
                  <a:schemeClr val="bg1"/>
                </a:solidFill>
              </a:rPr>
              <a:t>році</a:t>
            </a:r>
            <a:r>
              <a:rPr lang="ru-RU" sz="2400" dirty="0" smtClean="0">
                <a:solidFill>
                  <a:schemeClr val="bg1"/>
                </a:solidFill>
              </a:rPr>
              <a:t> </a:t>
            </a:r>
            <a:r>
              <a:rPr lang="ru-RU" sz="2400" dirty="0" err="1" smtClean="0">
                <a:solidFill>
                  <a:schemeClr val="bg1"/>
                </a:solidFill>
              </a:rPr>
              <a:t>йому</a:t>
            </a:r>
            <a:r>
              <a:rPr lang="ru-RU" sz="2400" dirty="0" smtClean="0">
                <a:solidFill>
                  <a:schemeClr val="bg1"/>
                </a:solidFill>
              </a:rPr>
              <a:t> </a:t>
            </a:r>
            <a:r>
              <a:rPr lang="ru-RU" sz="2400" dirty="0" err="1" smtClean="0">
                <a:solidFill>
                  <a:schemeClr val="bg1"/>
                </a:solidFill>
              </a:rPr>
              <a:t>споруджено</a:t>
            </a:r>
            <a:r>
              <a:rPr lang="ru-RU" sz="2400" dirty="0" smtClean="0">
                <a:solidFill>
                  <a:schemeClr val="bg1"/>
                </a:solidFill>
              </a:rPr>
              <a:t> </a:t>
            </a:r>
            <a:r>
              <a:rPr lang="ru-RU" sz="2400" dirty="0" err="1" smtClean="0">
                <a:solidFill>
                  <a:schemeClr val="bg1"/>
                </a:solidFill>
              </a:rPr>
              <a:t>пам'ятник</a:t>
            </a:r>
            <a:r>
              <a:rPr lang="ru-RU" sz="2400" dirty="0" smtClean="0">
                <a:solidFill>
                  <a:schemeClr val="bg1"/>
                </a:solidFill>
              </a:rPr>
              <a:t>. До 1963 року </a:t>
            </a:r>
            <a:r>
              <a:rPr lang="ru-RU" sz="2400" dirty="0" err="1" smtClean="0">
                <a:solidFill>
                  <a:schemeClr val="bg1"/>
                </a:solidFill>
              </a:rPr>
              <a:t>його</a:t>
            </a:r>
            <a:r>
              <a:rPr lang="ru-RU" sz="2400" dirty="0" smtClean="0">
                <a:solidFill>
                  <a:schemeClr val="bg1"/>
                </a:solidFill>
              </a:rPr>
              <a:t> </a:t>
            </a:r>
            <a:r>
              <a:rPr lang="ru-RU" sz="2400" dirty="0" err="1" smtClean="0">
                <a:solidFill>
                  <a:schemeClr val="bg1"/>
                </a:solidFill>
              </a:rPr>
              <a:t>ім'ям</a:t>
            </a:r>
            <a:r>
              <a:rPr lang="ru-RU" sz="2400" dirty="0" smtClean="0">
                <a:solidFill>
                  <a:schemeClr val="bg1"/>
                </a:solidFill>
              </a:rPr>
              <a:t> </a:t>
            </a:r>
            <a:r>
              <a:rPr lang="ru-RU" sz="2400" dirty="0" err="1" smtClean="0">
                <a:solidFill>
                  <a:schemeClr val="bg1"/>
                </a:solidFill>
              </a:rPr>
              <a:t>називалася</a:t>
            </a:r>
            <a:r>
              <a:rPr lang="ru-RU" sz="2400" dirty="0" smtClean="0">
                <a:solidFill>
                  <a:schemeClr val="bg1"/>
                </a:solidFill>
              </a:rPr>
              <a:t> </a:t>
            </a:r>
            <a:r>
              <a:rPr lang="ru-RU" sz="2400" dirty="0" err="1" smtClean="0">
                <a:solidFill>
                  <a:schemeClr val="bg1"/>
                </a:solidFill>
              </a:rPr>
              <a:t>також</a:t>
            </a:r>
            <a:r>
              <a:rPr lang="ru-RU" sz="2400" dirty="0" smtClean="0">
                <a:solidFill>
                  <a:schemeClr val="bg1"/>
                </a:solidFill>
              </a:rPr>
              <a:t> </a:t>
            </a:r>
            <a:r>
              <a:rPr lang="ru-RU" sz="2400" dirty="0" err="1" smtClean="0">
                <a:solidFill>
                  <a:schemeClr val="bg1"/>
                </a:solidFill>
              </a:rPr>
              <a:t>нинішня</a:t>
            </a:r>
            <a:r>
              <a:rPr lang="ru-RU" sz="2400" dirty="0" smtClean="0">
                <a:solidFill>
                  <a:schemeClr val="bg1"/>
                </a:solidFill>
              </a:rPr>
              <a:t> </a:t>
            </a:r>
            <a:r>
              <a:rPr lang="ru-RU" sz="2400" dirty="0" err="1" smtClean="0">
                <a:solidFill>
                  <a:schemeClr val="bg1"/>
                </a:solidFill>
              </a:rPr>
              <a:t>вулиця</a:t>
            </a:r>
            <a:r>
              <a:rPr lang="ru-RU" sz="2400" dirty="0" smtClean="0">
                <a:solidFill>
                  <a:schemeClr val="bg1"/>
                </a:solidFill>
              </a:rPr>
              <a:t> </a:t>
            </a:r>
            <a:r>
              <a:rPr lang="ru-RU" sz="2400" dirty="0" err="1" smtClean="0">
                <a:solidFill>
                  <a:schemeClr val="bg1"/>
                </a:solidFill>
              </a:rPr>
              <a:t>Запорожця</a:t>
            </a:r>
            <a:r>
              <a:rPr lang="ru-RU" sz="2400" dirty="0" smtClean="0">
                <a:solidFill>
                  <a:schemeClr val="bg1"/>
                </a:solidFill>
              </a:rPr>
              <a:t>. 26 </a:t>
            </a:r>
            <a:r>
              <a:rPr lang="ru-RU" sz="2400" dirty="0" err="1" smtClean="0">
                <a:solidFill>
                  <a:schemeClr val="bg1"/>
                </a:solidFill>
              </a:rPr>
              <a:t>березня</a:t>
            </a:r>
            <a:r>
              <a:rPr lang="ru-RU" sz="2400" dirty="0" smtClean="0">
                <a:solidFill>
                  <a:schemeClr val="bg1"/>
                </a:solidFill>
              </a:rPr>
              <a:t> 2003 року </a:t>
            </a:r>
            <a:r>
              <a:rPr lang="ru-RU" sz="2400" dirty="0" err="1" smtClean="0">
                <a:solidFill>
                  <a:schemeClr val="bg1"/>
                </a:solidFill>
              </a:rPr>
              <a:t>Національним</a:t>
            </a:r>
            <a:r>
              <a:rPr lang="ru-RU" sz="2400" dirty="0" smtClean="0">
                <a:solidFill>
                  <a:schemeClr val="bg1"/>
                </a:solidFill>
              </a:rPr>
              <a:t> банком </a:t>
            </a:r>
            <a:r>
              <a:rPr lang="ru-RU" sz="2400" dirty="0" err="1" smtClean="0">
                <a:solidFill>
                  <a:schemeClr val="bg1"/>
                </a:solidFill>
              </a:rPr>
              <a:t>України</a:t>
            </a:r>
            <a:r>
              <a:rPr lang="ru-RU" sz="2400" dirty="0" smtClean="0">
                <a:solidFill>
                  <a:schemeClr val="bg1"/>
                </a:solidFill>
              </a:rPr>
              <a:t> в </a:t>
            </a:r>
            <a:r>
              <a:rPr lang="ru-RU" sz="2400" dirty="0" err="1" smtClean="0">
                <a:solidFill>
                  <a:schemeClr val="bg1"/>
                </a:solidFill>
              </a:rPr>
              <a:t>обіг</a:t>
            </a:r>
            <a:r>
              <a:rPr lang="ru-RU" sz="2400" dirty="0" smtClean="0">
                <a:solidFill>
                  <a:schemeClr val="bg1"/>
                </a:solidFill>
              </a:rPr>
              <a:t> </a:t>
            </a:r>
            <a:r>
              <a:rPr lang="ru-RU" sz="2400" dirty="0" err="1" smtClean="0">
                <a:solidFill>
                  <a:schemeClr val="bg1"/>
                </a:solidFill>
              </a:rPr>
              <a:t>випущена</a:t>
            </a:r>
            <a:r>
              <a:rPr lang="ru-RU" sz="2400" dirty="0" smtClean="0">
                <a:solidFill>
                  <a:schemeClr val="bg1"/>
                </a:solidFill>
              </a:rPr>
              <a:t> </a:t>
            </a:r>
            <a:r>
              <a:rPr lang="ru-RU" sz="2400" dirty="0" err="1" smtClean="0">
                <a:solidFill>
                  <a:schemeClr val="bg1"/>
                </a:solidFill>
              </a:rPr>
              <a:t>ювілейна</a:t>
            </a:r>
            <a:r>
              <a:rPr lang="ru-RU" sz="2400" dirty="0" smtClean="0">
                <a:solidFill>
                  <a:schemeClr val="bg1"/>
                </a:solidFill>
              </a:rPr>
              <a:t> монета </a:t>
            </a:r>
            <a:r>
              <a:rPr lang="ru-RU" sz="2400" dirty="0" err="1" smtClean="0">
                <a:solidFill>
                  <a:schemeClr val="bg1"/>
                </a:solidFill>
              </a:rPr>
              <a:t>номіналом</a:t>
            </a:r>
            <a:r>
              <a:rPr lang="ru-RU" sz="2400" dirty="0" smtClean="0">
                <a:solidFill>
                  <a:schemeClr val="bg1"/>
                </a:solidFill>
              </a:rPr>
              <a:t> 2 </a:t>
            </a:r>
            <a:r>
              <a:rPr lang="ru-RU" sz="2400" dirty="0" err="1" smtClean="0">
                <a:solidFill>
                  <a:schemeClr val="bg1"/>
                </a:solidFill>
              </a:rPr>
              <a:t>гривні</a:t>
            </a:r>
            <a:r>
              <a:rPr lang="ru-RU" sz="2400" dirty="0" smtClean="0">
                <a:solidFill>
                  <a:schemeClr val="bg1"/>
                </a:solidFill>
              </a:rPr>
              <a:t>, </a:t>
            </a:r>
            <a:r>
              <a:rPr lang="ru-RU" sz="2400" dirty="0" err="1" smtClean="0">
                <a:solidFill>
                  <a:schemeClr val="bg1"/>
                </a:solidFill>
              </a:rPr>
              <a:t>присвячена</a:t>
            </a:r>
            <a:r>
              <a:rPr lang="ru-RU" sz="2400" dirty="0" smtClean="0">
                <a:solidFill>
                  <a:schemeClr val="bg1"/>
                </a:solidFill>
              </a:rPr>
              <a:t> </a:t>
            </a:r>
            <a:r>
              <a:rPr lang="ru-RU" sz="2400" dirty="0" err="1" smtClean="0">
                <a:solidFill>
                  <a:schemeClr val="bg1"/>
                </a:solidFill>
              </a:rPr>
              <a:t>академіку</a:t>
            </a:r>
            <a:r>
              <a:rPr lang="ru-RU" sz="2400" dirty="0" smtClean="0">
                <a:solidFill>
                  <a:schemeClr val="bg1"/>
                </a:solidFill>
              </a:rPr>
              <a:t> </a:t>
            </a:r>
            <a:r>
              <a:rPr lang="ru-RU" sz="2400" dirty="0" err="1" smtClean="0">
                <a:solidFill>
                  <a:schemeClr val="bg1"/>
                </a:solidFill>
              </a:rPr>
              <a:t>Вернадському</a:t>
            </a:r>
            <a:r>
              <a:rPr lang="ru-RU" sz="2400" dirty="0" smtClean="0">
                <a:solidFill>
                  <a:schemeClr val="bg1"/>
                </a:solidFill>
              </a:rPr>
              <a:t>. 25 лютого 2013 року </a:t>
            </a:r>
            <a:r>
              <a:rPr lang="ru-RU" sz="2400" dirty="0" err="1" smtClean="0">
                <a:solidFill>
                  <a:schemeClr val="bg1"/>
                </a:solidFill>
              </a:rPr>
              <a:t>Національним</a:t>
            </a:r>
            <a:r>
              <a:rPr lang="ru-RU" sz="2400" dirty="0" smtClean="0">
                <a:solidFill>
                  <a:schemeClr val="bg1"/>
                </a:solidFill>
              </a:rPr>
              <a:t> банком </a:t>
            </a:r>
            <a:r>
              <a:rPr lang="ru-RU" sz="2400" dirty="0" err="1" smtClean="0">
                <a:solidFill>
                  <a:schemeClr val="bg1"/>
                </a:solidFill>
              </a:rPr>
              <a:t>України</a:t>
            </a:r>
            <a:r>
              <a:rPr lang="ru-RU" sz="2400" dirty="0" smtClean="0">
                <a:solidFill>
                  <a:schemeClr val="bg1"/>
                </a:solidFill>
              </a:rPr>
              <a:t> в </a:t>
            </a:r>
            <a:r>
              <a:rPr lang="ru-RU" sz="2400" dirty="0" err="1" smtClean="0">
                <a:solidFill>
                  <a:schemeClr val="bg1"/>
                </a:solidFill>
              </a:rPr>
              <a:t>обіг</a:t>
            </a:r>
            <a:r>
              <a:rPr lang="ru-RU" sz="2400" dirty="0" smtClean="0">
                <a:solidFill>
                  <a:schemeClr val="bg1"/>
                </a:solidFill>
              </a:rPr>
              <a:t> </a:t>
            </a:r>
            <a:r>
              <a:rPr lang="ru-RU" sz="2400" dirty="0" err="1" smtClean="0">
                <a:solidFill>
                  <a:schemeClr val="bg1"/>
                </a:solidFill>
              </a:rPr>
              <a:t>випущена</a:t>
            </a:r>
            <a:r>
              <a:rPr lang="ru-RU" sz="2400" dirty="0" smtClean="0">
                <a:solidFill>
                  <a:schemeClr val="bg1"/>
                </a:solidFill>
              </a:rPr>
              <a:t> </a:t>
            </a:r>
            <a:r>
              <a:rPr lang="ru-RU" sz="2400" dirty="0" err="1" smtClean="0">
                <a:solidFill>
                  <a:schemeClr val="bg1"/>
                </a:solidFill>
              </a:rPr>
              <a:t>срібна</a:t>
            </a:r>
            <a:r>
              <a:rPr lang="ru-RU" sz="2400" dirty="0" smtClean="0">
                <a:solidFill>
                  <a:schemeClr val="bg1"/>
                </a:solidFill>
              </a:rPr>
              <a:t> </a:t>
            </a:r>
            <a:r>
              <a:rPr lang="ru-RU" sz="2400" dirty="0" err="1" smtClean="0">
                <a:solidFill>
                  <a:schemeClr val="bg1"/>
                </a:solidFill>
              </a:rPr>
              <a:t>пам'ятна</a:t>
            </a:r>
            <a:r>
              <a:rPr lang="ru-RU" sz="2400" dirty="0" smtClean="0">
                <a:solidFill>
                  <a:schemeClr val="bg1"/>
                </a:solidFill>
              </a:rPr>
              <a:t> монета у </a:t>
            </a:r>
            <a:r>
              <a:rPr lang="ru-RU" sz="2400" dirty="0" err="1" smtClean="0">
                <a:solidFill>
                  <a:schemeClr val="bg1"/>
                </a:solidFill>
              </a:rPr>
              <a:t>серії</a:t>
            </a:r>
            <a:r>
              <a:rPr lang="ru-RU" sz="2400" dirty="0" smtClean="0">
                <a:solidFill>
                  <a:schemeClr val="bg1"/>
                </a:solidFill>
              </a:rPr>
              <a:t> "</a:t>
            </a:r>
            <a:r>
              <a:rPr lang="ru-RU" sz="2400" dirty="0" err="1" smtClean="0">
                <a:solidFill>
                  <a:schemeClr val="bg1"/>
                </a:solidFill>
              </a:rPr>
              <a:t>Видатні</a:t>
            </a:r>
            <a:r>
              <a:rPr lang="ru-RU" sz="2400" dirty="0" smtClean="0">
                <a:solidFill>
                  <a:schemeClr val="bg1"/>
                </a:solidFill>
              </a:rPr>
              <a:t> </a:t>
            </a:r>
            <a:r>
              <a:rPr lang="ru-RU" sz="2400" dirty="0" err="1" smtClean="0">
                <a:solidFill>
                  <a:schemeClr val="bg1"/>
                </a:solidFill>
              </a:rPr>
              <a:t>особистості</a:t>
            </a:r>
            <a:r>
              <a:rPr lang="ru-RU" sz="2400" dirty="0" smtClean="0">
                <a:solidFill>
                  <a:schemeClr val="bg1"/>
                </a:solidFill>
              </a:rPr>
              <a:t> </a:t>
            </a:r>
            <a:r>
              <a:rPr lang="ru-RU" sz="2400" dirty="0" err="1" smtClean="0">
                <a:solidFill>
                  <a:schemeClr val="bg1"/>
                </a:solidFill>
              </a:rPr>
              <a:t>України</a:t>
            </a:r>
            <a:r>
              <a:rPr lang="ru-RU" sz="2400" dirty="0" smtClean="0">
                <a:solidFill>
                  <a:schemeClr val="bg1"/>
                </a:solidFill>
              </a:rPr>
              <a:t>" </a:t>
            </a:r>
            <a:r>
              <a:rPr lang="ru-RU" sz="2400" dirty="0" err="1" smtClean="0">
                <a:solidFill>
                  <a:schemeClr val="bg1"/>
                </a:solidFill>
              </a:rPr>
              <a:t>номіналом</a:t>
            </a:r>
            <a:r>
              <a:rPr lang="ru-RU" sz="2400" dirty="0" smtClean="0">
                <a:solidFill>
                  <a:schemeClr val="bg1"/>
                </a:solidFill>
              </a:rPr>
              <a:t> 5 </a:t>
            </a:r>
            <a:r>
              <a:rPr lang="ru-RU" sz="2400" dirty="0" err="1" smtClean="0">
                <a:solidFill>
                  <a:schemeClr val="bg1"/>
                </a:solidFill>
              </a:rPr>
              <a:t>гривень</a:t>
            </a:r>
            <a:r>
              <a:rPr lang="ru-RU" sz="2400" dirty="0" smtClean="0">
                <a:solidFill>
                  <a:schemeClr val="bg1"/>
                </a:solidFill>
              </a:rPr>
              <a:t>, </a:t>
            </a:r>
            <a:r>
              <a:rPr lang="ru-RU" sz="2400" dirty="0" err="1" smtClean="0">
                <a:solidFill>
                  <a:schemeClr val="bg1"/>
                </a:solidFill>
              </a:rPr>
              <a:t>присвячена</a:t>
            </a:r>
            <a:r>
              <a:rPr lang="ru-RU" sz="2400" dirty="0" smtClean="0">
                <a:solidFill>
                  <a:schemeClr val="bg1"/>
                </a:solidFill>
              </a:rPr>
              <a:t> 150-річчю </a:t>
            </a:r>
            <a:r>
              <a:rPr lang="ru-RU" sz="2400" dirty="0" err="1" smtClean="0">
                <a:solidFill>
                  <a:schemeClr val="bg1"/>
                </a:solidFill>
              </a:rPr>
              <a:t>від</a:t>
            </a:r>
            <a:r>
              <a:rPr lang="ru-RU" sz="2400" dirty="0" smtClean="0">
                <a:solidFill>
                  <a:schemeClr val="bg1"/>
                </a:solidFill>
              </a:rPr>
              <a:t> дня </a:t>
            </a:r>
            <a:r>
              <a:rPr lang="ru-RU" sz="2400" dirty="0" err="1" smtClean="0">
                <a:solidFill>
                  <a:schemeClr val="bg1"/>
                </a:solidFill>
              </a:rPr>
              <a:t>народження</a:t>
            </a:r>
            <a:r>
              <a:rPr lang="ru-RU" sz="2400" dirty="0" smtClean="0">
                <a:solidFill>
                  <a:schemeClr val="bg1"/>
                </a:solidFill>
              </a:rPr>
              <a:t> </a:t>
            </a:r>
            <a:r>
              <a:rPr lang="ru-RU" sz="2400" dirty="0" err="1" smtClean="0">
                <a:solidFill>
                  <a:schemeClr val="bg1"/>
                </a:solidFill>
              </a:rPr>
              <a:t>академіка</a:t>
            </a:r>
            <a:r>
              <a:rPr lang="ru-RU" sz="2400" dirty="0" smtClean="0">
                <a:solidFill>
                  <a:schemeClr val="bg1"/>
                </a:solidFill>
              </a:rPr>
              <a:t> </a:t>
            </a:r>
            <a:r>
              <a:rPr lang="ru-RU" sz="2400" dirty="0" err="1" smtClean="0">
                <a:solidFill>
                  <a:schemeClr val="bg1"/>
                </a:solidFill>
              </a:rPr>
              <a:t>Вернадського</a:t>
            </a:r>
            <a:r>
              <a:rPr lang="ru-RU" sz="2400" dirty="0" smtClean="0">
                <a:solidFill>
                  <a:schemeClr val="bg1"/>
                </a:solidFill>
              </a:rPr>
              <a:t>.</a:t>
            </a:r>
            <a:br>
              <a:rPr lang="ru-RU" sz="2400" dirty="0" smtClean="0">
                <a:solidFill>
                  <a:schemeClr val="bg1"/>
                </a:solidFill>
              </a:rPr>
            </a:br>
            <a:r>
              <a:rPr lang="ru-RU" sz="2400" dirty="0" smtClean="0">
                <a:solidFill>
                  <a:schemeClr val="bg1"/>
                </a:solidFill>
              </a:rPr>
              <a:t>На честь </a:t>
            </a:r>
            <a:r>
              <a:rPr lang="ru-RU" sz="2400" dirty="0" err="1" smtClean="0">
                <a:solidFill>
                  <a:schemeClr val="bg1"/>
                </a:solidFill>
              </a:rPr>
              <a:t>науковця</a:t>
            </a:r>
            <a:r>
              <a:rPr lang="ru-RU" sz="2400" dirty="0" smtClean="0">
                <a:solidFill>
                  <a:schemeClr val="bg1"/>
                </a:solidFill>
              </a:rPr>
              <a:t> названо </a:t>
            </a:r>
            <a:r>
              <a:rPr lang="ru-RU" sz="2400" dirty="0" err="1" smtClean="0">
                <a:solidFill>
                  <a:schemeClr val="bg1"/>
                </a:solidFill>
              </a:rPr>
              <a:t>астероїд</a:t>
            </a:r>
            <a:r>
              <a:rPr lang="ru-RU" sz="2400" dirty="0" smtClean="0">
                <a:solidFill>
                  <a:schemeClr val="bg1"/>
                </a:solidFill>
              </a:rPr>
              <a:t> 2809 </a:t>
            </a:r>
            <a:r>
              <a:rPr lang="ru-RU" sz="2400" dirty="0" err="1" smtClean="0">
                <a:solidFill>
                  <a:schemeClr val="bg1"/>
                </a:solidFill>
              </a:rPr>
              <a:t>Вернадський</a:t>
            </a:r>
            <a:r>
              <a:rPr lang="ru-RU" sz="2400" dirty="0" smtClean="0">
                <a:solidFill>
                  <a:schemeClr val="bg1"/>
                </a:solidFill>
              </a:rPr>
              <a:t>.</a:t>
            </a:r>
            <a:br>
              <a:rPr lang="ru-RU" sz="2400" dirty="0" smtClean="0">
                <a:solidFill>
                  <a:schemeClr val="bg1"/>
                </a:solidFill>
              </a:rPr>
            </a:br>
            <a:r>
              <a:rPr lang="ru-RU" sz="2400" dirty="0" smtClean="0">
                <a:solidFill>
                  <a:schemeClr val="bg1"/>
                </a:solidFill>
              </a:rPr>
              <a:t>12 </a:t>
            </a:r>
            <a:r>
              <a:rPr lang="ru-RU" sz="2400" dirty="0" err="1" smtClean="0">
                <a:solidFill>
                  <a:schemeClr val="bg1"/>
                </a:solidFill>
              </a:rPr>
              <a:t>березня</a:t>
            </a:r>
            <a:r>
              <a:rPr lang="ru-RU" sz="2400" dirty="0" smtClean="0">
                <a:solidFill>
                  <a:schemeClr val="bg1"/>
                </a:solidFill>
              </a:rPr>
              <a:t> 2013 р. </a:t>
            </a:r>
            <a:r>
              <a:rPr lang="en-US" sz="2400" dirty="0" smtClean="0">
                <a:solidFill>
                  <a:schemeClr val="bg1"/>
                </a:solidFill>
              </a:rPr>
              <a:t>Google </a:t>
            </a:r>
            <a:r>
              <a:rPr lang="ru-RU" sz="2400" dirty="0" err="1" smtClean="0">
                <a:solidFill>
                  <a:schemeClr val="bg1"/>
                </a:solidFill>
              </a:rPr>
              <a:t>відзначив</a:t>
            </a:r>
            <a:r>
              <a:rPr lang="ru-RU" sz="2400" dirty="0" smtClean="0">
                <a:solidFill>
                  <a:schemeClr val="bg1"/>
                </a:solidFill>
              </a:rPr>
              <a:t> 150 </a:t>
            </a:r>
            <a:r>
              <a:rPr lang="ru-RU" sz="2400" dirty="0" err="1" smtClean="0">
                <a:solidFill>
                  <a:schemeClr val="bg1"/>
                </a:solidFill>
              </a:rPr>
              <a:t>років</a:t>
            </a:r>
            <a:r>
              <a:rPr lang="ru-RU" sz="2400" dirty="0" smtClean="0">
                <a:solidFill>
                  <a:schemeClr val="bg1"/>
                </a:solidFill>
              </a:rPr>
              <a:t> </a:t>
            </a:r>
            <a:r>
              <a:rPr lang="ru-RU" sz="2400" dirty="0" err="1" smtClean="0">
                <a:solidFill>
                  <a:schemeClr val="bg1"/>
                </a:solidFill>
              </a:rPr>
              <a:t>від</a:t>
            </a:r>
            <a:r>
              <a:rPr lang="ru-RU" sz="2400" dirty="0" smtClean="0">
                <a:solidFill>
                  <a:schemeClr val="bg1"/>
                </a:solidFill>
              </a:rPr>
              <a:t> дня </a:t>
            </a:r>
            <a:r>
              <a:rPr lang="ru-RU" sz="2400" dirty="0" err="1" smtClean="0">
                <a:solidFill>
                  <a:schemeClr val="bg1"/>
                </a:solidFill>
              </a:rPr>
              <a:t>народження</a:t>
            </a:r>
            <a:r>
              <a:rPr lang="ru-RU" sz="2400" dirty="0" smtClean="0">
                <a:solidFill>
                  <a:schemeClr val="bg1"/>
                </a:solidFill>
              </a:rPr>
              <a:t> </a:t>
            </a:r>
            <a:r>
              <a:rPr lang="ru-RU" sz="2400" dirty="0" err="1" smtClean="0">
                <a:solidFill>
                  <a:schemeClr val="bg1"/>
                </a:solidFill>
              </a:rPr>
              <a:t>Володимира</a:t>
            </a:r>
            <a:r>
              <a:rPr lang="ru-RU" sz="2400" dirty="0" smtClean="0">
                <a:solidFill>
                  <a:schemeClr val="bg1"/>
                </a:solidFill>
              </a:rPr>
              <a:t> </a:t>
            </a:r>
            <a:r>
              <a:rPr lang="ru-RU" sz="2400" dirty="0" err="1" smtClean="0">
                <a:solidFill>
                  <a:schemeClr val="bg1"/>
                </a:solidFill>
              </a:rPr>
              <a:t>Вернадського</a:t>
            </a:r>
            <a:r>
              <a:rPr lang="ru-RU" sz="2400" dirty="0" smtClean="0">
                <a:solidFill>
                  <a:schemeClr val="bg1"/>
                </a:solidFill>
              </a:rPr>
              <a:t> </a:t>
            </a:r>
            <a:r>
              <a:rPr lang="ru-RU" sz="2400" dirty="0" err="1" smtClean="0">
                <a:solidFill>
                  <a:schemeClr val="bg1"/>
                </a:solidFill>
              </a:rPr>
              <a:t>святковим</a:t>
            </a:r>
            <a:r>
              <a:rPr lang="ru-RU" sz="2400" dirty="0" smtClean="0">
                <a:solidFill>
                  <a:schemeClr val="bg1"/>
                </a:solidFill>
              </a:rPr>
              <a:t> логотипом. На </a:t>
            </a:r>
            <a:r>
              <a:rPr lang="ru-RU" sz="2400" dirty="0" err="1" smtClean="0">
                <a:solidFill>
                  <a:schemeClr val="bg1"/>
                </a:solidFill>
              </a:rPr>
              <a:t>головній</a:t>
            </a:r>
            <a:r>
              <a:rPr lang="ru-RU" sz="2400" dirty="0" smtClean="0">
                <a:solidFill>
                  <a:schemeClr val="bg1"/>
                </a:solidFill>
              </a:rPr>
              <a:t> </a:t>
            </a:r>
            <a:r>
              <a:rPr lang="ru-RU" sz="2400" dirty="0" err="1" smtClean="0">
                <a:solidFill>
                  <a:schemeClr val="bg1"/>
                </a:solidFill>
              </a:rPr>
              <a:t>сторінці</a:t>
            </a:r>
            <a:r>
              <a:rPr lang="ru-RU" sz="2400" dirty="0" smtClean="0">
                <a:solidFill>
                  <a:schemeClr val="bg1"/>
                </a:solidFill>
              </a:rPr>
              <a:t> </a:t>
            </a:r>
            <a:r>
              <a:rPr lang="ru-RU" sz="2400" dirty="0" err="1" smtClean="0">
                <a:solidFill>
                  <a:schemeClr val="bg1"/>
                </a:solidFill>
              </a:rPr>
              <a:t>пошукового</a:t>
            </a:r>
            <a:r>
              <a:rPr lang="ru-RU" sz="2400" dirty="0" smtClean="0">
                <a:solidFill>
                  <a:schemeClr val="bg1"/>
                </a:solidFill>
              </a:rPr>
              <a:t> </a:t>
            </a:r>
            <a:r>
              <a:rPr lang="ru-RU" sz="2400" dirty="0" err="1" smtClean="0">
                <a:solidFill>
                  <a:schemeClr val="bg1"/>
                </a:solidFill>
              </a:rPr>
              <a:t>сервісу</a:t>
            </a:r>
            <a:r>
              <a:rPr lang="ru-RU" sz="2400" dirty="0" smtClean="0">
                <a:solidFill>
                  <a:schemeClr val="bg1"/>
                </a:solidFill>
              </a:rPr>
              <a:t> </a:t>
            </a:r>
            <a:r>
              <a:rPr lang="ru-RU" sz="2400" dirty="0" err="1" smtClean="0">
                <a:solidFill>
                  <a:schemeClr val="bg1"/>
                </a:solidFill>
              </a:rPr>
              <a:t>було</a:t>
            </a:r>
            <a:r>
              <a:rPr lang="ru-RU" sz="2400" dirty="0" smtClean="0">
                <a:solidFill>
                  <a:schemeClr val="bg1"/>
                </a:solidFill>
              </a:rPr>
              <a:t> </a:t>
            </a:r>
            <a:r>
              <a:rPr lang="ru-RU" sz="2400" dirty="0" err="1" smtClean="0">
                <a:solidFill>
                  <a:schemeClr val="bg1"/>
                </a:solidFill>
              </a:rPr>
              <a:t>розміщено</a:t>
            </a:r>
            <a:r>
              <a:rPr lang="ru-RU" sz="2400" dirty="0" smtClean="0">
                <a:solidFill>
                  <a:schemeClr val="bg1"/>
                </a:solidFill>
              </a:rPr>
              <a:t> </a:t>
            </a:r>
            <a:r>
              <a:rPr lang="ru-RU" sz="2400" dirty="0" err="1" smtClean="0">
                <a:solidFill>
                  <a:schemeClr val="bg1"/>
                </a:solidFill>
              </a:rPr>
              <a:t>дудл</a:t>
            </a:r>
            <a:r>
              <a:rPr lang="ru-RU" sz="2400" dirty="0" smtClean="0">
                <a:solidFill>
                  <a:schemeClr val="bg1"/>
                </a:solidFill>
              </a:rPr>
              <a:t> у </a:t>
            </a:r>
            <a:r>
              <a:rPr lang="ru-RU" sz="2400" dirty="0" err="1" smtClean="0">
                <a:solidFill>
                  <a:schemeClr val="bg1"/>
                </a:solidFill>
              </a:rPr>
              <a:t>вигляді</a:t>
            </a:r>
            <a:r>
              <a:rPr lang="ru-RU" sz="2400" dirty="0" smtClean="0">
                <a:solidFill>
                  <a:schemeClr val="bg1"/>
                </a:solidFill>
              </a:rPr>
              <a:t> </a:t>
            </a:r>
            <a:r>
              <a:rPr lang="ru-RU" sz="2400" dirty="0" err="1" smtClean="0">
                <a:solidFill>
                  <a:schemeClr val="bg1"/>
                </a:solidFill>
              </a:rPr>
              <a:t>малюнків</a:t>
            </a:r>
            <a:r>
              <a:rPr lang="ru-RU" sz="2400" dirty="0" smtClean="0">
                <a:solidFill>
                  <a:schemeClr val="bg1"/>
                </a:solidFill>
              </a:rPr>
              <a:t>, </a:t>
            </a:r>
            <a:r>
              <a:rPr lang="ru-RU" sz="2400" dirty="0" err="1" smtClean="0">
                <a:solidFill>
                  <a:schemeClr val="bg1"/>
                </a:solidFill>
              </a:rPr>
              <a:t>які</a:t>
            </a:r>
            <a:r>
              <a:rPr lang="ru-RU" sz="2400" dirty="0" smtClean="0">
                <a:solidFill>
                  <a:schemeClr val="bg1"/>
                </a:solidFill>
              </a:rPr>
              <a:t> </a:t>
            </a:r>
            <a:r>
              <a:rPr lang="ru-RU" sz="2400" dirty="0" err="1" smtClean="0">
                <a:solidFill>
                  <a:schemeClr val="bg1"/>
                </a:solidFill>
              </a:rPr>
              <a:t>символізують</a:t>
            </a:r>
            <a:r>
              <a:rPr lang="ru-RU" sz="2400" dirty="0" smtClean="0">
                <a:solidFill>
                  <a:schemeClr val="bg1"/>
                </a:solidFill>
              </a:rPr>
              <a:t> </a:t>
            </a:r>
            <a:r>
              <a:rPr lang="ru-RU" sz="2400" dirty="0" err="1" smtClean="0">
                <a:solidFill>
                  <a:schemeClr val="bg1"/>
                </a:solidFill>
              </a:rPr>
              <a:t>сфери</a:t>
            </a:r>
            <a:r>
              <a:rPr lang="ru-RU" sz="2400" dirty="0" smtClean="0">
                <a:solidFill>
                  <a:schemeClr val="bg1"/>
                </a:solidFill>
              </a:rPr>
              <a:t> </a:t>
            </a:r>
            <a:r>
              <a:rPr lang="ru-RU" sz="2400" dirty="0" err="1" smtClean="0">
                <a:solidFill>
                  <a:schemeClr val="bg1"/>
                </a:solidFill>
              </a:rPr>
              <a:t>наукових</a:t>
            </a:r>
            <a:r>
              <a:rPr lang="ru-RU" sz="2400" dirty="0" smtClean="0">
                <a:solidFill>
                  <a:schemeClr val="bg1"/>
                </a:solidFill>
              </a:rPr>
              <a:t> </a:t>
            </a:r>
            <a:r>
              <a:rPr lang="ru-RU" sz="2400" dirty="0" err="1" smtClean="0">
                <a:solidFill>
                  <a:schemeClr val="bg1"/>
                </a:solidFill>
              </a:rPr>
              <a:t>інтересів</a:t>
            </a:r>
            <a:r>
              <a:rPr lang="ru-RU" sz="2400" dirty="0" smtClean="0">
                <a:solidFill>
                  <a:schemeClr val="bg1"/>
                </a:solidFill>
              </a:rPr>
              <a:t> </a:t>
            </a:r>
            <a:r>
              <a:rPr lang="ru-RU" sz="2400" dirty="0" err="1" smtClean="0">
                <a:solidFill>
                  <a:schemeClr val="bg1"/>
                </a:solidFill>
              </a:rPr>
              <a:t>вченого</a:t>
            </a:r>
            <a:r>
              <a:rPr lang="ru-RU" sz="2400" dirty="0" smtClean="0">
                <a:solidFill>
                  <a:schemeClr val="bg1"/>
                </a:solidFill>
              </a:rPr>
              <a:t> та </a:t>
            </a:r>
            <a:r>
              <a:rPr lang="ru-RU" sz="2400" dirty="0" err="1" smtClean="0">
                <a:solidFill>
                  <a:schemeClr val="bg1"/>
                </a:solidFill>
              </a:rPr>
              <a:t>його</a:t>
            </a:r>
            <a:r>
              <a:rPr lang="ru-RU" sz="2400" dirty="0" smtClean="0">
                <a:solidFill>
                  <a:schemeClr val="bg1"/>
                </a:solidFill>
              </a:rPr>
              <a:t> портрет.</a:t>
            </a:r>
            <a:endParaRPr lang="ru-RU" sz="2400" dirty="0">
              <a:solidFill>
                <a:schemeClr val="bg1"/>
              </a:solidFill>
            </a:endParaRPr>
          </a:p>
        </p:txBody>
      </p:sp>
    </p:spTree>
    <p:extLst>
      <p:ext uri="{BB962C8B-B14F-4D97-AF65-F5344CB8AC3E}">
        <p14:creationId xmlns:p14="http://schemas.microsoft.com/office/powerpoint/2010/main" val="2071225231"/>
      </p:ext>
    </p:extLst>
  </p:cSld>
  <p:clrMapOvr>
    <a:masterClrMapping/>
  </p:clrMapOvr>
  <p:transition spd="slow" advTm="20183">
    <p:cover/>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567</Words>
  <Application>Microsoft Office PowerPoint</Application>
  <PresentationFormat>Экран (4:3)</PresentationFormat>
  <Paragraphs>11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Вернадський Володимир Іванович </vt:lpstr>
      <vt:lpstr>Вернадський Володимир Іванович  — український філософ, природознавець, мислитель, засновник геохімії, біогеохімії та радіогеології, космізму. Володимир Вернадський народився 28 лютого (12 березня за новим стилем) 1863 року в Санкт-Петербурзі в сім'ї економіста Івана Васильовича Вернадського. Дитячі роки (1868–1875) в Україні — в Полтаві і в Харкові; ще хлопчиною бував у Києві, жив у будинку в Липках, де мешкала й померла його бабуся — В. Константинович. У 1873 році Володимир Вернадський вступив до першого класу Харківської гімназії, де провчився три роки. В дитинстві величезний вплив на його розвиток мав батько, який дуже ретельно і послідовно займався вихованням і освітою свого сина. Закінчив фізико-математичний факультет Петербурзького університету. В. І. Вернадський отримав блискучу освіту. Він навчався в Петер¬бурзькому університеті у 80-х роках минулого століття, коли там ви¬кладали великі вчені В. В. Докучаєв, Д. І. Менделєєв, О. і. Воєйков, О. М. Бекетов, М. П. Вагнер.</vt:lpstr>
      <vt:lpstr>Презентация PowerPoint</vt:lpstr>
      <vt:lpstr>        У 1917–1921 роках працював в Україні, організатор і перший президент Української Академії наук, почесний академік ряду зарубіжних академій. Наукові праці присвячено дослідженням хімічного складу земної кори, атмосфери, гідросфери, міграції хімічних елементів у земній корі, ролі і значенню радіоактивних елементів в її еволюції. Творець науки біогеохімії, засновник вітчизняної школи геохіміків, основоположник учення про біосферу та ноосферу, історик науки, філософ, натураліст.   </vt:lpstr>
      <vt:lpstr>Презентация PowerPoint</vt:lpstr>
      <vt:lpstr>      В. І. Вернадський створив цілий комплекс наук про Землю - від генетичної мінералогії до біохімії, радіології, вчення про біосферу.       Він принципово відкинув старий біологічний підхід - дослідження окремо того чи іншого живого організму, а висунув на перше місце поняття життя як організованої сукупності живої речовини. В. І. Вернадський відніс до біосфери ширші шари земних оболонок, де не тільки мешкають живі організми, а й знаходяться речовини, створені в минулому живою матерією (торф, кам'яне вугілля, осадові породи тощо). Він розглядав біосферу не просто як просторову категорію, а як складну єдину систему - оболонку, в якій живі істоти перебувають у складній взаємодії як із неживою природою (повітрям, водою, сонячною енергією), так і між собою і цим визначають хімічний стан зовнішньої кори нашої планети.</vt:lpstr>
      <vt:lpstr>      Мислитель визначив межі біосфери, вказавши, що до неї входять уся гідросфера Землі, верхня частина літосфери до глибини 2 - З км, де ще є живі бактерії, і нижня частина атмосфери. Він розглядав біосферу як зону перетворення цієї космічної енергії трансформаторами, що в ній знаходяться. Багато уваги у своїх працях В. І. Вернадський приділяв зеленій речовині рослин, тобто хлорофілу, оскільки лише він здатний кристалізувати променисту енергію Сонця та з її допомогою створювати первинні органічні сполуки з вуглекислого газу, повітря і водних розчинів. Розглядаючи обсяг і енергетичні коефіцієнти різних груп рослинності, вчений дійшов висновку, що головними трансформаторами сонячної енергії в хімічну енергію біосфери є одноклітинні зелені водорості океану, що дуже швидко розмножуються. Значну роль у цьому процесі відіграють також ліси тропічного поясу. </vt:lpstr>
      <vt:lpstr>Презентация PowerPoint</vt:lpstr>
      <vt:lpstr>Ім'я вченого присвоєно багатьом академічним інститутам, бібліотекам, кораблям тощо. Зокрема Національній бібліотеці України. На пошану вченого названо два мінерали «вернадит» і «вернадскит». У 1973 році його іменем названо бульвар у Києві (Академмістечко) де у 1981 році йому споруджено пам'ятник. До 1963 року його ім'ям називалася також нинішня вулиця Запорожця. 26 березня 2003 року Національним банком України в обіг випущена ювілейна монета номіналом 2 гривні, присвячена академіку Вернадському. 25 лютого 2013 року Національним банком України в обіг випущена срібна пам'ятна монета у серії "Видатні особистості України" номіналом 5 гривень, присвячена 150-річчю від дня народження академіка Вернадського. На честь науковця названо астероїд 2809 Вернадський. 12 березня 2013 р. Google відзначив 150 років від дня народження Володимира Вернадського святковим логотипом. На головній сторінці пошукового сервісу було розміщено дудл у вигляді малюнків, які символізують сфери наукових інтересів вченого та його портрет.</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Вернадський Володимир Іванович </dc:title>
  <dc:creator>User</dc:creator>
  <cp:lastModifiedBy>User</cp:lastModifiedBy>
  <cp:revision>7</cp:revision>
  <dcterms:created xsi:type="dcterms:W3CDTF">2013-09-10T15:28:10Z</dcterms:created>
  <dcterms:modified xsi:type="dcterms:W3CDTF">2013-09-10T16:37:13Z</dcterms:modified>
</cp:coreProperties>
</file>