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58" r:id="rId5"/>
    <p:sldId id="273" r:id="rId6"/>
    <p:sldId id="259" r:id="rId7"/>
    <p:sldId id="275" r:id="rId8"/>
    <p:sldId id="274" r:id="rId9"/>
    <p:sldId id="276" r:id="rId10"/>
    <p:sldId id="277" r:id="rId11"/>
    <p:sldId id="263" r:id="rId12"/>
    <p:sldId id="260" r:id="rId13"/>
    <p:sldId id="267" r:id="rId14"/>
    <p:sldId id="268" r:id="rId15"/>
    <p:sldId id="269" r:id="rId16"/>
    <p:sldId id="270" r:id="rId17"/>
    <p:sldId id="271" r:id="rId18"/>
    <p:sldId id="262" r:id="rId19"/>
    <p:sldId id="272" r:id="rId20"/>
    <p:sldId id="261" r:id="rId21"/>
    <p:sldId id="264" r:id="rId22"/>
    <p:sldId id="26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9600" dirty="0" err="1" smtClean="0"/>
              <a:t>Югосла</a:t>
            </a:r>
            <a:r>
              <a:rPr lang="uk-UA" sz="9600" dirty="0" smtClean="0"/>
              <a:t>вія</a:t>
            </a: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Холоша Вероніка</a:t>
            </a:r>
          </a:p>
          <a:p>
            <a:r>
              <a:rPr lang="uk-UA" sz="3200" dirty="0" err="1" smtClean="0"/>
              <a:t>Городивський</a:t>
            </a:r>
            <a:r>
              <a:rPr lang="uk-UA" sz="3200" dirty="0" smtClean="0"/>
              <a:t> Микита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052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67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Війни на Балканах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2"/>
            <a:ext cx="10627330" cy="452112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sz="4200" dirty="0" err="1">
                <a:effectLst/>
              </a:rPr>
              <a:t>Війни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під</a:t>
            </a:r>
            <a:r>
              <a:rPr lang="ru-RU" sz="4200" dirty="0">
                <a:effectLst/>
              </a:rPr>
              <a:t> час </a:t>
            </a:r>
            <a:r>
              <a:rPr lang="ru-RU" sz="4200" dirty="0" err="1">
                <a:effectLst/>
              </a:rPr>
              <a:t>розпаду</a:t>
            </a:r>
            <a:r>
              <a:rPr lang="ru-RU" sz="4200" dirty="0">
                <a:effectLst/>
              </a:rPr>
              <a:t> </a:t>
            </a:r>
            <a:r>
              <a:rPr lang="ru-RU" sz="4200" dirty="0" err="1">
                <a:effectLst/>
              </a:rPr>
              <a:t>Югославії</a:t>
            </a:r>
            <a:r>
              <a:rPr lang="ru-RU" sz="4200" dirty="0">
                <a:effectLst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200" dirty="0" smtClean="0">
                <a:effectLst/>
              </a:rPr>
              <a:t>  </a:t>
            </a:r>
            <a:r>
              <a:rPr lang="ru-RU" sz="4200" dirty="0" err="1" smtClean="0">
                <a:effectLst/>
              </a:rPr>
              <a:t>Війна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 err="1">
                <a:effectLst/>
              </a:rPr>
              <a:t>Словенії</a:t>
            </a:r>
            <a:r>
              <a:rPr lang="ru-RU" sz="4200" dirty="0">
                <a:effectLst/>
              </a:rPr>
              <a:t> за </a:t>
            </a:r>
            <a:r>
              <a:rPr lang="ru-RU" sz="4200" dirty="0" err="1">
                <a:effectLst/>
              </a:rPr>
              <a:t>незалежність</a:t>
            </a:r>
            <a:r>
              <a:rPr lang="ru-RU" sz="4200" dirty="0">
                <a:effectLst/>
              </a:rPr>
              <a:t> (1991) (</a:t>
            </a:r>
            <a:r>
              <a:rPr lang="ru-RU" sz="4200" dirty="0" err="1">
                <a:effectLst/>
              </a:rPr>
              <a:t>Десятиденна</a:t>
            </a:r>
            <a:r>
              <a:rPr lang="ru-RU" sz="4200" dirty="0">
                <a:effectLst/>
              </a:rPr>
              <a:t> </a:t>
            </a:r>
            <a:r>
              <a:rPr lang="ru-RU" sz="4200" dirty="0" err="1" smtClean="0">
                <a:effectLst/>
              </a:rPr>
              <a:t>війна</a:t>
            </a:r>
            <a:r>
              <a:rPr lang="ru-RU" sz="4200" dirty="0" smtClean="0">
                <a:effectLst/>
              </a:rPr>
              <a:t>)</a:t>
            </a:r>
            <a:endParaRPr lang="ru-RU" sz="420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200" dirty="0" smtClean="0">
                <a:effectLst/>
              </a:rPr>
              <a:t>  </a:t>
            </a:r>
            <a:r>
              <a:rPr lang="ru-RU" sz="4200" dirty="0" err="1" smtClean="0">
                <a:effectLst/>
              </a:rPr>
              <a:t>Війна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 err="1">
                <a:effectLst/>
              </a:rPr>
              <a:t>Хорватії</a:t>
            </a:r>
            <a:r>
              <a:rPr lang="ru-RU" sz="4200" dirty="0">
                <a:effectLst/>
              </a:rPr>
              <a:t> за </a:t>
            </a:r>
            <a:r>
              <a:rPr lang="ru-RU" sz="4200" dirty="0" err="1">
                <a:effectLst/>
              </a:rPr>
              <a:t>незалежність</a:t>
            </a:r>
            <a:r>
              <a:rPr lang="ru-RU" sz="4200" dirty="0">
                <a:effectLst/>
              </a:rPr>
              <a:t> (1991—1995</a:t>
            </a:r>
            <a:r>
              <a:rPr lang="ru-RU" sz="4200" dirty="0" smtClean="0">
                <a:effectLst/>
              </a:rPr>
              <a:t>)</a:t>
            </a:r>
            <a:endParaRPr lang="ru-RU" sz="420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200" dirty="0">
                <a:effectLst/>
              </a:rPr>
              <a:t> 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 err="1" smtClean="0">
                <a:effectLst/>
              </a:rPr>
              <a:t>Боснійська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 err="1">
                <a:effectLst/>
              </a:rPr>
              <a:t>війна</a:t>
            </a:r>
            <a:r>
              <a:rPr lang="ru-RU" sz="4200" dirty="0">
                <a:effectLst/>
              </a:rPr>
              <a:t> (1992—1995)</a:t>
            </a:r>
          </a:p>
          <a:p>
            <a:pPr lvl="0"/>
            <a:r>
              <a:rPr lang="ru-RU" sz="4200" dirty="0" err="1">
                <a:effectLst/>
              </a:rPr>
              <a:t>Операція</a:t>
            </a:r>
            <a:r>
              <a:rPr lang="ru-RU" sz="4200" dirty="0">
                <a:effectLst/>
              </a:rPr>
              <a:t> НАТО в </a:t>
            </a:r>
            <a:r>
              <a:rPr lang="ru-RU" sz="4200" dirty="0" err="1">
                <a:effectLst/>
              </a:rPr>
              <a:t>Боснії</a:t>
            </a:r>
            <a:r>
              <a:rPr lang="ru-RU" sz="4200" dirty="0">
                <a:effectLst/>
              </a:rPr>
              <a:t> та </a:t>
            </a:r>
            <a:r>
              <a:rPr lang="ru-RU" sz="4200" dirty="0" err="1">
                <a:effectLst/>
              </a:rPr>
              <a:t>Герцеговині</a:t>
            </a:r>
            <a:r>
              <a:rPr lang="ru-RU" sz="4200" dirty="0">
                <a:effectLst/>
              </a:rPr>
              <a:t> (1995)</a:t>
            </a:r>
          </a:p>
          <a:p>
            <a:pPr lvl="0"/>
            <a:endParaRPr lang="en-US" sz="4200" dirty="0" smtClean="0">
              <a:effectLst/>
            </a:endParaRPr>
          </a:p>
          <a:p>
            <a:pPr lvl="0"/>
            <a:r>
              <a:rPr lang="ru-RU" sz="4200" dirty="0" err="1" smtClean="0">
                <a:effectLst/>
              </a:rPr>
              <a:t>Конфлікти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>
                <a:effectLst/>
              </a:rPr>
              <a:t>в </a:t>
            </a:r>
            <a:r>
              <a:rPr lang="ru-RU" sz="4200" dirty="0" err="1">
                <a:effectLst/>
              </a:rPr>
              <a:t>регіонах</a:t>
            </a:r>
            <a:r>
              <a:rPr lang="ru-RU" sz="4200" dirty="0">
                <a:effectLst/>
              </a:rPr>
              <a:t> </a:t>
            </a:r>
            <a:r>
              <a:rPr lang="ru-RU" sz="4200" dirty="0" err="1" smtClean="0">
                <a:effectLst/>
              </a:rPr>
              <a:t>населених</a:t>
            </a:r>
            <a:r>
              <a:rPr lang="en-US" sz="4200" dirty="0">
                <a:effectLst/>
              </a:rPr>
              <a:t> </a:t>
            </a:r>
            <a:r>
              <a:rPr lang="ru-RU" sz="4200" dirty="0" err="1" smtClean="0">
                <a:effectLst/>
              </a:rPr>
              <a:t>албанцями</a:t>
            </a:r>
            <a:r>
              <a:rPr lang="ru-RU" sz="4200" dirty="0">
                <a:effectLst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200" dirty="0">
                <a:effectLst/>
              </a:rPr>
              <a:t> 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 err="1" smtClean="0">
                <a:effectLst/>
              </a:rPr>
              <a:t>Війна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>
                <a:effectLst/>
              </a:rPr>
              <a:t>в </a:t>
            </a:r>
            <a:r>
              <a:rPr lang="ru-RU" sz="4200" dirty="0" err="1">
                <a:effectLst/>
              </a:rPr>
              <a:t>Косові</a:t>
            </a:r>
            <a:r>
              <a:rPr lang="ru-RU" sz="4200" dirty="0">
                <a:effectLst/>
              </a:rPr>
              <a:t> (</a:t>
            </a:r>
            <a:r>
              <a:rPr lang="ru-RU" sz="4200" dirty="0" smtClean="0">
                <a:effectLst/>
              </a:rPr>
              <a:t>1998—199</a:t>
            </a:r>
            <a:r>
              <a:rPr lang="en-US" sz="4200" dirty="0" smtClean="0">
                <a:effectLst/>
              </a:rPr>
              <a:t>9</a:t>
            </a:r>
            <a:r>
              <a:rPr lang="ru-RU" sz="4200" dirty="0" smtClean="0">
                <a:effectLst/>
              </a:rPr>
              <a:t>)</a:t>
            </a:r>
            <a:endParaRPr lang="ru-RU" sz="4200" dirty="0">
              <a:effectLst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4200" dirty="0" smtClean="0">
                <a:effectLst/>
              </a:rPr>
              <a:t>  </a:t>
            </a:r>
            <a:r>
              <a:rPr lang="ru-RU" sz="4200" dirty="0" err="1" smtClean="0">
                <a:effectLst/>
              </a:rPr>
              <a:t>Операція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>
                <a:effectLst/>
              </a:rPr>
              <a:t>НАТО в </a:t>
            </a:r>
            <a:r>
              <a:rPr lang="ru-RU" sz="4200" dirty="0" err="1">
                <a:effectLst/>
              </a:rPr>
              <a:t>Югославії</a:t>
            </a:r>
            <a:r>
              <a:rPr lang="ru-RU" sz="4200" dirty="0">
                <a:effectLst/>
              </a:rPr>
              <a:t> (1999)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200" dirty="0">
                <a:effectLst/>
              </a:rPr>
              <a:t> 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 err="1" smtClean="0">
                <a:effectLst/>
              </a:rPr>
              <a:t>Конфлікт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>
                <a:effectLst/>
              </a:rPr>
              <a:t>у </a:t>
            </a:r>
            <a:r>
              <a:rPr lang="ru-RU" sz="4200" dirty="0" err="1">
                <a:effectLst/>
              </a:rPr>
              <a:t>Південній</a:t>
            </a:r>
            <a:r>
              <a:rPr lang="ru-RU" sz="4200" dirty="0">
                <a:effectLst/>
              </a:rPr>
              <a:t> </a:t>
            </a:r>
            <a:r>
              <a:rPr lang="ru-RU" sz="4200" dirty="0" err="1">
                <a:effectLst/>
              </a:rPr>
              <a:t>Сербії</a:t>
            </a:r>
            <a:r>
              <a:rPr lang="ru-RU" sz="4200" dirty="0">
                <a:effectLst/>
              </a:rPr>
              <a:t> (2000-2001)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200" dirty="0">
                <a:effectLst/>
              </a:rPr>
              <a:t> 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 err="1" smtClean="0">
                <a:effectLst/>
              </a:rPr>
              <a:t>Конфлікт</a:t>
            </a:r>
            <a:r>
              <a:rPr lang="ru-RU" sz="4200" dirty="0" smtClean="0">
                <a:effectLst/>
              </a:rPr>
              <a:t> </a:t>
            </a:r>
            <a:r>
              <a:rPr lang="ru-RU" sz="4200" dirty="0">
                <a:effectLst/>
              </a:rPr>
              <a:t>у </a:t>
            </a:r>
            <a:r>
              <a:rPr lang="ru-RU" sz="4200" dirty="0" err="1">
                <a:effectLst/>
              </a:rPr>
              <a:t>Македонії</a:t>
            </a:r>
            <a:r>
              <a:rPr lang="ru-RU" sz="4200" dirty="0">
                <a:effectLst/>
              </a:rPr>
              <a:t> (2001)</a:t>
            </a:r>
          </a:p>
          <a:p>
            <a:endParaRPr lang="ru-RU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0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Причини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10356873" cy="4257110"/>
          </a:xfrm>
        </p:spPr>
        <p:txBody>
          <a:bodyPr/>
          <a:lstStyle/>
          <a:p>
            <a:r>
              <a:rPr lang="uk-UA" dirty="0" err="1">
                <a:effectLst/>
              </a:rPr>
              <a:t>У</a:t>
            </a:r>
            <a:r>
              <a:rPr lang="uk-UA" dirty="0" err="1" smtClean="0">
                <a:effectLst/>
              </a:rPr>
              <a:t>льтранаціоналістичні</a:t>
            </a:r>
            <a:r>
              <a:rPr lang="uk-UA" dirty="0" smtClean="0">
                <a:effectLst/>
              </a:rPr>
              <a:t> </a:t>
            </a:r>
            <a:r>
              <a:rPr lang="uk-UA" dirty="0">
                <a:effectLst/>
              </a:rPr>
              <a:t>шовіністичні ідеї </a:t>
            </a:r>
            <a:r>
              <a:rPr lang="uk-UA" dirty="0" smtClean="0">
                <a:effectLst/>
              </a:rPr>
              <a:t>сербської </a:t>
            </a:r>
            <a:r>
              <a:rPr lang="uk-UA" dirty="0" err="1" smtClean="0">
                <a:effectLst/>
              </a:rPr>
              <a:t>інтелегенції</a:t>
            </a:r>
            <a:r>
              <a:rPr lang="uk-UA" dirty="0" smtClean="0">
                <a:effectLst/>
              </a:rPr>
              <a:t> про «Велику Сербію».</a:t>
            </a:r>
          </a:p>
          <a:p>
            <a:r>
              <a:rPr lang="uk-UA" dirty="0" smtClean="0">
                <a:effectLst/>
              </a:rPr>
              <a:t>Гноблення інших народів держави через те, що серби вважали себе «домінантними» в Югославії.</a:t>
            </a:r>
          </a:p>
          <a:p>
            <a:r>
              <a:rPr lang="uk-UA" dirty="0" smtClean="0">
                <a:effectLst/>
              </a:rPr>
              <a:t>Протягом ХХ сторіччя деякі народі позбавлялись права на власну рідну мову.</a:t>
            </a:r>
          </a:p>
          <a:p>
            <a:r>
              <a:rPr lang="uk-UA" dirty="0" smtClean="0">
                <a:effectLst/>
              </a:rPr>
              <a:t>Економічна та моральна криза.</a:t>
            </a:r>
          </a:p>
          <a:p>
            <a:r>
              <a:rPr lang="uk-UA" sz="3200" b="1" dirty="0" smtClean="0">
                <a:effectLst/>
              </a:rPr>
              <a:t>Меморандум сербської академії наук та мистецтв.</a:t>
            </a:r>
          </a:p>
          <a:p>
            <a:r>
              <a:rPr lang="uk-UA" dirty="0" smtClean="0">
                <a:effectLst/>
              </a:rPr>
              <a:t>Бажання багатьох держав вийти зі складу Югославії.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8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Війна</a:t>
            </a:r>
            <a:r>
              <a:rPr lang="ru-RU" b="1" dirty="0"/>
              <a:t> </a:t>
            </a:r>
            <a:r>
              <a:rPr lang="ru-RU" b="1" dirty="0" err="1"/>
              <a:t>Словенії</a:t>
            </a:r>
            <a:r>
              <a:rPr lang="ru-RU" b="1" dirty="0"/>
              <a:t> за </a:t>
            </a:r>
            <a:r>
              <a:rPr lang="ru-RU" b="1" dirty="0" err="1" smtClean="0"/>
              <a:t>незалежність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u="sng" dirty="0">
                <a:effectLst/>
              </a:rPr>
              <a:t>25 </a:t>
            </a:r>
            <a:r>
              <a:rPr lang="ru-RU" b="1" i="1" u="sng" dirty="0" err="1">
                <a:effectLst/>
              </a:rPr>
              <a:t>червня</a:t>
            </a:r>
            <a:r>
              <a:rPr lang="ru-RU" b="1" i="1" u="sng" dirty="0">
                <a:effectLst/>
              </a:rPr>
              <a:t> 1991 </a:t>
            </a:r>
            <a:r>
              <a:rPr lang="ru-RU" b="1" i="1" u="sng" dirty="0" smtClean="0">
                <a:effectLst/>
              </a:rPr>
              <a:t>року </a:t>
            </a:r>
            <a:r>
              <a:rPr lang="ru-RU" dirty="0" smtClean="0">
                <a:effectLst/>
              </a:rPr>
              <a:t>– початок </a:t>
            </a:r>
            <a:r>
              <a:rPr lang="ru-RU" dirty="0" err="1" smtClean="0">
                <a:effectLst/>
              </a:rPr>
              <a:t>війни</a:t>
            </a:r>
            <a:r>
              <a:rPr lang="ru-RU" dirty="0" smtClean="0">
                <a:effectLst/>
              </a:rPr>
              <a:t>.</a:t>
            </a:r>
          </a:p>
          <a:p>
            <a:r>
              <a:rPr lang="uk-UA" b="1" i="1" u="sng" dirty="0" smtClean="0">
                <a:effectLst/>
              </a:rPr>
              <a:t>27 червня 1991 року </a:t>
            </a:r>
            <a:r>
              <a:rPr lang="uk-UA" dirty="0" smtClean="0">
                <a:effectLst/>
              </a:rPr>
              <a:t>– Югославською армією захоплені всі головні об’єкти Словенії.</a:t>
            </a:r>
          </a:p>
          <a:p>
            <a:r>
              <a:rPr lang="uk-UA" dirty="0" smtClean="0">
                <a:effectLst/>
              </a:rPr>
              <a:t>- відступ Словенців до гірських масивів, ведення партизанської війни.</a:t>
            </a:r>
          </a:p>
          <a:p>
            <a:r>
              <a:rPr lang="uk-UA" dirty="0" smtClean="0">
                <a:effectLst/>
              </a:rPr>
              <a:t>- розбудова власних Збройних Сил.</a:t>
            </a:r>
          </a:p>
          <a:p>
            <a:r>
              <a:rPr lang="uk-UA" dirty="0" smtClean="0">
                <a:effectLst/>
              </a:rPr>
              <a:t>- битва під Горня </a:t>
            </a:r>
            <a:r>
              <a:rPr lang="uk-UA" dirty="0" err="1" smtClean="0">
                <a:effectLst/>
              </a:rPr>
              <a:t>Радгона</a:t>
            </a:r>
            <a:r>
              <a:rPr lang="uk-UA" dirty="0" smtClean="0">
                <a:effectLst/>
              </a:rPr>
              <a:t>, перемога Словенців.</a:t>
            </a:r>
          </a:p>
          <a:p>
            <a:r>
              <a:rPr lang="ru-RU" b="1" i="1" u="sng" dirty="0">
                <a:effectLst/>
              </a:rPr>
              <a:t>7 </a:t>
            </a:r>
            <a:r>
              <a:rPr lang="ru-RU" b="1" i="1" u="sng" dirty="0" err="1">
                <a:effectLst/>
              </a:rPr>
              <a:t>липня</a:t>
            </a:r>
            <a:r>
              <a:rPr lang="ru-RU" b="1" i="1" u="sng" dirty="0">
                <a:effectLst/>
              </a:rPr>
              <a:t> </a:t>
            </a:r>
            <a:r>
              <a:rPr lang="ru-RU" b="1" i="1" u="sng" dirty="0" smtClean="0">
                <a:effectLst/>
              </a:rPr>
              <a:t>1991 </a:t>
            </a:r>
            <a:r>
              <a:rPr lang="ru-RU" dirty="0" smtClean="0">
                <a:effectLst/>
              </a:rPr>
              <a:t>– </a:t>
            </a:r>
            <a:r>
              <a:rPr lang="ru-RU" dirty="0" err="1" smtClean="0">
                <a:effectLst/>
              </a:rPr>
              <a:t>укладання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Бріонського</a:t>
            </a:r>
            <a:r>
              <a:rPr lang="ru-RU" dirty="0" smtClean="0">
                <a:effectLst/>
              </a:rPr>
              <a:t> мирного договору.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1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Війна</a:t>
            </a:r>
            <a:r>
              <a:rPr lang="ru-RU" b="1" dirty="0"/>
              <a:t> </a:t>
            </a:r>
            <a:r>
              <a:rPr lang="ru-RU" b="1" dirty="0" err="1"/>
              <a:t>Хорватії</a:t>
            </a:r>
            <a:r>
              <a:rPr lang="ru-RU" b="1" dirty="0"/>
              <a:t> за </a:t>
            </a:r>
            <a:r>
              <a:rPr lang="ru-RU" b="1" dirty="0" err="1" smtClean="0"/>
              <a:t>незалежність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10356873" cy="4398778"/>
          </a:xfrm>
        </p:spPr>
        <p:txBody>
          <a:bodyPr/>
          <a:lstStyle/>
          <a:p>
            <a:r>
              <a:rPr lang="uk-UA" sz="3000" b="1" i="1" u="sng" dirty="0" smtClean="0"/>
              <a:t>Квітень 1991 року </a:t>
            </a:r>
            <a:r>
              <a:rPr lang="uk-UA" sz="3000" dirty="0" smtClean="0"/>
              <a:t>– перші збройні сутички</a:t>
            </a:r>
          </a:p>
          <a:p>
            <a:r>
              <a:rPr lang="ru-RU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ru-RU" sz="3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серпня</a:t>
            </a:r>
            <a:r>
              <a:rPr lang="ru-RU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 19 </a:t>
            </a:r>
            <a:r>
              <a:rPr lang="ru-RU" sz="3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грудня</a:t>
            </a:r>
            <a:r>
              <a:rPr lang="ru-RU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1991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Битва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Вуковар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</a:t>
            </a:r>
            <a:r>
              <a:rPr lang="ru-RU" sz="3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червня</a:t>
            </a:r>
            <a:r>
              <a:rPr lang="ru-RU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</a:t>
            </a:r>
            <a:r>
              <a:rPr lang="ru-RU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Атака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Мілевицьке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Плато</a:t>
            </a:r>
          </a:p>
          <a:p>
            <a:r>
              <a:rPr lang="ru-RU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3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травня</a:t>
            </a:r>
            <a:r>
              <a:rPr lang="ru-RU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 </a:t>
            </a:r>
            <a:r>
              <a:rPr lang="ru-RU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ru-RU" sz="3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травня</a:t>
            </a:r>
            <a:r>
              <a:rPr lang="ru-RU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 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Операція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Блискавка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r>
              <a:rPr lang="ru-RU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 — 7 </a:t>
            </a:r>
            <a:r>
              <a:rPr lang="ru-RU" sz="3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серпня</a:t>
            </a:r>
            <a:r>
              <a:rPr lang="ru-RU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1995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Операція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«Буря» —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ліквідація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Республіки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Сербська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Країна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48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Водонапірна</a:t>
            </a:r>
            <a:r>
              <a:rPr lang="ru-RU" dirty="0"/>
              <a:t> </a:t>
            </a:r>
            <a:r>
              <a:rPr lang="ru-RU" dirty="0" err="1"/>
              <a:t>башта</a:t>
            </a:r>
            <a:r>
              <a:rPr lang="ru-RU" dirty="0"/>
              <a:t> у </a:t>
            </a:r>
            <a:r>
              <a:rPr lang="ru-RU" dirty="0" err="1" smtClean="0"/>
              <a:t>Вуковарі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00" y="2138268"/>
            <a:ext cx="3146929" cy="453878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1" y="2642645"/>
            <a:ext cx="6271622" cy="3530026"/>
          </a:xfrm>
        </p:spPr>
      </p:pic>
    </p:spTree>
    <p:extLst>
      <p:ext uri="{BB962C8B-B14F-4D97-AF65-F5344CB8AC3E}">
        <p14:creationId xmlns:p14="http://schemas.microsoft.com/office/powerpoint/2010/main" val="23638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Боснійська</a:t>
            </a:r>
            <a:r>
              <a:rPr lang="ru-RU" b="1" dirty="0"/>
              <a:t> </a:t>
            </a:r>
            <a:r>
              <a:rPr lang="ru-RU" b="1" dirty="0" err="1" smtClean="0"/>
              <a:t>війна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b="1" i="1" u="sng" dirty="0" smtClean="0"/>
              <a:t>Березень 1992 </a:t>
            </a:r>
            <a:r>
              <a:rPr lang="uk-UA" dirty="0" smtClean="0"/>
              <a:t>– початок воєнних дій</a:t>
            </a:r>
          </a:p>
          <a:p>
            <a:pPr marL="0" indent="0">
              <a:buNone/>
            </a:pPr>
            <a:r>
              <a:rPr lang="uk-UA" dirty="0" smtClean="0"/>
              <a:t>- Облога столиці країни – Сараєво</a:t>
            </a:r>
          </a:p>
          <a:p>
            <a:r>
              <a:rPr lang="uk-UA" b="1" i="1" u="sng" dirty="0" smtClean="0"/>
              <a:t>1993 - 1994 роки </a:t>
            </a:r>
            <a:r>
              <a:rPr lang="uk-UA" dirty="0" smtClean="0"/>
              <a:t>–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хорватсько-боснійський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конфлікт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Герцеговині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i="1" u="sng" dirty="0" smtClean="0"/>
              <a:t>Лютий – Березень 1994 року </a:t>
            </a:r>
            <a:r>
              <a:rPr lang="uk-UA" dirty="0" smtClean="0"/>
              <a:t>– низка угод, завершення </a:t>
            </a:r>
            <a:r>
              <a:rPr lang="uk-UA" dirty="0" err="1" smtClean="0"/>
              <a:t>хорватсько-боснійсього</a:t>
            </a:r>
            <a:r>
              <a:rPr lang="uk-UA" dirty="0" smtClean="0"/>
              <a:t> конфлікту.</a:t>
            </a:r>
          </a:p>
          <a:p>
            <a:pPr>
              <a:buFontTx/>
              <a:buChar char="-"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військових операцій: Літо, Буря, Містраль, Сана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Tx/>
              <a:buChar char="-"/>
            </a:pP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операція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НАТО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Боснії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Герцеговині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листопада 1995 року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підписання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Дейтонської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угоди.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ru-RU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2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Конфлікти</a:t>
            </a:r>
            <a:r>
              <a:rPr lang="ru-RU" dirty="0"/>
              <a:t> в </a:t>
            </a:r>
            <a:r>
              <a:rPr lang="ru-RU" dirty="0" err="1"/>
              <a:t>регіонах</a:t>
            </a:r>
            <a:r>
              <a:rPr lang="ru-RU" dirty="0"/>
              <a:t> </a:t>
            </a:r>
            <a:r>
              <a:rPr lang="ru-RU" dirty="0" err="1"/>
              <a:t>населених</a:t>
            </a:r>
            <a:r>
              <a:rPr lang="ru-RU" dirty="0"/>
              <a:t> </a:t>
            </a:r>
            <a:r>
              <a:rPr lang="ru-RU" dirty="0" err="1" smtClean="0"/>
              <a:t>албанцями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err="1" smtClean="0">
                <a:effectLst/>
              </a:rPr>
              <a:t>Війна</a:t>
            </a:r>
            <a:r>
              <a:rPr lang="ru-RU" sz="3200" dirty="0" smtClean="0">
                <a:effectLst/>
              </a:rPr>
              <a:t> </a:t>
            </a:r>
            <a:r>
              <a:rPr lang="ru-RU" sz="3200" dirty="0">
                <a:effectLst/>
              </a:rPr>
              <a:t>в </a:t>
            </a:r>
            <a:r>
              <a:rPr lang="ru-RU" sz="3200" dirty="0" err="1">
                <a:effectLst/>
              </a:rPr>
              <a:t>Косові</a:t>
            </a:r>
            <a:r>
              <a:rPr lang="ru-RU" sz="3200" dirty="0">
                <a:effectLst/>
              </a:rPr>
              <a:t> (1998—199</a:t>
            </a:r>
            <a:r>
              <a:rPr lang="en-US" sz="3200" dirty="0">
                <a:effectLst/>
              </a:rPr>
              <a:t>9</a:t>
            </a:r>
            <a:r>
              <a:rPr lang="ru-RU" sz="3200" dirty="0">
                <a:effectLst/>
              </a:rPr>
              <a:t>)</a:t>
            </a:r>
          </a:p>
          <a:p>
            <a:endParaRPr lang="ru-RU" sz="3200" dirty="0" smtClean="0">
              <a:effectLst/>
            </a:endParaRPr>
          </a:p>
          <a:p>
            <a:r>
              <a:rPr lang="ru-RU" sz="3200" dirty="0" err="1" smtClean="0">
                <a:effectLst/>
              </a:rPr>
              <a:t>Конфлікт</a:t>
            </a:r>
            <a:r>
              <a:rPr lang="ru-RU" sz="3200" dirty="0" smtClean="0">
                <a:effectLst/>
              </a:rPr>
              <a:t> </a:t>
            </a:r>
            <a:r>
              <a:rPr lang="ru-RU" sz="3200" dirty="0">
                <a:effectLst/>
              </a:rPr>
              <a:t>у </a:t>
            </a:r>
            <a:r>
              <a:rPr lang="ru-RU" sz="3200" dirty="0" err="1">
                <a:effectLst/>
              </a:rPr>
              <a:t>Південній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Сербії</a:t>
            </a:r>
            <a:r>
              <a:rPr lang="ru-RU" sz="3200" dirty="0">
                <a:effectLst/>
              </a:rPr>
              <a:t> (2000-2001)</a:t>
            </a:r>
          </a:p>
          <a:p>
            <a:endParaRPr lang="ru-RU" sz="3200" dirty="0" smtClean="0">
              <a:effectLst/>
            </a:endParaRPr>
          </a:p>
          <a:p>
            <a:r>
              <a:rPr lang="ru-RU" sz="3200" dirty="0" err="1" smtClean="0">
                <a:effectLst/>
              </a:rPr>
              <a:t>Конфлікт</a:t>
            </a:r>
            <a:r>
              <a:rPr lang="ru-RU" sz="3200" dirty="0" smtClean="0">
                <a:effectLst/>
              </a:rPr>
              <a:t> </a:t>
            </a:r>
            <a:r>
              <a:rPr lang="ru-RU" sz="3200" dirty="0">
                <a:effectLst/>
              </a:rPr>
              <a:t>у </a:t>
            </a:r>
            <a:r>
              <a:rPr lang="ru-RU" sz="3200" dirty="0" err="1">
                <a:effectLst/>
              </a:rPr>
              <a:t>Македонії</a:t>
            </a:r>
            <a:r>
              <a:rPr lang="ru-RU" sz="3200" dirty="0">
                <a:effectLst/>
              </a:rPr>
              <a:t> (2001)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5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Незалежні Держави, що утворилися після воєн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9468231" cy="3394226"/>
          </a:xfrm>
        </p:spPr>
        <p:txBody>
          <a:bodyPr>
            <a:noAutofit/>
          </a:bodyPr>
          <a:lstStyle/>
          <a:p>
            <a:r>
              <a:rPr lang="uk-UA" sz="3200" dirty="0" smtClean="0"/>
              <a:t>Словенія</a:t>
            </a:r>
          </a:p>
          <a:p>
            <a:r>
              <a:rPr lang="uk-UA" sz="3200" dirty="0" smtClean="0"/>
              <a:t>Сербія</a:t>
            </a:r>
          </a:p>
          <a:p>
            <a:r>
              <a:rPr lang="uk-UA" sz="3200" dirty="0" smtClean="0"/>
              <a:t>Хорватія</a:t>
            </a:r>
          </a:p>
          <a:p>
            <a:r>
              <a:rPr lang="uk-UA" sz="3200" dirty="0" smtClean="0"/>
              <a:t>Македонія</a:t>
            </a:r>
          </a:p>
          <a:p>
            <a:r>
              <a:rPr lang="uk-UA" sz="3200" dirty="0" smtClean="0"/>
              <a:t>Республіка Косово </a:t>
            </a:r>
          </a:p>
          <a:p>
            <a:r>
              <a:rPr lang="uk-UA" sz="3200" dirty="0" smtClean="0"/>
              <a:t>Боснія і Герцеговина</a:t>
            </a:r>
          </a:p>
          <a:p>
            <a:r>
              <a:rPr lang="uk-UA" sz="3200" dirty="0" smtClean="0"/>
              <a:t>Чорногорія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962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Наслідки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Утворилися нові незалежні держави.</a:t>
            </a:r>
          </a:p>
          <a:p>
            <a:r>
              <a:rPr lang="uk-UA" dirty="0" smtClean="0"/>
              <a:t>Близько 140 000 людей загинуло (не тільки внаслідок бойових дій).</a:t>
            </a:r>
          </a:p>
          <a:p>
            <a:r>
              <a:rPr lang="uk-UA" dirty="0" smtClean="0"/>
              <a:t>Зруйновані відносини між країнами.</a:t>
            </a:r>
          </a:p>
          <a:p>
            <a:r>
              <a:rPr lang="uk-UA" dirty="0" smtClean="0"/>
              <a:t>Зруйнована інфраструктура кожної з країн учасниць конфлікту.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96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Національні символи	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33" y="2422265"/>
            <a:ext cx="5283306" cy="351339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87" y="2336800"/>
            <a:ext cx="3514514" cy="3598863"/>
          </a:xfrm>
        </p:spPr>
      </p:pic>
      <p:pic>
        <p:nvPicPr>
          <p:cNvPr id="3" name="Gimn_YUgoslavii_bez_slov_-_Yugoslavi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0175" y="988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Видео</a:t>
            </a:r>
            <a:endParaRPr lang="ru-RU" dirty="0"/>
          </a:p>
        </p:txBody>
      </p:sp>
      <p:pic>
        <p:nvPicPr>
          <p:cNvPr id="4" name="2015-01-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011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Порівняння Сербії з Україною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7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3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Югославія ДО і ПІСЛЯ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79" y="2114895"/>
            <a:ext cx="7823065" cy="4633636"/>
          </a:xfrm>
        </p:spPr>
      </p:pic>
    </p:spTree>
    <p:extLst>
      <p:ext uri="{BB962C8B-B14F-4D97-AF65-F5344CB8AC3E}">
        <p14:creationId xmlns:p14="http://schemas.microsoft.com/office/powerpoint/2010/main" val="4232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Сербія. Белград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30" y="1940183"/>
            <a:ext cx="9313468" cy="5023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994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84242" y="4668473"/>
            <a:ext cx="2501903" cy="588535"/>
          </a:xfrm>
        </p:spPr>
        <p:txBody>
          <a:bodyPr/>
          <a:lstStyle/>
          <a:p>
            <a:r>
              <a:rPr lang="uk-UA" dirty="0" smtClean="0"/>
              <a:t>Воєводина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8322364" y="4668473"/>
            <a:ext cx="1855306" cy="502255"/>
          </a:xfrm>
        </p:spPr>
        <p:txBody>
          <a:bodyPr>
            <a:noAutofit/>
          </a:bodyPr>
          <a:lstStyle/>
          <a:p>
            <a:r>
              <a:rPr lang="uk-UA" sz="3200" dirty="0" smtClean="0"/>
              <a:t>Косово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4450" cy="429577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0"/>
            <a:ext cx="5727700" cy="4295775"/>
          </a:xfrm>
        </p:spPr>
      </p:pic>
    </p:spTree>
    <p:extLst>
      <p:ext uri="{BB962C8B-B14F-4D97-AF65-F5344CB8AC3E}">
        <p14:creationId xmlns:p14="http://schemas.microsoft.com/office/powerpoint/2010/main" val="25691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80319" y="4711614"/>
            <a:ext cx="3706151" cy="588535"/>
          </a:xfrm>
        </p:spPr>
        <p:txBody>
          <a:bodyPr/>
          <a:lstStyle/>
          <a:p>
            <a:r>
              <a:rPr lang="uk-UA" dirty="0" smtClean="0"/>
              <a:t>Хорватія. Загреб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7099700" y="3631104"/>
            <a:ext cx="4236237" cy="502255"/>
          </a:xfrm>
        </p:spPr>
        <p:txBody>
          <a:bodyPr>
            <a:noAutofit/>
          </a:bodyPr>
          <a:lstStyle/>
          <a:p>
            <a:r>
              <a:rPr lang="uk-UA" sz="3200" dirty="0" smtClean="0"/>
              <a:t>Словенія. Любляна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3638" cy="431958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38" y="0"/>
            <a:ext cx="5948362" cy="3444875"/>
          </a:xfrm>
        </p:spPr>
      </p:pic>
    </p:spTree>
    <p:extLst>
      <p:ext uri="{BB962C8B-B14F-4D97-AF65-F5344CB8AC3E}">
        <p14:creationId xmlns:p14="http://schemas.microsoft.com/office/powerpoint/2010/main" val="38038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1600" y="4664500"/>
            <a:ext cx="5885581" cy="80443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Боснія і </a:t>
            </a:r>
            <a:r>
              <a:rPr lang="uk-UA" dirty="0" err="1" smtClean="0"/>
              <a:t>Герцоговина</a:t>
            </a:r>
            <a:r>
              <a:rPr lang="uk-UA" dirty="0" smtClean="0"/>
              <a:t>.</a:t>
            </a:r>
            <a:br>
              <a:rPr lang="uk-UA" dirty="0" smtClean="0"/>
            </a:br>
            <a:r>
              <a:rPr lang="uk-UA" dirty="0" smtClean="0"/>
              <a:t>Сараєво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7398620" y="3768573"/>
            <a:ext cx="3853580" cy="502255"/>
          </a:xfrm>
        </p:spPr>
        <p:txBody>
          <a:bodyPr>
            <a:noAutofit/>
          </a:bodyPr>
          <a:lstStyle/>
          <a:p>
            <a:r>
              <a:rPr lang="uk-UA" sz="3200" dirty="0" smtClean="0"/>
              <a:t>Македонія. Скоп</a:t>
            </a:r>
            <a:r>
              <a:rPr lang="en-US" sz="3200" dirty="0" smtClean="0"/>
              <a:t>’</a:t>
            </a:r>
            <a:r>
              <a:rPr lang="uk-UA" sz="3200" dirty="0" smtClean="0"/>
              <a:t>є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8100" cy="427082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31" y="4270828"/>
            <a:ext cx="7622869" cy="2539194"/>
          </a:xfrm>
        </p:spPr>
      </p:pic>
    </p:spTree>
    <p:extLst>
      <p:ext uri="{BB962C8B-B14F-4D97-AF65-F5344CB8AC3E}">
        <p14:creationId xmlns:p14="http://schemas.microsoft.com/office/powerpoint/2010/main" val="333837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Чорногорія. </a:t>
            </a:r>
            <a:r>
              <a:rPr lang="uk-UA" dirty="0" err="1" smtClean="0"/>
              <a:t>Тіват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0"/>
            <a:ext cx="7200900" cy="6858000"/>
          </a:xfrm>
        </p:spPr>
      </p:pic>
    </p:spTree>
    <p:extLst>
      <p:ext uri="{BB962C8B-B14F-4D97-AF65-F5344CB8AC3E}">
        <p14:creationId xmlns:p14="http://schemas.microsoft.com/office/powerpoint/2010/main" val="20084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1166</TotalTime>
  <Words>265</Words>
  <Application>Microsoft Office PowerPoint</Application>
  <PresentationFormat>Широкоэкранный</PresentationFormat>
  <Paragraphs>76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</vt:lpstr>
      <vt:lpstr>Берлин</vt:lpstr>
      <vt:lpstr>Югославія</vt:lpstr>
      <vt:lpstr>Національні символи </vt:lpstr>
      <vt:lpstr>Югославія ДО і ПІСЛЯ</vt:lpstr>
      <vt:lpstr>Сербія. Белград</vt:lpstr>
      <vt:lpstr>Воєводина</vt:lpstr>
      <vt:lpstr>Хорватія. Загреб</vt:lpstr>
      <vt:lpstr>Боснія і Герцоговина. Сараєво</vt:lpstr>
      <vt:lpstr>Чорногорія. Тіват</vt:lpstr>
      <vt:lpstr>Презентация PowerPoint</vt:lpstr>
      <vt:lpstr>Презентация PowerPoint</vt:lpstr>
      <vt:lpstr>Війни на Балканах</vt:lpstr>
      <vt:lpstr>Причини </vt:lpstr>
      <vt:lpstr>Війна Словенії за незалежність</vt:lpstr>
      <vt:lpstr>Війна Хорватії за незалежність</vt:lpstr>
      <vt:lpstr>Водонапірна башта у Вуковарі</vt:lpstr>
      <vt:lpstr>Боснійська війна</vt:lpstr>
      <vt:lpstr>Конфлікти в регіонах населених албанцями</vt:lpstr>
      <vt:lpstr>Незалежні Держави, що утворилися після воєн</vt:lpstr>
      <vt:lpstr>Наслідки</vt:lpstr>
      <vt:lpstr>Видео</vt:lpstr>
      <vt:lpstr>Порівняння Сербії з Україною</vt:lpstr>
      <vt:lpstr>Висновок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Югославія</dc:title>
  <dc:creator>Никита Городывский</dc:creator>
  <cp:lastModifiedBy>Никита Городывский</cp:lastModifiedBy>
  <cp:revision>28</cp:revision>
  <dcterms:created xsi:type="dcterms:W3CDTF">2015-01-17T11:32:38Z</dcterms:created>
  <dcterms:modified xsi:type="dcterms:W3CDTF">2015-01-20T23:39:10Z</dcterms:modified>
</cp:coreProperties>
</file>