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C000"/>
    <a:srgbClr val="FFFFFF"/>
    <a:srgbClr val="C00000"/>
    <a:srgbClr val="002060"/>
    <a:srgbClr val="FFFF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5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3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7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96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dirty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0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7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4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5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7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7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fond.ru/view.aspx?id=46068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a-referat.com/%D0%9D%D1%96%D0%B4%D0%B5%D1%80%D0%BB%D0%B0%D0%BD%D0%B4%D0%B8" TargetMode="External"/><Relationship Id="rId3" Type="http://schemas.openxmlformats.org/officeDocument/2006/relationships/hyperlink" Target="http://ua-referat.com/%D0%95%D0%BA%D1%81%D0%BF%D0%BE%D1%80%D1%82_%D1%82%D0%BE%D0%B2%D0%B0%D1%80%D1%96%D0%B2" TargetMode="External"/><Relationship Id="rId7" Type="http://schemas.openxmlformats.org/officeDocument/2006/relationships/hyperlink" Target="http://ua-referat.com/%D0%9A%D0%B8%D1%82%D0%B0%D0%B9" TargetMode="External"/><Relationship Id="rId2" Type="http://schemas.openxmlformats.org/officeDocument/2006/relationships/hyperlink" Target="http://ua-referat.com/%D0%9A%D1%80%D0%B0%D1%97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a-referat.com/%D0%A4%D1%80%D0%B0%D0%BD%D1%86%D1%96%D1%8F" TargetMode="External"/><Relationship Id="rId5" Type="http://schemas.openxmlformats.org/officeDocument/2006/relationships/hyperlink" Target="http://ua-referat.com/%D0%AF%D0%BF%D0%BE%D0%BD%D1%96%D1%8F" TargetMode="External"/><Relationship Id="rId4" Type="http://schemas.openxmlformats.org/officeDocument/2006/relationships/hyperlink" Target="http://ua-referat.com/%D0%A2%D0%BE%D0%B2%D0%B0%D1%80%D0%BE%D0%BE%D0%B1%D1%96%D0%B3" TargetMode="External"/><Relationship Id="rId9" Type="http://schemas.openxmlformats.org/officeDocument/2006/relationships/hyperlink" Target="http://ua-referat.com/%D0%A4%D0%A0%D0%9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124744"/>
            <a:ext cx="7488832" cy="4392488"/>
          </a:xfrm>
          <a:prstGeom prst="rect">
            <a:avLst/>
          </a:prstGeom>
          <a:solidFill>
            <a:srgbClr val="7030A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/>
              <a:t>Німеччина</a:t>
            </a:r>
            <a:endParaRPr lang="uk-UA" sz="8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0" y="4941168"/>
            <a:ext cx="3707904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63888" y="1556792"/>
            <a:ext cx="5580112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Бундестаг</a:t>
            </a:r>
            <a:r>
              <a:rPr lang="ru-RU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4499992" cy="3240360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 lvl="0"/>
            <a:r>
              <a:rPr lang="ru-RU" sz="5200" dirty="0" smtClean="0">
                <a:solidFill>
                  <a:schemeClr val="bg1"/>
                </a:solidFill>
              </a:rPr>
              <a:t>Головна палата парламенту;</a:t>
            </a:r>
            <a:endParaRPr lang="uk-UA" sz="5200" dirty="0" smtClean="0">
              <a:solidFill>
                <a:schemeClr val="bg1"/>
              </a:solidFill>
            </a:endParaRPr>
          </a:p>
          <a:p>
            <a:pPr lvl="0"/>
            <a:r>
              <a:rPr lang="ru-RU" sz="5200" dirty="0" err="1" smtClean="0">
                <a:solidFill>
                  <a:schemeClr val="bg1"/>
                </a:solidFill>
              </a:rPr>
              <a:t>Обирається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населенням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терміном</a:t>
            </a:r>
            <a:r>
              <a:rPr lang="ru-RU" sz="5200" dirty="0" smtClean="0">
                <a:solidFill>
                  <a:schemeClr val="bg1"/>
                </a:solidFill>
              </a:rPr>
              <a:t> на 4 роки;</a:t>
            </a:r>
            <a:endParaRPr lang="uk-UA" sz="5200" dirty="0" smtClean="0">
              <a:solidFill>
                <a:schemeClr val="bg1"/>
              </a:solidFill>
            </a:endParaRPr>
          </a:p>
          <a:p>
            <a:pPr lvl="0"/>
            <a:r>
              <a:rPr lang="ru-RU" sz="5200" dirty="0" smtClean="0">
                <a:solidFill>
                  <a:schemeClr val="bg1"/>
                </a:solidFill>
              </a:rPr>
              <a:t>Половина </a:t>
            </a:r>
            <a:r>
              <a:rPr lang="ru-RU" sz="5200" dirty="0" err="1" smtClean="0">
                <a:solidFill>
                  <a:schemeClr val="bg1"/>
                </a:solidFill>
              </a:rPr>
              <a:t>депутатів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обирається</a:t>
            </a:r>
            <a:r>
              <a:rPr lang="ru-RU" sz="5200" dirty="0" smtClean="0">
                <a:solidFill>
                  <a:schemeClr val="bg1"/>
                </a:solidFill>
              </a:rPr>
              <a:t> у </a:t>
            </a:r>
            <a:r>
              <a:rPr lang="ru-RU" sz="5200" dirty="0" err="1" smtClean="0">
                <a:solidFill>
                  <a:schemeClr val="bg1"/>
                </a:solidFill>
              </a:rPr>
              <a:t>виборчих</a:t>
            </a:r>
            <a:r>
              <a:rPr lang="ru-RU" sz="5200" dirty="0" smtClean="0">
                <a:solidFill>
                  <a:schemeClr val="bg1"/>
                </a:solidFill>
              </a:rPr>
              <a:t> округах за мажоритарною системою шляхом прямого </a:t>
            </a:r>
            <a:r>
              <a:rPr lang="ru-RU" sz="5200" dirty="0" err="1" smtClean="0">
                <a:solidFill>
                  <a:schemeClr val="bg1"/>
                </a:solidFill>
              </a:rPr>
              <a:t>голосування</a:t>
            </a:r>
            <a:r>
              <a:rPr lang="ru-RU" sz="5200" dirty="0" smtClean="0">
                <a:solidFill>
                  <a:schemeClr val="bg1"/>
                </a:solidFill>
              </a:rPr>
              <a:t>, </a:t>
            </a:r>
            <a:r>
              <a:rPr lang="ru-RU" sz="5200" dirty="0" err="1" smtClean="0">
                <a:solidFill>
                  <a:schemeClr val="bg1"/>
                </a:solidFill>
              </a:rPr>
              <a:t>інша</a:t>
            </a:r>
            <a:r>
              <a:rPr lang="ru-RU" sz="5200" dirty="0" smtClean="0">
                <a:solidFill>
                  <a:schemeClr val="bg1"/>
                </a:solidFill>
              </a:rPr>
              <a:t> половина - за </a:t>
            </a:r>
            <a:r>
              <a:rPr lang="ru-RU" sz="5200" dirty="0" err="1" smtClean="0">
                <a:solidFill>
                  <a:schemeClr val="bg1"/>
                </a:solidFill>
              </a:rPr>
              <a:t>партійними</a:t>
            </a:r>
            <a:r>
              <a:rPr lang="ru-RU" sz="5200" dirty="0" smtClean="0">
                <a:solidFill>
                  <a:schemeClr val="bg1"/>
                </a:solidFill>
              </a:rPr>
              <a:t> списками, </a:t>
            </a:r>
            <a:r>
              <a:rPr lang="ru-RU" sz="5200" dirty="0" err="1" smtClean="0">
                <a:solidFill>
                  <a:schemeClr val="bg1"/>
                </a:solidFill>
              </a:rPr>
              <a:t>що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виставляються</a:t>
            </a:r>
            <a:r>
              <a:rPr lang="ru-RU" sz="5200" dirty="0" smtClean="0">
                <a:solidFill>
                  <a:schemeClr val="bg1"/>
                </a:solidFill>
              </a:rPr>
              <a:t> у </a:t>
            </a:r>
            <a:r>
              <a:rPr lang="ru-RU" sz="5200" dirty="0" err="1" smtClean="0">
                <a:solidFill>
                  <a:schemeClr val="bg1"/>
                </a:solidFill>
              </a:rPr>
              <a:t>кожній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землі</a:t>
            </a:r>
            <a:r>
              <a:rPr lang="ru-RU" sz="5200" dirty="0" smtClean="0">
                <a:solidFill>
                  <a:schemeClr val="bg1"/>
                </a:solidFill>
              </a:rPr>
              <a:t>, за </a:t>
            </a:r>
            <a:r>
              <a:rPr lang="ru-RU" sz="5200" dirty="0" err="1" smtClean="0">
                <a:solidFill>
                  <a:schemeClr val="bg1"/>
                </a:solidFill>
              </a:rPr>
              <a:t>пропорційною</a:t>
            </a:r>
            <a:r>
              <a:rPr lang="ru-RU" sz="5200" dirty="0" smtClean="0">
                <a:solidFill>
                  <a:schemeClr val="bg1"/>
                </a:solidFill>
              </a:rPr>
              <a:t> системою;</a:t>
            </a:r>
            <a:endParaRPr lang="uk-UA" sz="5200" dirty="0" smtClean="0">
              <a:solidFill>
                <a:schemeClr val="bg1"/>
              </a:solidFill>
            </a:endParaRPr>
          </a:p>
          <a:p>
            <a:pPr lvl="0"/>
            <a:r>
              <a:rPr lang="ru-RU" sz="5200" dirty="0" smtClean="0">
                <a:solidFill>
                  <a:schemeClr val="bg1"/>
                </a:solidFill>
              </a:rPr>
              <a:t>У </a:t>
            </a:r>
            <a:r>
              <a:rPr lang="ru-RU" sz="5200" dirty="0" err="1" smtClean="0">
                <a:solidFill>
                  <a:schemeClr val="bg1"/>
                </a:solidFill>
              </a:rPr>
              <a:t>більшості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випадків</a:t>
            </a:r>
            <a:r>
              <a:rPr lang="ru-RU" sz="5200" dirty="0" smtClean="0">
                <a:solidFill>
                  <a:schemeClr val="bg1"/>
                </a:solidFill>
              </a:rPr>
              <a:t> член </a:t>
            </a:r>
            <a:r>
              <a:rPr lang="ru-RU" sz="5200" dirty="0" err="1" smtClean="0">
                <a:solidFill>
                  <a:schemeClr val="bg1"/>
                </a:solidFill>
              </a:rPr>
              <a:t>кабінету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міністрів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одночасно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є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й</a:t>
            </a:r>
            <a:r>
              <a:rPr lang="ru-RU" sz="5200" dirty="0" smtClean="0">
                <a:solidFill>
                  <a:schemeClr val="bg1"/>
                </a:solidFill>
              </a:rPr>
              <a:t> депутатом бундестагу;</a:t>
            </a:r>
            <a:endParaRPr lang="uk-UA" sz="5200" dirty="0" smtClean="0">
              <a:solidFill>
                <a:schemeClr val="bg1"/>
              </a:solidFill>
            </a:endParaRPr>
          </a:p>
          <a:p>
            <a:pPr lvl="0"/>
            <a:r>
              <a:rPr lang="ru-RU" sz="5200" dirty="0" err="1" smtClean="0">
                <a:solidFill>
                  <a:schemeClr val="bg1"/>
                </a:solidFill>
              </a:rPr>
              <a:t>Законопроекти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можуть</a:t>
            </a:r>
            <a:r>
              <a:rPr lang="ru-RU" sz="5200" dirty="0" smtClean="0">
                <a:solidFill>
                  <a:schemeClr val="bg1"/>
                </a:solidFill>
              </a:rPr>
              <a:t> бути </a:t>
            </a:r>
            <a:r>
              <a:rPr lang="ru-RU" sz="5200" dirty="0" err="1" smtClean="0">
                <a:solidFill>
                  <a:schemeClr val="bg1"/>
                </a:solidFill>
              </a:rPr>
              <a:t>внесені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будь-яким</a:t>
            </a:r>
            <a:r>
              <a:rPr lang="ru-RU" sz="5200" dirty="0" smtClean="0">
                <a:solidFill>
                  <a:schemeClr val="bg1"/>
                </a:solidFill>
              </a:rPr>
              <a:t> депутатом, бундесратом </a:t>
            </a:r>
            <a:r>
              <a:rPr lang="ru-RU" sz="5200" dirty="0" err="1" smtClean="0">
                <a:solidFill>
                  <a:schemeClr val="bg1"/>
                </a:solidFill>
              </a:rPr>
              <a:t>або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федеральним</a:t>
            </a:r>
            <a:r>
              <a:rPr lang="ru-RU" sz="5200" dirty="0" smtClean="0">
                <a:solidFill>
                  <a:schemeClr val="bg1"/>
                </a:solidFill>
              </a:rPr>
              <a:t> урядом. Для </a:t>
            </a:r>
            <a:r>
              <a:rPr lang="ru-RU" sz="5200" dirty="0" err="1" smtClean="0">
                <a:solidFill>
                  <a:schemeClr val="bg1"/>
                </a:solidFill>
              </a:rPr>
              <a:t>проходження</a:t>
            </a:r>
            <a:r>
              <a:rPr lang="ru-RU" sz="5200" dirty="0" smtClean="0">
                <a:solidFill>
                  <a:schemeClr val="bg1"/>
                </a:solidFill>
              </a:rPr>
              <a:t> законопроекту </a:t>
            </a:r>
            <a:r>
              <a:rPr lang="ru-RU" sz="5200" dirty="0" err="1" smtClean="0">
                <a:solidFill>
                  <a:schemeClr val="bg1"/>
                </a:solidFill>
              </a:rPr>
              <a:t>потрібна</a:t>
            </a:r>
            <a:r>
              <a:rPr lang="ru-RU" sz="5200" dirty="0" smtClean="0">
                <a:solidFill>
                  <a:schemeClr val="bg1"/>
                </a:solidFill>
              </a:rPr>
              <a:t> проста </a:t>
            </a:r>
            <a:r>
              <a:rPr lang="ru-RU" sz="5200" dirty="0" err="1" smtClean="0">
                <a:solidFill>
                  <a:schemeClr val="bg1"/>
                </a:solidFill>
              </a:rPr>
              <a:t>більшість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голосів</a:t>
            </a:r>
            <a:r>
              <a:rPr lang="ru-RU" sz="5200" dirty="0" smtClean="0">
                <a:solidFill>
                  <a:schemeClr val="bg1"/>
                </a:solidFill>
              </a:rPr>
              <a:t>. </a:t>
            </a:r>
            <a:r>
              <a:rPr lang="ru-RU" sz="5200" dirty="0" err="1" smtClean="0">
                <a:solidFill>
                  <a:schemeClr val="bg1"/>
                </a:solidFill>
              </a:rPr>
              <a:t>Основна</a:t>
            </a:r>
            <a:r>
              <a:rPr lang="ru-RU" sz="5200" dirty="0" smtClean="0">
                <a:solidFill>
                  <a:schemeClr val="bg1"/>
                </a:solidFill>
              </a:rPr>
              <a:t> робота над </a:t>
            </a:r>
            <a:r>
              <a:rPr lang="ru-RU" sz="5200" dirty="0" err="1" smtClean="0">
                <a:solidFill>
                  <a:schemeClr val="bg1"/>
                </a:solidFill>
              </a:rPr>
              <a:t>складними</a:t>
            </a:r>
            <a:r>
              <a:rPr lang="ru-RU" sz="5200" dirty="0" smtClean="0">
                <a:solidFill>
                  <a:schemeClr val="bg1"/>
                </a:solidFill>
              </a:rPr>
              <a:t> законопроектами </a:t>
            </a:r>
            <a:r>
              <a:rPr lang="ru-RU" sz="5200" dirty="0" err="1" smtClean="0">
                <a:solidFill>
                  <a:schemeClr val="bg1"/>
                </a:solidFill>
              </a:rPr>
              <a:t>ведеться</a:t>
            </a:r>
            <a:r>
              <a:rPr lang="ru-RU" sz="5200" dirty="0" smtClean="0">
                <a:solidFill>
                  <a:schemeClr val="bg1"/>
                </a:solidFill>
              </a:rPr>
              <a:t> не на </a:t>
            </a:r>
            <a:r>
              <a:rPr lang="ru-RU" sz="5200" dirty="0" err="1" smtClean="0">
                <a:solidFill>
                  <a:schemeClr val="bg1"/>
                </a:solidFill>
              </a:rPr>
              <a:t>пленарних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засіданнях</a:t>
            </a:r>
            <a:r>
              <a:rPr lang="ru-RU" sz="5200" dirty="0" smtClean="0">
                <a:solidFill>
                  <a:schemeClr val="bg1"/>
                </a:solidFill>
              </a:rPr>
              <a:t>, а в </a:t>
            </a:r>
            <a:r>
              <a:rPr lang="ru-RU" sz="5200" dirty="0" err="1" smtClean="0">
                <a:solidFill>
                  <a:schemeClr val="bg1"/>
                </a:solidFill>
              </a:rPr>
              <a:t>комітетах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і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комісіях</a:t>
            </a:r>
            <a:r>
              <a:rPr lang="ru-RU" sz="5200" dirty="0" smtClean="0">
                <a:solidFill>
                  <a:schemeClr val="bg1"/>
                </a:solidFill>
              </a:rPr>
              <a:t> бундестагу. </a:t>
            </a:r>
            <a:r>
              <a:rPr lang="ru-RU" sz="5200" dirty="0" err="1" smtClean="0">
                <a:solidFill>
                  <a:schemeClr val="bg1"/>
                </a:solidFill>
              </a:rPr>
              <a:t>Розподіл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місць</a:t>
            </a:r>
            <a:r>
              <a:rPr lang="ru-RU" sz="5200" dirty="0" smtClean="0">
                <a:solidFill>
                  <a:schemeClr val="bg1"/>
                </a:solidFill>
              </a:rPr>
              <a:t> у </a:t>
            </a:r>
            <a:r>
              <a:rPr lang="ru-RU" sz="5200" dirty="0" err="1" smtClean="0">
                <a:solidFill>
                  <a:schemeClr val="bg1"/>
                </a:solidFill>
              </a:rPr>
              <a:t>комітетах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і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комісіях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між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представниками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різних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партій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здійснюється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залежно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від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чисельності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тієї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або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іншої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партійної</a:t>
            </a:r>
            <a:r>
              <a:rPr lang="ru-RU" sz="5200" dirty="0" smtClean="0">
                <a:solidFill>
                  <a:schemeClr val="bg1"/>
                </a:solidFill>
              </a:rPr>
              <a:t> </a:t>
            </a:r>
            <a:r>
              <a:rPr lang="ru-RU" sz="5200" dirty="0" err="1" smtClean="0">
                <a:solidFill>
                  <a:schemeClr val="bg1"/>
                </a:solidFill>
              </a:rPr>
              <a:t>фракції</a:t>
            </a:r>
            <a:r>
              <a:rPr lang="ru-RU" sz="5200" dirty="0" smtClean="0">
                <a:solidFill>
                  <a:schemeClr val="bg1"/>
                </a:solidFill>
              </a:rPr>
              <a:t>.</a:t>
            </a:r>
            <a:endParaRPr lang="uk-UA" sz="5200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5122" name="Picture 2" descr="http://deutsch-online.ru/images/articles/ger-bun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692696"/>
            <a:ext cx="4536504" cy="3245744"/>
          </a:xfrm>
          <a:prstGeom prst="rect">
            <a:avLst/>
          </a:prstGeom>
          <a:noFill/>
        </p:spPr>
      </p:pic>
      <p:pic>
        <p:nvPicPr>
          <p:cNvPr id="5124" name="Picture 4" descr="http://3.bp.blogspot.com/-qb2qqSv6wxc/UFmThOVpVHI/AAAAAAAACvU/ZEIUS84pR-g/s1600/800px-Berlin_reichstag_west_panorama.jpg"/>
          <p:cNvPicPr>
            <a:picLocks noChangeAspect="1" noChangeArrowheads="1"/>
          </p:cNvPicPr>
          <p:nvPr/>
        </p:nvPicPr>
        <p:blipFill>
          <a:blip r:embed="rId4" cstate="print"/>
          <a:srcRect l="2356" t="8377" r="2201" b="3669"/>
          <a:stretch>
            <a:fillRect/>
          </a:stretch>
        </p:blipFill>
        <p:spPr bwMode="auto">
          <a:xfrm>
            <a:off x="0" y="4005064"/>
            <a:ext cx="9144000" cy="281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inschange.narod.ru/img/eur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20888"/>
            <a:ext cx="4191000" cy="38759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rgbClr val="7030A0"/>
          </a:solidFill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Валюта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uk-UA" b="1" dirty="0" smtClean="0">
                <a:solidFill>
                  <a:schemeClr val="bg1"/>
                </a:solidFill>
              </a:rPr>
              <a:t>Німеччини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7"/>
            <a:ext cx="8712968" cy="648072"/>
          </a:xfrm>
          <a:solidFill>
            <a:srgbClr val="7030A0"/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Євро (1 </a:t>
            </a:r>
            <a:r>
              <a:rPr lang="uk-UA" dirty="0" err="1" smtClean="0">
                <a:solidFill>
                  <a:schemeClr val="bg1"/>
                </a:solidFill>
              </a:rPr>
              <a:t>Євро</a:t>
            </a:r>
            <a:r>
              <a:rPr lang="uk-UA" dirty="0" smtClean="0">
                <a:solidFill>
                  <a:schemeClr val="bg1"/>
                </a:solidFill>
              </a:rPr>
              <a:t> = 1,36 дол. </a:t>
            </a:r>
            <a:r>
              <a:rPr lang="ru-RU" dirty="0" smtClean="0">
                <a:solidFill>
                  <a:schemeClr val="bg1"/>
                </a:solidFill>
              </a:rPr>
              <a:t>США – </a:t>
            </a:r>
            <a:r>
              <a:rPr lang="ru-RU" dirty="0" err="1" smtClean="0">
                <a:solidFill>
                  <a:schemeClr val="bg1"/>
                </a:solidFill>
              </a:rPr>
              <a:t>січень</a:t>
            </a:r>
            <a:r>
              <a:rPr lang="ru-RU" dirty="0" smtClean="0">
                <a:solidFill>
                  <a:schemeClr val="bg1"/>
                </a:solidFill>
              </a:rPr>
              <a:t> 2009 р.)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ukrexport.gov.ua/i/imgsupload/euro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5472608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2736304"/>
          </a:xfrm>
          <a:solidFill>
            <a:srgbClr val="92D050">
              <a:alpha val="78824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членом „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Європейський Союз"/>
              </a:rPr>
              <a:t>Європейського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Європейський Союз"/>
              </a:rPr>
              <a:t> Союзу (ЄС)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НАТО"/>
              </a:rPr>
              <a:t> 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НАТО"/>
              </a:rPr>
              <a:t>Організації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НАТО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НАТО"/>
              </a:rPr>
              <a:t>Північноатлантичного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НАТО"/>
              </a:rPr>
              <a:t> договору (НАТО)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Західноєвропейський союз"/>
              </a:rPr>
              <a:t>Західноєвропейського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Західноєвропейський союз"/>
              </a:rPr>
              <a:t> союз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у; входить до 10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країн-лідерів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ВВП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поступаючись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США, Китаю,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Об'єднана Німеччина посідає: за кількістю населення - 12 місце (98.2 млн. </a:t>
            </a:r>
            <a:r>
              <a:rPr lang="uk-U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із виробництва ВНП - 3 місце (після навіть Японії); експорту - 2 місце (після США).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поступається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невеликим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західних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випереджає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провідні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т. год.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Англію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Японію</a:t>
            </a:r>
            <a:endPara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molbuk.ua/uploads/posts/2013-03/1362376987_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8352928" cy="352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ВВП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розрахунку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одного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провідній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держав, на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12-ту,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західноєвропейських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90-х роках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динамічний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забезпечував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1/2 до 2/3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загального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фінансової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ВВП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Німеччини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істотно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уповільнився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2008 р.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опустився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нижче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нульового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Середньорічні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темпи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німецького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експорту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ВВП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склали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2007 р. - 5,6%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3,8%, в 2008 р. - 2,4%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- 0,2%, в 2009 р. - 12,5%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0,0 %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633670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uk-UA" dirty="0" smtClean="0"/>
              <a:t>Економічний потенціал Німеччини є одним з найпотужніших в світі, - попереду тільки США та Японія. </a:t>
            </a:r>
            <a:r>
              <a:rPr lang="ru-RU" dirty="0" smtClean="0"/>
              <a:t>За </a:t>
            </a:r>
            <a:r>
              <a:rPr lang="ru-RU" dirty="0" err="1" smtClean="0"/>
              <a:t>обсягами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друге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США. </a:t>
            </a:r>
            <a:br>
              <a:rPr lang="ru-RU" dirty="0" smtClean="0"/>
            </a:br>
            <a:r>
              <a:rPr lang="ru-RU" dirty="0" err="1" smtClean="0"/>
              <a:t>Зайнятість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по </a:t>
            </a:r>
            <a:r>
              <a:rPr lang="ru-RU" dirty="0" err="1" smtClean="0"/>
              <a:t>галузям</a:t>
            </a:r>
            <a:r>
              <a:rPr lang="ru-RU" dirty="0" smtClean="0"/>
              <a:t>: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33,4%,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2,8%, сфера </a:t>
            </a:r>
            <a:r>
              <a:rPr lang="ru-RU" dirty="0" err="1" smtClean="0"/>
              <a:t>послуг</a:t>
            </a:r>
            <a:r>
              <a:rPr lang="ru-RU" dirty="0" smtClean="0"/>
              <a:t> 63,8%.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безробіття</a:t>
            </a:r>
            <a:r>
              <a:rPr lang="ru-RU" dirty="0" smtClean="0"/>
              <a:t>: 9,9%. </a:t>
            </a:r>
            <a:endParaRPr lang="uk-UA" dirty="0" smtClean="0"/>
          </a:p>
          <a:p>
            <a:pPr>
              <a:lnSpc>
                <a:spcPct val="120000"/>
              </a:lnSpc>
            </a:pPr>
            <a:r>
              <a:rPr lang="uk-UA" dirty="0" smtClean="0"/>
              <a:t>Основні галузі промисловості: металургійна, хімічна, автомобілебудування, суднобудування, </a:t>
            </a:r>
            <a:r>
              <a:rPr lang="uk-UA" dirty="0" err="1" smtClean="0"/>
              <a:t>станкобудування</a:t>
            </a:r>
            <a:r>
              <a:rPr lang="uk-UA" dirty="0" smtClean="0"/>
              <a:t>, електроніка, приладобудування, авіаційно-космічна, харчова і легка.</a:t>
            </a:r>
            <a:r>
              <a:rPr lang="ru-RU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 smtClean="0"/>
              <a:t>Німеччина</a:t>
            </a:r>
            <a:r>
              <a:rPr lang="ru-RU" dirty="0" smtClean="0"/>
              <a:t> - </a:t>
            </a:r>
            <a:r>
              <a:rPr lang="ru-RU" dirty="0" err="1" smtClean="0"/>
              <a:t>високорозвинена</a:t>
            </a:r>
            <a:r>
              <a:rPr lang="ru-RU" dirty="0" smtClean="0"/>
              <a:t> </a:t>
            </a:r>
            <a:r>
              <a:rPr lang="ru-RU" dirty="0" err="1" smtClean="0"/>
              <a:t>індустріальна</a:t>
            </a:r>
            <a:r>
              <a:rPr lang="ru-RU" dirty="0" smtClean="0"/>
              <a:t> держава. При </a:t>
            </a:r>
            <a:r>
              <a:rPr lang="ru-RU" dirty="0" err="1" smtClean="0"/>
              <a:t>обмежених</a:t>
            </a:r>
            <a:r>
              <a:rPr lang="ru-RU" dirty="0" smtClean="0"/>
              <a:t> </a:t>
            </a:r>
            <a:r>
              <a:rPr lang="ru-RU" dirty="0" err="1" smtClean="0"/>
              <a:t>сировинних</a:t>
            </a:r>
            <a:r>
              <a:rPr lang="ru-RU" dirty="0" smtClean="0"/>
              <a:t> ресурсах </a:t>
            </a:r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великою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орієнтована</a:t>
            </a:r>
            <a:r>
              <a:rPr lang="ru-RU" dirty="0" smtClean="0"/>
              <a:t> на </a:t>
            </a:r>
            <a:r>
              <a:rPr lang="ru-RU" dirty="0" err="1" smtClean="0"/>
              <a:t>експорт</a:t>
            </a:r>
            <a:r>
              <a:rPr lang="ru-RU" dirty="0" smtClean="0"/>
              <a:t>. </a:t>
            </a:r>
            <a:r>
              <a:rPr lang="ru-RU" dirty="0" err="1" smtClean="0"/>
              <a:t>Визначальним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конкурентноздатності</a:t>
            </a:r>
            <a:r>
              <a:rPr lang="ru-RU" dirty="0" smtClean="0"/>
              <a:t> </a:t>
            </a:r>
            <a:r>
              <a:rPr lang="ru-RU" dirty="0" err="1" smtClean="0"/>
              <a:t>створюваної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стало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експортуються</a:t>
            </a:r>
            <a:r>
              <a:rPr lang="ru-RU" dirty="0" smtClean="0"/>
              <a:t>: </a:t>
            </a:r>
            <a:r>
              <a:rPr lang="ru-RU" dirty="0" err="1" smtClean="0"/>
              <a:t>верстати</a:t>
            </a:r>
            <a:r>
              <a:rPr lang="ru-RU" dirty="0" smtClean="0"/>
              <a:t>,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метал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сталепрокат</a:t>
            </a:r>
            <a:r>
              <a:rPr lang="ru-RU" dirty="0" smtClean="0"/>
              <a:t>,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текстиль. </a:t>
            </a:r>
            <a:br>
              <a:rPr lang="ru-RU" dirty="0" smtClean="0"/>
            </a:b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по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- </a:t>
            </a:r>
            <a:r>
              <a:rPr lang="ru-RU" dirty="0" err="1" smtClean="0"/>
              <a:t>країни</a:t>
            </a:r>
            <a:r>
              <a:rPr lang="ru-RU" dirty="0" smtClean="0"/>
              <a:t> ЄС 56.4% (</a:t>
            </a:r>
            <a:r>
              <a:rPr lang="ru-RU" dirty="0" err="1" smtClean="0"/>
              <a:t>Франція</a:t>
            </a:r>
            <a:r>
              <a:rPr lang="ru-RU" dirty="0" smtClean="0"/>
              <a:t> 11,1%,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 8,6%, </a:t>
            </a:r>
            <a:r>
              <a:rPr lang="ru-RU" dirty="0" err="1" smtClean="0"/>
              <a:t>Італія</a:t>
            </a:r>
            <a:r>
              <a:rPr lang="ru-RU" dirty="0" smtClean="0"/>
              <a:t> 7,4%, </a:t>
            </a:r>
            <a:r>
              <a:rPr lang="ru-RU" dirty="0" err="1" smtClean="0"/>
              <a:t>Нідерланди</a:t>
            </a:r>
            <a:r>
              <a:rPr lang="ru-RU" dirty="0" smtClean="0"/>
              <a:t> 6,8%, </a:t>
            </a:r>
            <a:r>
              <a:rPr lang="ru-RU" dirty="0" err="1" smtClean="0"/>
              <a:t>Бенілюкс</a:t>
            </a:r>
            <a:r>
              <a:rPr lang="ru-RU" dirty="0" smtClean="0"/>
              <a:t> 5,7%), США 9,4%, </a:t>
            </a:r>
            <a:r>
              <a:rPr lang="ru-RU" dirty="0" err="1" smtClean="0"/>
              <a:t>Японія</a:t>
            </a:r>
            <a:r>
              <a:rPr lang="ru-RU" dirty="0" smtClean="0"/>
              <a:t> 1,9%. </a:t>
            </a:r>
            <a:br>
              <a:rPr lang="ru-RU" dirty="0" smtClean="0"/>
            </a:br>
            <a:r>
              <a:rPr lang="ru-RU" dirty="0" err="1" smtClean="0"/>
              <a:t>Імпорт</a:t>
            </a:r>
            <a:r>
              <a:rPr lang="ru-RU" dirty="0" smtClean="0"/>
              <a:t>: 505 млрд. </a:t>
            </a:r>
            <a:r>
              <a:rPr lang="ru-RU" dirty="0" err="1" smtClean="0"/>
              <a:t>доларів</a:t>
            </a:r>
            <a:r>
              <a:rPr lang="ru-RU" dirty="0" smtClean="0"/>
              <a:t>. </a:t>
            </a:r>
            <a:r>
              <a:rPr lang="ru-RU" dirty="0" err="1" smtClean="0"/>
              <a:t>Товари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імпортуються</a:t>
            </a:r>
            <a:r>
              <a:rPr lang="ru-RU" dirty="0" smtClean="0"/>
              <a:t>: </a:t>
            </a:r>
            <a:r>
              <a:rPr lang="ru-RU" dirty="0" err="1" smtClean="0"/>
              <a:t>верстати</a:t>
            </a:r>
            <a:r>
              <a:rPr lang="ru-RU" dirty="0" smtClean="0"/>
              <a:t>,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хімікати</a:t>
            </a:r>
            <a:r>
              <a:rPr lang="ru-RU" dirty="0" smtClean="0"/>
              <a:t>, </a:t>
            </a:r>
            <a:r>
              <a:rPr lang="ru-RU" dirty="0" err="1" smtClean="0"/>
              <a:t>продукти</a:t>
            </a:r>
            <a:r>
              <a:rPr lang="ru-RU" dirty="0" smtClean="0"/>
              <a:t>, метали, текстиль. </a:t>
            </a:r>
            <a:br>
              <a:rPr lang="ru-RU" dirty="0" smtClean="0"/>
            </a:br>
            <a:r>
              <a:rPr lang="ru-RU" dirty="0" err="1" smtClean="0"/>
              <a:t>Імпорт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: ЄС 52,2% (</a:t>
            </a:r>
            <a:r>
              <a:rPr lang="ru-RU" dirty="0" err="1" smtClean="0"/>
              <a:t>Франція</a:t>
            </a:r>
            <a:r>
              <a:rPr lang="ru-RU" dirty="0" smtClean="0"/>
              <a:t> 10,5%, </a:t>
            </a:r>
            <a:r>
              <a:rPr lang="ru-RU" dirty="0" err="1" smtClean="0"/>
              <a:t>Нідерланди</a:t>
            </a:r>
            <a:r>
              <a:rPr lang="ru-RU" dirty="0" smtClean="0"/>
              <a:t> 7,6%, </a:t>
            </a:r>
            <a:r>
              <a:rPr lang="ru-RU" dirty="0" err="1" smtClean="0"/>
              <a:t>Італія</a:t>
            </a:r>
            <a:r>
              <a:rPr lang="ru-RU" dirty="0" smtClean="0"/>
              <a:t> 7,4%, 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 6,9%, </a:t>
            </a:r>
            <a:r>
              <a:rPr lang="ru-RU" dirty="0" err="1" smtClean="0"/>
              <a:t>Бельгія</a:t>
            </a:r>
            <a:r>
              <a:rPr lang="ru-RU" dirty="0" smtClean="0"/>
              <a:t>/Люксембург 5,6%), США 8,1%, </a:t>
            </a:r>
            <a:r>
              <a:rPr lang="ru-RU" dirty="0" err="1" smtClean="0"/>
              <a:t>Японія</a:t>
            </a:r>
            <a:r>
              <a:rPr lang="ru-RU" dirty="0" smtClean="0"/>
              <a:t> 4,9%. 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виробництву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27363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, </a:t>
            </a:r>
            <a:r>
              <a:rPr lang="ru-RU" sz="2000" dirty="0" err="1" smtClean="0"/>
              <a:t>величині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потенціалу</a:t>
            </a:r>
            <a:r>
              <a:rPr lang="ru-RU" sz="2000" dirty="0" smtClean="0"/>
              <a:t>, </a:t>
            </a:r>
            <a:r>
              <a:rPr lang="ru-RU" sz="2000" dirty="0" err="1" smtClean="0"/>
              <a:t>частці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виробництві</a:t>
            </a:r>
            <a:r>
              <a:rPr lang="ru-RU" sz="2000" dirty="0" smtClean="0"/>
              <a:t>, </a:t>
            </a:r>
            <a:r>
              <a:rPr lang="ru-RU" sz="2000" dirty="0" err="1" smtClean="0"/>
              <a:t>ступеня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залучення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міжнародного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розподілу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найважливіших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критеріями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відноситься</a:t>
            </a:r>
            <a:r>
              <a:rPr lang="ru-RU" sz="2000" dirty="0" smtClean="0"/>
              <a:t> до числа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високорозвинених</a:t>
            </a:r>
            <a:r>
              <a:rPr lang="ru-RU" sz="2000" dirty="0" smtClean="0"/>
              <a:t> держав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входить в так </a:t>
            </a:r>
            <a:r>
              <a:rPr lang="ru-RU" sz="2000" dirty="0" err="1" smtClean="0"/>
              <a:t>звану</a:t>
            </a:r>
            <a:r>
              <a:rPr lang="ru-RU" sz="2000" dirty="0" smtClean="0"/>
              <a:t> «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сімку</a:t>
            </a:r>
            <a:r>
              <a:rPr lang="ru-RU" sz="2000" dirty="0" smtClean="0"/>
              <a:t>». ВВП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2 млрд. дол ( 2005 </a:t>
            </a:r>
            <a:r>
              <a:rPr lang="ru-RU" sz="2000" dirty="0" err="1" smtClean="0"/>
              <a:t>р</a:t>
            </a:r>
            <a:r>
              <a:rPr lang="ru-RU" sz="2000" dirty="0" smtClean="0"/>
              <a:t> .) -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6% МВП [5, 105]. ВВП на душу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становить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24 тис. дол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показника</a:t>
            </a:r>
            <a:r>
              <a:rPr lang="ru-RU" sz="2000" dirty="0" smtClean="0"/>
              <a:t> по </a:t>
            </a:r>
            <a:r>
              <a:rPr lang="ru-RU" sz="2000" dirty="0" err="1" smtClean="0"/>
              <a:t>західноєвропейським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2" tooltip="Країна"/>
              </a:rPr>
              <a:t>країнам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420888"/>
          <a:ext cx="4752528" cy="4142491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023761"/>
                <a:gridCol w="1228514"/>
                <a:gridCol w="1361034"/>
                <a:gridCol w="1139219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Місце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в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світі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Країна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hlinkClick r:id="rId3" tooltip="Експорт товарів"/>
                        </a:rPr>
                        <a:t>Експорт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hlinkClick r:id="rId3" tooltip="Експорт товарів"/>
                        </a:rPr>
                        <a:t> </a:t>
                      </a: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hlinkClick r:id="rId3" tooltip="Експорт товарів"/>
                        </a:rPr>
                        <a:t>товарів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, млрд. дол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Частка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 у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</a:rPr>
                        <a:t>світовому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hlinkClick r:id="rId4" tooltip="Товарообіг"/>
                        </a:rPr>
                        <a:t>товарообігу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,%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Весь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світ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6364,0 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2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1 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США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781,1 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12,3 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2 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Німеччина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551,5 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8,7 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3 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hlinkClick r:id="rId5" tooltip="Японія"/>
                        </a:rPr>
                        <a:t>Японія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479,2 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7,5 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4 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hlinkClick r:id="rId6" tooltip="Франція"/>
                        </a:rPr>
                        <a:t>Франція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298,1 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4,7 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05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5 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bg1"/>
                          </a:solidFill>
                        </a:rPr>
                        <a:t>Великобританія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284,1 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4,5 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05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6 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Канада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276,6 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4,3 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7 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hlinkClick r:id="rId7" tooltip="Китай"/>
                        </a:rPr>
                        <a:t>Китай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249,3 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3,9 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8 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Італія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237,8 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3,7 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279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9 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>
                          <a:solidFill>
                            <a:schemeClr val="bg1"/>
                          </a:solidFill>
                          <a:hlinkClick r:id="rId8" tooltip="Нідерланди"/>
                        </a:rPr>
                        <a:t>Нідерланди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212,5 </a:t>
                      </a:r>
                      <a:endParaRPr lang="uk-UA" sz="12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3,3 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4048" y="2492896"/>
            <a:ext cx="399618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900" dirty="0" err="1" smtClean="0"/>
              <a:t>Німеччина</a:t>
            </a:r>
            <a:r>
              <a:rPr lang="ru-RU" sz="1900" dirty="0" smtClean="0"/>
              <a:t> </a:t>
            </a:r>
            <a:r>
              <a:rPr lang="ru-RU" sz="1900" dirty="0" err="1" smtClean="0"/>
              <a:t>посідає</a:t>
            </a:r>
            <a:r>
              <a:rPr lang="ru-RU" sz="1900" dirty="0" smtClean="0"/>
              <a:t> перше </a:t>
            </a:r>
            <a:r>
              <a:rPr lang="ru-RU" sz="1900" dirty="0" err="1" smtClean="0"/>
              <a:t>місце</a:t>
            </a:r>
            <a:r>
              <a:rPr lang="ru-RU" sz="1900" dirty="0" smtClean="0"/>
              <a:t> в </a:t>
            </a:r>
            <a:r>
              <a:rPr lang="ru-RU" sz="1900" dirty="0" err="1" smtClean="0"/>
              <a:t>Європі</a:t>
            </a:r>
            <a:r>
              <a:rPr lang="ru-RU" sz="1900" dirty="0" smtClean="0"/>
              <a:t> за </a:t>
            </a:r>
            <a:r>
              <a:rPr lang="ru-RU" sz="1900" dirty="0" err="1" smtClean="0"/>
              <a:t>обсягом</a:t>
            </a:r>
            <a:r>
              <a:rPr lang="ru-RU" sz="1900" dirty="0" smtClean="0"/>
              <a:t> </a:t>
            </a:r>
            <a:r>
              <a:rPr lang="ru-RU" sz="1900" dirty="0" err="1" smtClean="0"/>
              <a:t>виробництва</a:t>
            </a:r>
            <a:r>
              <a:rPr lang="ru-RU" sz="1900" dirty="0" smtClean="0"/>
              <a:t>.</a:t>
            </a:r>
            <a:r>
              <a:rPr lang="ru-RU" sz="1900" dirty="0" smtClean="0">
                <a:hlinkClick r:id="rId9" tooltip="ФРН"/>
              </a:rPr>
              <a:t> ФРН</a:t>
            </a:r>
            <a:r>
              <a:rPr lang="ru-RU" sz="1900" dirty="0" smtClean="0"/>
              <a:t> - </a:t>
            </a:r>
            <a:r>
              <a:rPr lang="ru-RU" sz="1900" dirty="0" err="1" smtClean="0"/>
              <a:t>найбільш</a:t>
            </a:r>
            <a:r>
              <a:rPr lang="ru-RU" sz="1900" dirty="0" smtClean="0"/>
              <a:t> </a:t>
            </a:r>
            <a:r>
              <a:rPr lang="ru-RU" sz="1900" dirty="0" err="1" smtClean="0"/>
              <a:t>потужна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промислова</a:t>
            </a:r>
            <a:r>
              <a:rPr lang="ru-RU" sz="1900" dirty="0" smtClean="0"/>
              <a:t> держава </a:t>
            </a:r>
            <a:r>
              <a:rPr lang="ru-RU" sz="1900" dirty="0" err="1" smtClean="0"/>
              <a:t>Західної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Європи</a:t>
            </a:r>
            <a:r>
              <a:rPr lang="ru-RU" sz="1900" dirty="0" smtClean="0"/>
              <a:t>. Вона </a:t>
            </a:r>
            <a:r>
              <a:rPr lang="ru-RU" sz="1900" dirty="0" err="1" smtClean="0"/>
              <a:t>тісно</a:t>
            </a:r>
            <a:r>
              <a:rPr lang="ru-RU" sz="1900" dirty="0" smtClean="0"/>
              <a:t> </a:t>
            </a:r>
            <a:r>
              <a:rPr lang="ru-RU" sz="1900" dirty="0" err="1" smtClean="0"/>
              <a:t>пов'язана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світовим</a:t>
            </a:r>
            <a:r>
              <a:rPr lang="ru-RU" sz="1900" dirty="0" smtClean="0"/>
              <a:t> </a:t>
            </a:r>
            <a:r>
              <a:rPr lang="ru-RU" sz="1900" dirty="0" err="1" smtClean="0"/>
              <a:t>господарством</a:t>
            </a:r>
            <a:r>
              <a:rPr lang="ru-RU" sz="1900" dirty="0" smtClean="0"/>
              <a:t>. </a:t>
            </a:r>
            <a:r>
              <a:rPr lang="ru-RU" sz="1900" dirty="0" err="1" smtClean="0"/>
              <a:t>Країна</a:t>
            </a:r>
            <a:r>
              <a:rPr lang="ru-RU" sz="1900" dirty="0" smtClean="0"/>
              <a:t> мало </a:t>
            </a:r>
            <a:r>
              <a:rPr lang="ru-RU" sz="1900" dirty="0" err="1" smtClean="0"/>
              <a:t>поступається</a:t>
            </a:r>
            <a:r>
              <a:rPr lang="ru-RU" sz="1900" dirty="0" smtClean="0"/>
              <a:t> США - </a:t>
            </a:r>
            <a:r>
              <a:rPr lang="ru-RU" sz="1900" dirty="0" err="1" smtClean="0"/>
              <a:t>найбільшої</a:t>
            </a:r>
            <a:r>
              <a:rPr lang="ru-RU" sz="1900" dirty="0" smtClean="0"/>
              <a:t> </a:t>
            </a:r>
            <a:r>
              <a:rPr lang="ru-RU" sz="1900" dirty="0" err="1" smtClean="0"/>
              <a:t>торгової</a:t>
            </a:r>
            <a:r>
              <a:rPr lang="ru-RU" sz="1900" dirty="0" smtClean="0"/>
              <a:t> </a:t>
            </a:r>
            <a:r>
              <a:rPr lang="ru-RU" sz="1900" dirty="0" err="1" smtClean="0"/>
              <a:t>державі</a:t>
            </a:r>
            <a:r>
              <a:rPr lang="ru-RU" sz="1900" dirty="0" smtClean="0"/>
              <a:t> </a:t>
            </a:r>
            <a:r>
              <a:rPr lang="ru-RU" sz="1900" dirty="0" err="1" smtClean="0"/>
              <a:t>світу</a:t>
            </a:r>
            <a:r>
              <a:rPr lang="ru-RU" sz="1900" dirty="0" smtClean="0"/>
              <a:t> - за </a:t>
            </a:r>
            <a:r>
              <a:rPr lang="ru-RU" sz="1900" dirty="0" err="1" smtClean="0"/>
              <a:t>обсягом</a:t>
            </a:r>
            <a:r>
              <a:rPr lang="ru-RU" sz="1900" dirty="0" smtClean="0"/>
              <a:t> </a:t>
            </a:r>
            <a:r>
              <a:rPr lang="ru-RU" sz="1900" dirty="0" err="1" smtClean="0"/>
              <a:t>зовнішньої</a:t>
            </a:r>
            <a:r>
              <a:rPr lang="ru-RU" sz="1900" dirty="0" smtClean="0"/>
              <a:t> </a:t>
            </a:r>
            <a:r>
              <a:rPr lang="ru-RU" sz="1900" dirty="0" err="1" smtClean="0"/>
              <a:t>торгівлі</a:t>
            </a:r>
            <a:r>
              <a:rPr lang="ru-RU" sz="1900" dirty="0" smtClean="0"/>
              <a:t>, </a:t>
            </a:r>
            <a:r>
              <a:rPr lang="ru-RU" sz="1900" dirty="0" err="1" smtClean="0"/>
              <a:t>хоча</a:t>
            </a:r>
            <a:r>
              <a:rPr lang="ru-RU" sz="1900" dirty="0" smtClean="0"/>
              <a:t>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економічний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потенціал</a:t>
            </a:r>
            <a:r>
              <a:rPr lang="ru-RU" sz="1900" dirty="0" smtClean="0"/>
              <a:t> </a:t>
            </a:r>
            <a:r>
              <a:rPr lang="ru-RU" sz="1900" dirty="0" err="1" smtClean="0"/>
              <a:t>майже</a:t>
            </a:r>
            <a:r>
              <a:rPr lang="ru-RU" sz="1900" dirty="0" smtClean="0"/>
              <a:t> </a:t>
            </a:r>
            <a:r>
              <a:rPr lang="ru-RU" sz="1900" dirty="0" err="1" smtClean="0"/>
              <a:t>втричі</a:t>
            </a:r>
            <a:r>
              <a:rPr lang="ru-RU" sz="1900" dirty="0" smtClean="0"/>
              <a:t> </a:t>
            </a:r>
            <a:r>
              <a:rPr lang="ru-RU" sz="1900" dirty="0" err="1" smtClean="0"/>
              <a:t>менше</a:t>
            </a:r>
            <a:r>
              <a:rPr lang="ru-RU" sz="1900" dirty="0" smtClean="0"/>
              <a:t>. </a:t>
            </a:r>
            <a:r>
              <a:rPr lang="ru-RU" sz="1900" dirty="0" err="1" smtClean="0"/>
              <a:t>Частка</a:t>
            </a:r>
            <a:r>
              <a:rPr lang="ru-RU" sz="1900" dirty="0" smtClean="0"/>
              <a:t> ФРН у </a:t>
            </a:r>
            <a:r>
              <a:rPr lang="ru-RU" sz="1900" dirty="0" err="1" smtClean="0"/>
              <a:t>світовому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експорті</a:t>
            </a:r>
            <a:r>
              <a:rPr lang="ru-RU" sz="1900" dirty="0" smtClean="0"/>
              <a:t> становила в 2005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8,7% </a:t>
            </a:r>
            <a:endParaRPr lang="uk-UA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Так рівень ВВП (вартість усіх кінцевих товарів і послуг вироблених в країні протягом одного року) Німеччини станом на 01.01.2008 року становив $2 863,0 млрд. євро, у 2007 році він дорівнював - $2 422,9 млрд. євро , в 2006 році - $2 321,5 млрд. євро, а станом на 1/01/2005 рівень ВВП в Німеччині складав - $2 243,2 млрд. дол. </a:t>
            </a:r>
            <a:r>
              <a:rPr lang="ru-RU" dirty="0" smtClean="0"/>
              <a:t>США.</a:t>
            </a:r>
            <a:endParaRPr lang="uk-UA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інформацією</a:t>
            </a:r>
            <a:r>
              <a:rPr lang="ru-RU" dirty="0" smtClean="0"/>
              <a:t> Федерального </a:t>
            </a:r>
            <a:r>
              <a:rPr lang="ru-RU" dirty="0" err="1" smtClean="0"/>
              <a:t>відомства</a:t>
            </a:r>
            <a:r>
              <a:rPr lang="ru-RU" dirty="0" smtClean="0"/>
              <a:t> статистики </a:t>
            </a:r>
            <a:r>
              <a:rPr lang="ru-RU" dirty="0" err="1" smtClean="0"/>
              <a:t>Німеччини</a:t>
            </a:r>
            <a:r>
              <a:rPr lang="ru-RU" dirty="0" smtClean="0"/>
              <a:t> ВВП у 2008 </a:t>
            </a:r>
            <a:r>
              <a:rPr lang="ru-RU" dirty="0" err="1" smtClean="0"/>
              <a:t>році</a:t>
            </a:r>
            <a:r>
              <a:rPr lang="ru-RU" dirty="0" smtClean="0"/>
              <a:t>,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2007 р., </a:t>
            </a:r>
            <a:r>
              <a:rPr lang="ru-RU" dirty="0" err="1" smtClean="0"/>
              <a:t>збільшився</a:t>
            </a:r>
            <a:r>
              <a:rPr lang="ru-RU" dirty="0" smtClean="0"/>
              <a:t> на 1,3 %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склав</a:t>
            </a:r>
            <a:r>
              <a:rPr lang="ru-RU" dirty="0" smtClean="0"/>
              <a:t> у грошовому </a:t>
            </a:r>
            <a:r>
              <a:rPr lang="ru-RU" dirty="0" err="1" smtClean="0"/>
              <a:t>виразі</a:t>
            </a:r>
            <a:r>
              <a:rPr lang="ru-RU" dirty="0" smtClean="0"/>
              <a:t> (у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цінах</a:t>
            </a:r>
            <a:r>
              <a:rPr lang="ru-RU" dirty="0" smtClean="0"/>
              <a:t>) 2863, 0 млрд. </a:t>
            </a:r>
            <a:r>
              <a:rPr lang="ru-RU" dirty="0" err="1" smtClean="0"/>
              <a:t>євро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437112"/>
          <a:ext cx="7560839" cy="2203688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440160"/>
                <a:gridCol w="1152128"/>
                <a:gridCol w="1368152"/>
                <a:gridCol w="1224136"/>
                <a:gridCol w="1296144"/>
                <a:gridCol w="1080119"/>
              </a:tblGrid>
              <a:tr h="372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2800" dirty="0"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Од. виміру</a:t>
                      </a:r>
                      <a:endParaRPr lang="uk-UA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2005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2006</a:t>
                      </a:r>
                      <a:endParaRPr lang="uk-UA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2007</a:t>
                      </a:r>
                      <a:endParaRPr lang="uk-UA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2008</a:t>
                      </a:r>
                      <a:endParaRPr lang="uk-UA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1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ВВП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%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0,8</a:t>
                      </a:r>
                      <a:endParaRPr lang="uk-UA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3,0</a:t>
                      </a:r>
                      <a:endParaRPr lang="uk-UA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2,5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/>
                        <a:t>1,3</a:t>
                      </a:r>
                      <a:endParaRPr lang="uk-UA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16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ВВП (у </a:t>
                      </a:r>
                      <a:r>
                        <a:rPr lang="ru-RU" sz="2000" dirty="0" err="1"/>
                        <a:t>відповідних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цінах</a:t>
                      </a:r>
                      <a:r>
                        <a:rPr lang="ru-RU" sz="2000" dirty="0"/>
                        <a:t>)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млрд. </a:t>
                      </a:r>
                      <a:r>
                        <a:rPr lang="ru-RU" sz="2000" dirty="0" err="1"/>
                        <a:t>євро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2 243,2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2 321,5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2 422,9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/>
                        <a:t>2 863,0</a:t>
                      </a:r>
                      <a:endParaRPr lang="uk-UA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4525963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Загальна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партнерів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 – 234,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 69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імпортерами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. </a:t>
            </a:r>
            <a:r>
              <a:rPr lang="ru-RU" sz="1600" dirty="0" err="1" smtClean="0"/>
              <a:t>Найважливіший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торговий</a:t>
            </a:r>
            <a:r>
              <a:rPr lang="ru-RU" sz="1600" dirty="0" smtClean="0"/>
              <a:t> партнер 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 – </a:t>
            </a:r>
            <a:r>
              <a:rPr lang="ru-RU" sz="1600" dirty="0" err="1" smtClean="0"/>
              <a:t>Франція</a:t>
            </a:r>
            <a:r>
              <a:rPr lang="ru-RU" sz="1600" dirty="0" smtClean="0"/>
              <a:t>: 2000 року 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експортувала</a:t>
            </a:r>
            <a:r>
              <a:rPr lang="ru-RU" sz="1600" dirty="0" smtClean="0"/>
              <a:t> у </a:t>
            </a:r>
            <a:r>
              <a:rPr lang="ru-RU" sz="1600" dirty="0" err="1" smtClean="0"/>
              <a:t>цю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країну</a:t>
            </a:r>
            <a:r>
              <a:rPr lang="ru-RU" sz="1600" dirty="0" smtClean="0"/>
              <a:t> </a:t>
            </a:r>
            <a:r>
              <a:rPr lang="ru-RU" sz="1600" dirty="0" err="1" smtClean="0"/>
              <a:t>товарів</a:t>
            </a:r>
            <a:r>
              <a:rPr lang="ru-RU" sz="1600" dirty="0" smtClean="0"/>
              <a:t> на 113 </a:t>
            </a:r>
            <a:r>
              <a:rPr lang="ru-RU" sz="1600" dirty="0" err="1" smtClean="0"/>
              <a:t>мільярдів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німецьких</a:t>
            </a:r>
            <a:r>
              <a:rPr lang="ru-RU" sz="1600" dirty="0" smtClean="0"/>
              <a:t> марок, а </a:t>
            </a:r>
            <a:r>
              <a:rPr lang="ru-RU" sz="1600" dirty="0" err="1" smtClean="0"/>
              <a:t>обсяг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французького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імпорту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Німеччину</a:t>
            </a:r>
            <a:r>
              <a:rPr lang="ru-RU" sz="1600" dirty="0" smtClean="0"/>
              <a:t> становить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90 </a:t>
            </a:r>
            <a:r>
              <a:rPr lang="ru-RU" sz="1600" dirty="0" err="1" smtClean="0"/>
              <a:t>мільярдів</a:t>
            </a:r>
            <a:r>
              <a:rPr lang="ru-RU" sz="1600" dirty="0" smtClean="0"/>
              <a:t> марок. </a:t>
            </a:r>
            <a:r>
              <a:rPr lang="ru-RU" sz="1600" dirty="0" err="1" smtClean="0"/>
              <a:t>Другий</a:t>
            </a:r>
            <a:r>
              <a:rPr lang="ru-RU" sz="1600" dirty="0" smtClean="0"/>
              <a:t> за величиною </a:t>
            </a:r>
            <a:r>
              <a:rPr lang="ru-RU" sz="1600" dirty="0" err="1" smtClean="0"/>
              <a:t>ринок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збуту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; </a:t>
            </a:r>
            <a:r>
              <a:rPr lang="ru-RU" sz="1600" dirty="0" err="1" smtClean="0"/>
              <a:t>ця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посідає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друге у списку </a:t>
            </a:r>
            <a:r>
              <a:rPr lang="ru-RU" sz="1600" dirty="0" err="1" smtClean="0"/>
              <a:t>імпортерів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. У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спостерігається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тенденція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зростання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зовнішньоторговельного</a:t>
            </a:r>
            <a:r>
              <a:rPr lang="ru-RU" sz="1600" dirty="0" smtClean="0"/>
              <a:t> обороту 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тотального </a:t>
            </a:r>
            <a:r>
              <a:rPr lang="ru-RU" sz="1600" dirty="0" err="1" smtClean="0"/>
              <a:t>зниження</a:t>
            </a:r>
            <a:r>
              <a:rPr lang="ru-RU" sz="1600" dirty="0" smtClean="0"/>
              <a:t> сальдо </a:t>
            </a:r>
            <a:r>
              <a:rPr lang="ru-RU" sz="1600" dirty="0" err="1" smtClean="0"/>
              <a:t>зовнішньої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США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. Так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2001 року, </a:t>
            </a:r>
            <a:r>
              <a:rPr lang="ru-RU" sz="1600" dirty="0" err="1" smtClean="0"/>
              <a:t>неодноразово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спостерігався</a:t>
            </a:r>
            <a:r>
              <a:rPr lang="ru-RU" sz="1600" dirty="0" smtClean="0"/>
              <a:t> спад </a:t>
            </a:r>
            <a:r>
              <a:rPr lang="ru-RU" sz="1600" dirty="0" err="1" smtClean="0"/>
              <a:t>німецького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експорту</a:t>
            </a:r>
            <a:r>
              <a:rPr lang="ru-RU" sz="1600" dirty="0" smtClean="0"/>
              <a:t> до США. </a:t>
            </a:r>
            <a:r>
              <a:rPr lang="ru-RU" sz="1600" dirty="0" err="1" smtClean="0"/>
              <a:t>Вочевидь</a:t>
            </a:r>
            <a:r>
              <a:rPr lang="ru-RU" sz="1600" dirty="0" smtClean="0"/>
              <a:t>,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пояснити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інтенсифікацією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інтеграційних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процесів</a:t>
            </a:r>
            <a:r>
              <a:rPr lang="ru-RU" sz="1600" dirty="0" smtClean="0"/>
              <a:t> у </a:t>
            </a:r>
            <a:r>
              <a:rPr lang="ru-RU" sz="1600" dirty="0" err="1" smtClean="0"/>
              <a:t>Європі</a:t>
            </a:r>
            <a:r>
              <a:rPr lang="ru-RU" sz="1600" dirty="0" smtClean="0"/>
              <a:t>, </a:t>
            </a:r>
            <a:r>
              <a:rPr lang="ru-RU" sz="1600" dirty="0" err="1" smtClean="0"/>
              <a:t>зниженням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останніми</a:t>
            </a:r>
            <a:r>
              <a:rPr lang="ru-RU" sz="1600" dirty="0" smtClean="0"/>
              <a:t> роками </a:t>
            </a:r>
            <a:r>
              <a:rPr lang="ru-RU" sz="1600" dirty="0" err="1" smtClean="0"/>
              <a:t>господарськоїконъюктури</a:t>
            </a:r>
            <a:r>
              <a:rPr lang="ru-RU" sz="1600" dirty="0" smtClean="0"/>
              <a:t> США,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політичними</a:t>
            </a:r>
            <a:r>
              <a:rPr lang="ru-RU" sz="1600" dirty="0" smtClean="0"/>
              <a:t> причинами.</a:t>
            </a:r>
            <a:endParaRPr lang="uk-UA" sz="1600" dirty="0" smtClean="0"/>
          </a:p>
          <a:p>
            <a:r>
              <a:rPr lang="ru-RU" sz="1600" dirty="0" err="1" smtClean="0"/>
              <a:t>Частка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експорті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імпорті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Німеччини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представленій</a:t>
            </a:r>
            <a:r>
              <a:rPr lang="ru-RU" sz="1600" dirty="0" smtClean="0"/>
              <a:t> у </a:t>
            </a:r>
            <a:r>
              <a:rPr lang="ru-RU" sz="1600" dirty="0" err="1" smtClean="0"/>
              <a:t>таблиці</a:t>
            </a:r>
            <a:r>
              <a:rPr lang="ru-RU" sz="1600" dirty="0" smtClean="0"/>
              <a:t>.</a:t>
            </a:r>
            <a:endParaRPr lang="uk-UA" sz="1600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3140968"/>
          <a:ext cx="7128792" cy="306777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3564396"/>
                <a:gridCol w="1782198"/>
                <a:gridCol w="1782198"/>
              </a:tblGrid>
              <a:tr h="688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Держава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Частка в експорті Німеччини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Частка в імпорті Німеччини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Франція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11%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10%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Об'єднане королівство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8%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9%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Італія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8%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7%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Нідерланди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6%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7%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2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&gt;Бельгия/Люксембург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5%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5%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США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10%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9%</a:t>
                      </a:r>
                      <a:endParaRPr lang="uk-U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40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 Японія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2%</a:t>
                      </a:r>
                      <a:endParaRPr lang="uk-UA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5%</a:t>
                      </a:r>
                      <a:endParaRPr lang="uk-UA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науки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техніки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винаходи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: </a:t>
            </a:r>
            <a:r>
              <a:rPr lang="ru-RU" dirty="0" err="1" smtClean="0"/>
              <a:t>Йоганн</a:t>
            </a:r>
            <a:r>
              <a:rPr lang="ru-RU" dirty="0" smtClean="0"/>
              <a:t> </a:t>
            </a:r>
            <a:r>
              <a:rPr lang="ru-RU" dirty="0" err="1" smtClean="0"/>
              <a:t>Гутенберг</a:t>
            </a:r>
            <a:r>
              <a:rPr lang="ru-RU" dirty="0" smtClean="0"/>
              <a:t> </a:t>
            </a:r>
            <a:r>
              <a:rPr lang="ru-RU" dirty="0" err="1" smtClean="0"/>
              <a:t>винайшов</a:t>
            </a:r>
            <a:r>
              <a:rPr lang="ru-RU" dirty="0" smtClean="0"/>
              <a:t> </a:t>
            </a:r>
            <a:r>
              <a:rPr lang="ru-RU" dirty="0" err="1" smtClean="0"/>
              <a:t>друкарство</a:t>
            </a:r>
            <a:r>
              <a:rPr lang="ru-RU" dirty="0" smtClean="0"/>
              <a:t>, </a:t>
            </a:r>
            <a:r>
              <a:rPr lang="ru-RU" dirty="0" err="1" smtClean="0"/>
              <a:t>Генріх</a:t>
            </a:r>
            <a:r>
              <a:rPr lang="ru-RU" dirty="0" smtClean="0"/>
              <a:t> Герц </a:t>
            </a:r>
            <a:r>
              <a:rPr lang="ru-RU" dirty="0" err="1" smtClean="0"/>
              <a:t>довів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, </a:t>
            </a:r>
            <a:r>
              <a:rPr lang="ru-RU" dirty="0" err="1" smtClean="0"/>
              <a:t>Пауль</a:t>
            </a:r>
            <a:r>
              <a:rPr lang="ru-RU" dirty="0" smtClean="0"/>
              <a:t> </a:t>
            </a:r>
            <a:r>
              <a:rPr lang="ru-RU" dirty="0" err="1" smtClean="0"/>
              <a:t>Эрліх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технологію</a:t>
            </a:r>
            <a:r>
              <a:rPr lang="ru-RU" dirty="0" smtClean="0"/>
              <a:t> </a:t>
            </a:r>
            <a:r>
              <a:rPr lang="ru-RU" dirty="0" err="1" smtClean="0"/>
              <a:t>хемотерапії</a:t>
            </a:r>
            <a:r>
              <a:rPr lang="ru-RU" dirty="0" smtClean="0"/>
              <a:t>, Альберт Эйнштейн </a:t>
            </a:r>
            <a:r>
              <a:rPr lang="ru-RU" dirty="0" err="1" smtClean="0"/>
              <a:t>обґрунтував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відносності</a:t>
            </a:r>
            <a:r>
              <a:rPr lang="ru-RU" dirty="0" smtClean="0"/>
              <a:t>, а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німецький</a:t>
            </a:r>
            <a:r>
              <a:rPr lang="ru-RU" dirty="0" smtClean="0"/>
              <a:t> учений </a:t>
            </a:r>
            <a:r>
              <a:rPr lang="ru-RU" dirty="0" err="1" smtClean="0"/>
              <a:t>Карлхайнц</a:t>
            </a:r>
            <a:r>
              <a:rPr lang="ru-RU" dirty="0" smtClean="0"/>
              <a:t> Бранденбург </a:t>
            </a:r>
            <a:r>
              <a:rPr lang="ru-RU" dirty="0" err="1" smtClean="0"/>
              <a:t>винайшов</a:t>
            </a:r>
            <a:r>
              <a:rPr lang="ru-RU" dirty="0" smtClean="0"/>
              <a:t> шлях до "</a:t>
            </a:r>
            <a:r>
              <a:rPr lang="ru-RU" dirty="0" err="1" smtClean="0"/>
              <a:t>віртуального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" — формат MP3.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розквіту</a:t>
            </a:r>
            <a:r>
              <a:rPr lang="ru-RU" dirty="0" smtClean="0"/>
              <a:t> </a:t>
            </a:r>
            <a:r>
              <a:rPr lang="ru-RU" dirty="0" err="1" smtClean="0"/>
              <a:t>німецька</a:t>
            </a:r>
            <a:r>
              <a:rPr lang="ru-RU" dirty="0" smtClean="0"/>
              <a:t> наука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ХІХ </a:t>
            </a:r>
            <a:r>
              <a:rPr lang="ru-RU" dirty="0" err="1" smtClean="0"/>
              <a:t>сторіччя</a:t>
            </a:r>
            <a:r>
              <a:rPr lang="ru-RU" dirty="0" smtClean="0"/>
              <a:t>. Аж до 20-х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німецька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міжнародною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. З приходом до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націонал-соціалістів</a:t>
            </a:r>
            <a:r>
              <a:rPr lang="ru-RU" dirty="0" smtClean="0"/>
              <a:t> </a:t>
            </a:r>
            <a:r>
              <a:rPr lang="ru-RU" dirty="0" err="1" smtClean="0"/>
              <a:t>німецька</a:t>
            </a:r>
            <a:r>
              <a:rPr lang="ru-RU" dirty="0" smtClean="0"/>
              <a:t> наука </a:t>
            </a:r>
            <a:r>
              <a:rPr lang="ru-RU" dirty="0" err="1" smtClean="0"/>
              <a:t>занепадає</a:t>
            </a:r>
            <a:r>
              <a:rPr lang="ru-RU" dirty="0" smtClean="0"/>
              <a:t>. У </a:t>
            </a:r>
            <a:r>
              <a:rPr lang="ru-RU" dirty="0" err="1" smtClean="0"/>
              <a:t>геноциді</a:t>
            </a:r>
            <a:r>
              <a:rPr lang="ru-RU" dirty="0" smtClean="0"/>
              <a:t> </a:t>
            </a:r>
            <a:r>
              <a:rPr lang="ru-RU" dirty="0" err="1" smtClean="0"/>
              <a:t>єврейського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брали участь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, а </a:t>
            </a:r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вчені-євреї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вигнані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— </a:t>
            </a:r>
            <a:r>
              <a:rPr lang="ru-RU" dirty="0" err="1" smtClean="0"/>
              <a:t>лауреати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Эрвін</a:t>
            </a:r>
            <a:r>
              <a:rPr lang="ru-RU" dirty="0" smtClean="0"/>
              <a:t> </a:t>
            </a:r>
            <a:r>
              <a:rPr lang="ru-RU" dirty="0" err="1" smtClean="0"/>
              <a:t>Шрьодінгер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Макс Борн.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втікали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нацизму, не </a:t>
            </a:r>
            <a:r>
              <a:rPr lang="ru-RU" dirty="0" err="1" smtClean="0"/>
              <a:t>повернулися</a:t>
            </a:r>
            <a:r>
              <a:rPr lang="ru-RU" dirty="0" smtClean="0"/>
              <a:t> в "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масових</a:t>
            </a:r>
            <a:r>
              <a:rPr lang="ru-RU" dirty="0" smtClean="0"/>
              <a:t> </a:t>
            </a:r>
            <a:r>
              <a:rPr lang="ru-RU" dirty="0" err="1" smtClean="0"/>
              <a:t>убивць</a:t>
            </a:r>
            <a:r>
              <a:rPr lang="ru-RU" dirty="0" smtClean="0"/>
              <a:t>", як одного разу назвав </a:t>
            </a:r>
            <a:r>
              <a:rPr lang="ru-RU" dirty="0" err="1" smtClean="0"/>
              <a:t>Німеччину</a:t>
            </a:r>
            <a:r>
              <a:rPr lang="ru-RU" dirty="0" smtClean="0"/>
              <a:t> Альберт Эйнштейн. Вони </a:t>
            </a:r>
            <a:r>
              <a:rPr lang="ru-RU" dirty="0" err="1" smtClean="0"/>
              <a:t>роз'їхалися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переїхали</a:t>
            </a:r>
            <a:r>
              <a:rPr lang="ru-RU" dirty="0" smtClean="0"/>
              <a:t> до Америки. Наука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була</a:t>
            </a:r>
            <a:r>
              <a:rPr lang="ru-RU" dirty="0" smtClean="0"/>
              <a:t> на </a:t>
            </a:r>
            <a:r>
              <a:rPr lang="ru-RU" dirty="0" err="1" smtClean="0"/>
              <a:t>узбіччі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— </a:t>
            </a:r>
            <a:r>
              <a:rPr lang="ru-RU" dirty="0" err="1" smtClean="0"/>
              <a:t>відбудова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сектори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країн-переможниць</a:t>
            </a:r>
            <a:r>
              <a:rPr lang="ru-RU" dirty="0" smtClean="0"/>
              <a:t> у 2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 не давали </a:t>
            </a:r>
            <a:r>
              <a:rPr lang="ru-RU" dirty="0" err="1" smtClean="0"/>
              <a:t>піднятись</a:t>
            </a:r>
            <a:r>
              <a:rPr lang="ru-RU" dirty="0" smtClean="0"/>
              <a:t> </a:t>
            </a:r>
            <a:r>
              <a:rPr lang="ru-RU" dirty="0" err="1" smtClean="0"/>
              <a:t>науці</a:t>
            </a:r>
            <a:r>
              <a:rPr lang="ru-RU" dirty="0" smtClean="0"/>
              <a:t> та </a:t>
            </a:r>
            <a:r>
              <a:rPr lang="ru-RU" dirty="0" err="1" smtClean="0"/>
              <a:t>розгорнути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у великих проектах. І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наук,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обране</a:t>
            </a:r>
            <a:r>
              <a:rPr lang="ru-RU" dirty="0" smtClean="0"/>
              <a:t> коло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підтвердили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науковий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видатними</a:t>
            </a:r>
            <a:r>
              <a:rPr lang="ru-RU" dirty="0" smtClean="0"/>
              <a:t> </a:t>
            </a:r>
            <a:r>
              <a:rPr lang="ru-RU" dirty="0" err="1" smtClean="0"/>
              <a:t>науковими</a:t>
            </a:r>
            <a:r>
              <a:rPr lang="ru-RU" dirty="0" smtClean="0"/>
              <a:t> </a:t>
            </a:r>
            <a:r>
              <a:rPr lang="ru-RU" dirty="0" err="1" smtClean="0"/>
              <a:t>досягненнями</a:t>
            </a:r>
            <a:r>
              <a:rPr lang="ru-RU" dirty="0" smtClean="0"/>
              <a:t>, </a:t>
            </a:r>
            <a:r>
              <a:rPr lang="ru-RU" dirty="0" err="1" smtClean="0"/>
              <a:t>являють</a:t>
            </a:r>
            <a:r>
              <a:rPr lang="ru-RU" dirty="0" smtClean="0"/>
              <a:t> собою 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для регулярного </a:t>
            </a: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та </a:t>
            </a:r>
            <a:r>
              <a:rPr lang="ru-RU" dirty="0" err="1" smtClean="0"/>
              <a:t>зведень</a:t>
            </a:r>
            <a:r>
              <a:rPr lang="ru-RU" dirty="0" smtClean="0"/>
              <a:t>,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найперспективніших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err="1" smtClean="0"/>
              <a:t>Історично</a:t>
            </a:r>
            <a:r>
              <a:rPr lang="ru-RU" sz="3100" dirty="0" smtClean="0"/>
              <a:t> так </a:t>
            </a:r>
            <a:r>
              <a:rPr lang="ru-RU" sz="3100" dirty="0" err="1" smtClean="0"/>
              <a:t>склалось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у </a:t>
            </a:r>
            <a:r>
              <a:rPr lang="ru-RU" sz="3100" dirty="0" err="1" smtClean="0"/>
              <a:t>Німеччині</a:t>
            </a:r>
            <a:r>
              <a:rPr lang="ru-RU" sz="3100" dirty="0" smtClean="0"/>
              <a:t> </a:t>
            </a:r>
            <a:r>
              <a:rPr lang="ru-RU" sz="3100" dirty="0" err="1" smtClean="0"/>
              <a:t>існує</a:t>
            </a:r>
            <a:r>
              <a:rPr lang="ru-RU" sz="3100" dirty="0" smtClean="0"/>
              <a:t> 7 </a:t>
            </a:r>
            <a:r>
              <a:rPr lang="ru-RU" sz="3100" dirty="0" err="1" smtClean="0"/>
              <a:t>Академій</a:t>
            </a:r>
            <a:r>
              <a:rPr lang="ru-RU" sz="3100" dirty="0" smtClean="0"/>
              <a:t> наук,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діють</a:t>
            </a:r>
            <a:r>
              <a:rPr lang="ru-RU" sz="3100" dirty="0" smtClean="0"/>
              <a:t> у </a:t>
            </a:r>
            <a:r>
              <a:rPr lang="ru-RU" sz="3100" dirty="0" err="1" smtClean="0"/>
              <a:t>різних</a:t>
            </a:r>
            <a:r>
              <a:rPr lang="ru-RU" sz="3100" dirty="0" smtClean="0"/>
              <a:t> землях </a:t>
            </a:r>
            <a:r>
              <a:rPr lang="ru-RU" sz="3100" dirty="0" err="1" smtClean="0"/>
              <a:t>Німеччини</a:t>
            </a:r>
            <a:r>
              <a:rPr lang="ru-RU" sz="3100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Берлін-Бранденбурзька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наук (1992/1700)</a:t>
            </a:r>
            <a:r>
              <a:rPr lang="ru-RU" dirty="0" smtClean="0"/>
              <a:t> —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Берлін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b="1" dirty="0" err="1" smtClean="0"/>
              <a:t>Академія</a:t>
            </a:r>
            <a:r>
              <a:rPr lang="ru-RU" b="1" dirty="0" smtClean="0"/>
              <a:t> наук </a:t>
            </a:r>
            <a:r>
              <a:rPr lang="ru-RU" b="1" dirty="0" err="1" smtClean="0"/>
              <a:t>Геттінгену</a:t>
            </a:r>
            <a:r>
              <a:rPr lang="ru-RU" b="1" dirty="0" smtClean="0"/>
              <a:t> (1751)</a:t>
            </a:r>
            <a:r>
              <a:rPr lang="ru-RU" dirty="0" smtClean="0"/>
              <a:t> —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Геттінген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b="1" dirty="0" err="1" smtClean="0"/>
              <a:t>Баварська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наук (1759)</a:t>
            </a:r>
            <a:r>
              <a:rPr lang="ru-RU" dirty="0" smtClean="0"/>
              <a:t> —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Мюнхен;</a:t>
            </a:r>
            <a:endParaRPr lang="uk-UA" dirty="0" smtClean="0"/>
          </a:p>
          <a:p>
            <a:r>
              <a:rPr lang="ru-RU" b="1" dirty="0" err="1" smtClean="0"/>
              <a:t>Саксонська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наук (1846)</a:t>
            </a:r>
            <a:r>
              <a:rPr lang="ru-RU" dirty="0" smtClean="0"/>
              <a:t> —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Лейпціг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b="1" dirty="0" err="1" smtClean="0"/>
              <a:t>Гайдельберзька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наук (1909)</a:t>
            </a:r>
            <a:r>
              <a:rPr lang="ru-RU" dirty="0" smtClean="0"/>
              <a:t> —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</a:t>
            </a:r>
            <a:r>
              <a:rPr lang="ru-RU" dirty="0" err="1" smtClean="0"/>
              <a:t>Гайдельберг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b="1" dirty="0" err="1" smtClean="0"/>
              <a:t>Майнцська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наук (1949)</a:t>
            </a:r>
            <a:r>
              <a:rPr lang="ru-RU" dirty="0" smtClean="0"/>
              <a:t> —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Майнц;</a:t>
            </a:r>
            <a:endParaRPr lang="uk-UA" dirty="0" smtClean="0"/>
          </a:p>
          <a:p>
            <a:r>
              <a:rPr lang="ru-RU" b="1" dirty="0" err="1" smtClean="0"/>
              <a:t>Вестфальська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наук (1970)</a:t>
            </a:r>
            <a:r>
              <a:rPr lang="ru-RU" dirty="0" smtClean="0"/>
              <a:t> —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Дюссельдорф.</a:t>
            </a: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у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Галлі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одна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природничих</a:t>
            </a:r>
            <a:r>
              <a:rPr lang="ru-RU" dirty="0" smtClean="0"/>
              <a:t> наук "</a:t>
            </a:r>
            <a:r>
              <a:rPr lang="ru-RU" dirty="0" err="1" smtClean="0"/>
              <a:t>Леопольдіна</a:t>
            </a:r>
            <a:r>
              <a:rPr lang="ru-RU" dirty="0" smtClean="0"/>
              <a:t>", яка не </a:t>
            </a:r>
            <a:r>
              <a:rPr lang="ru-RU" dirty="0" err="1" smtClean="0"/>
              <a:t>є</a:t>
            </a:r>
            <a:r>
              <a:rPr lang="ru-RU" dirty="0" smtClean="0"/>
              <a:t> членом Союзу </a:t>
            </a:r>
            <a:r>
              <a:rPr lang="ru-RU" dirty="0" err="1" smtClean="0"/>
              <a:t>Академій</a:t>
            </a:r>
            <a:r>
              <a:rPr lang="ru-RU" dirty="0" smtClean="0"/>
              <a:t> наук ФРН.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://upload.wikimedia.org/wikipedia/commons/thumb/b/bf/Kreidefelsen_Ruegen.jpg/200px-Kreidefelsen_Rue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25144"/>
            <a:ext cx="2165652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224136"/>
          </a:xfrm>
          <a:solidFill>
            <a:srgbClr val="00B0F0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Географія Німеччини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84784"/>
            <a:ext cx="2808312" cy="4680520"/>
          </a:xfrm>
          <a:solidFill>
            <a:srgbClr val="00B0F0">
              <a:alpha val="60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Федеративна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(ФРН) (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Bundesrepublik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держава в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Центральній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омивається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Північним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Балтійським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морями.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357 021 кв. км.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суші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349 223 кв. км.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 — 7 798 кв. км.</a:t>
            </a:r>
            <a:endParaRPr lang="uk-UA" sz="20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sp>
        <p:nvSpPr>
          <p:cNvPr id="5" name="Нашивка 4"/>
          <p:cNvSpPr/>
          <p:nvPr/>
        </p:nvSpPr>
        <p:spPr>
          <a:xfrm rot="10800000">
            <a:off x="6300192" y="5517232"/>
            <a:ext cx="1008112" cy="93610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115616" y="332656"/>
            <a:ext cx="8028384" cy="0"/>
          </a:xfrm>
          <a:prstGeom prst="line">
            <a:avLst/>
          </a:prstGeom>
          <a:ln w="984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http://upload.wikimedia.org/wikipedia/commons/thumb/d/da/Deutschland_topo.jpg/455px-Deutschland_to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3672408" cy="4680520"/>
          </a:xfrm>
          <a:prstGeom prst="rect">
            <a:avLst/>
          </a:prstGeom>
          <a:noFill/>
        </p:spPr>
      </p:pic>
      <p:sp>
        <p:nvSpPr>
          <p:cNvPr id="4" name="Нашивка 3"/>
          <p:cNvSpPr/>
          <p:nvPr/>
        </p:nvSpPr>
        <p:spPr>
          <a:xfrm>
            <a:off x="0" y="1124744"/>
            <a:ext cx="1008112" cy="93610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3318" name="Picture 6" descr="http://upload.wikimedia.org/wikipedia/commons/thumb/5/57/Wilke.Aussicht.01.jpg/200px-Wilke.Aussicht.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84784"/>
            <a:ext cx="2165652" cy="1440160"/>
          </a:xfrm>
          <a:prstGeom prst="rect">
            <a:avLst/>
          </a:prstGeom>
          <a:noFill/>
        </p:spPr>
      </p:pic>
      <p:pic>
        <p:nvPicPr>
          <p:cNvPr id="13320" name="Picture 8" descr="http://upload.wikimedia.org/wikipedia/commons/thumb/7/72/Zugspitze_Westansicht.JPG/200px-Zugspitze_Westansic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7" y="2996952"/>
            <a:ext cx="220824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порівняння</a:t>
            </a:r>
            <a:r>
              <a:rPr lang="ru-RU" dirty="0" smtClean="0"/>
              <a:t>: у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зросли</a:t>
            </a:r>
            <a:r>
              <a:rPr lang="ru-RU" dirty="0" smtClean="0"/>
              <a:t> в 90-х роках </a:t>
            </a:r>
            <a:r>
              <a:rPr lang="ru-RU" dirty="0" err="1" smtClean="0"/>
              <a:t>з</a:t>
            </a:r>
            <a:r>
              <a:rPr lang="ru-RU" dirty="0" smtClean="0"/>
              <a:t> 500 до 700 </a:t>
            </a:r>
            <a:r>
              <a:rPr lang="ru-RU" dirty="0" err="1" smtClean="0"/>
              <a:t>доларів</a:t>
            </a:r>
            <a:r>
              <a:rPr lang="ru-RU" dirty="0" smtClean="0"/>
              <a:t> США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, у </a:t>
            </a:r>
            <a:r>
              <a:rPr lang="ru-RU" dirty="0" err="1" smtClean="0"/>
              <a:t>Сполучених</a:t>
            </a:r>
            <a:r>
              <a:rPr lang="ru-RU" dirty="0" smtClean="0"/>
              <a:t> Штатах — </a:t>
            </a:r>
            <a:r>
              <a:rPr lang="ru-RU" dirty="0" err="1" smtClean="0"/>
              <a:t>з</a:t>
            </a:r>
            <a:r>
              <a:rPr lang="ru-RU" dirty="0" smtClean="0"/>
              <a:t> 600 до 800 </a:t>
            </a:r>
            <a:r>
              <a:rPr lang="ru-RU" dirty="0" err="1" smtClean="0"/>
              <a:t>доларів</a:t>
            </a:r>
            <a:r>
              <a:rPr lang="ru-RU" dirty="0" smtClean="0"/>
              <a:t>. У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науку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залишилися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500 </a:t>
            </a:r>
            <a:r>
              <a:rPr lang="ru-RU" dirty="0" err="1" smtClean="0"/>
              <a:t>доларів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ФРН </a:t>
            </a:r>
            <a:r>
              <a:rPr lang="ru-RU" dirty="0" err="1" smtClean="0"/>
              <a:t>обігнали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Фінляндія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Швеція</a:t>
            </a:r>
            <a:r>
              <a:rPr lang="ru-RU" dirty="0" smtClean="0"/>
              <a:t>). Але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тенденція</a:t>
            </a:r>
            <a:r>
              <a:rPr lang="ru-RU" dirty="0" smtClean="0"/>
              <a:t> </a:t>
            </a:r>
            <a:r>
              <a:rPr lang="ru-RU" dirty="0" err="1" smtClean="0"/>
              <a:t>зупинена</a:t>
            </a:r>
            <a:r>
              <a:rPr lang="ru-RU" dirty="0" smtClean="0"/>
              <a:t> —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фабрикою </a:t>
            </a:r>
            <a:r>
              <a:rPr lang="ru-RU" dirty="0" err="1" smtClean="0"/>
              <a:t>ідей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для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скарбниці</a:t>
            </a:r>
            <a:r>
              <a:rPr lang="ru-RU" dirty="0" smtClean="0"/>
              <a:t>, на науку та </a:t>
            </a:r>
            <a:r>
              <a:rPr lang="ru-RU" dirty="0" err="1" smtClean="0"/>
              <a:t>освіту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підвищені</a:t>
            </a:r>
            <a:r>
              <a:rPr lang="ru-RU" dirty="0" smtClean="0"/>
              <a:t> </a:t>
            </a:r>
            <a:r>
              <a:rPr lang="ru-RU" dirty="0" err="1" smtClean="0"/>
              <a:t>бюджети</a:t>
            </a:r>
            <a:r>
              <a:rPr lang="ru-RU" dirty="0" smtClean="0"/>
              <a:t>. У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 становили </a:t>
            </a:r>
            <a:r>
              <a:rPr lang="ru-RU" dirty="0" err="1" smtClean="0"/>
              <a:t>вже</a:t>
            </a:r>
            <a:r>
              <a:rPr lang="ru-RU" dirty="0" smtClean="0"/>
              <a:t> 640 </a:t>
            </a:r>
            <a:r>
              <a:rPr lang="ru-RU" dirty="0" err="1" smtClean="0"/>
              <a:t>доларів</a:t>
            </a:r>
            <a:r>
              <a:rPr lang="ru-RU" dirty="0" smtClean="0"/>
              <a:t> США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. Бюджет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ФРН </a:t>
            </a:r>
            <a:r>
              <a:rPr lang="ru-RU" dirty="0" err="1" smtClean="0"/>
              <a:t>виріс</a:t>
            </a:r>
            <a:r>
              <a:rPr lang="ru-RU" dirty="0" smtClean="0"/>
              <a:t> на 20%. </a:t>
            </a:r>
            <a:r>
              <a:rPr lang="ru-RU" dirty="0" err="1" smtClean="0"/>
              <a:t>Відбулася</a:t>
            </a:r>
            <a:r>
              <a:rPr lang="ru-RU" dirty="0" smtClean="0"/>
              <a:t> кардинальна </a:t>
            </a:r>
            <a:r>
              <a:rPr lang="ru-RU" dirty="0" err="1" smtClean="0"/>
              <a:t>зміна</a:t>
            </a:r>
            <a:r>
              <a:rPr lang="ru-RU" dirty="0" smtClean="0"/>
              <a:t> самого </a:t>
            </a:r>
            <a:r>
              <a:rPr lang="ru-RU" dirty="0" err="1" smtClean="0"/>
              <a:t>підходу</a:t>
            </a:r>
            <a:r>
              <a:rPr lang="ru-RU" dirty="0" smtClean="0"/>
              <a:t> до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; </a:t>
            </a:r>
            <a:r>
              <a:rPr lang="ru-RU" dirty="0" err="1" smtClean="0"/>
              <a:t>але</a:t>
            </a:r>
            <a:r>
              <a:rPr lang="ru-RU" dirty="0" smtClean="0"/>
              <a:t>, як видно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звітів</a:t>
            </a:r>
            <a:r>
              <a:rPr lang="ru-RU" dirty="0" smtClean="0"/>
              <a:t> Союзу АН ФРН,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не </a:t>
            </a:r>
            <a:r>
              <a:rPr lang="ru-RU" dirty="0" err="1" smtClean="0"/>
              <a:t>вистачає</a:t>
            </a:r>
            <a:r>
              <a:rPr lang="ru-RU" dirty="0" smtClean="0"/>
              <a:t> на </a:t>
            </a:r>
            <a:r>
              <a:rPr lang="ru-RU" dirty="0" err="1" smtClean="0"/>
              <a:t>дійсно</a:t>
            </a:r>
            <a:r>
              <a:rPr lang="ru-RU" dirty="0" smtClean="0"/>
              <a:t> широкий </a:t>
            </a:r>
            <a:r>
              <a:rPr lang="ru-RU" dirty="0" err="1" smtClean="0"/>
              <a:t>розвій</a:t>
            </a:r>
            <a:r>
              <a:rPr lang="ru-RU" dirty="0" smtClean="0"/>
              <a:t> </a:t>
            </a:r>
            <a:r>
              <a:rPr lang="ru-RU" dirty="0" err="1" smtClean="0"/>
              <a:t>академічної</a:t>
            </a:r>
            <a:r>
              <a:rPr lang="ru-RU" dirty="0" smtClean="0"/>
              <a:t> науки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Еволюція валютної системи Німеччини - провідною економічної держави Європи - відбиває характері і специфіку економічних процесів, які відбувалися на світової економіки й європейської економіці від початку формування господарської системи у регіоні.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особливим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тісних</a:t>
            </a:r>
            <a:r>
              <a:rPr lang="ru-RU" dirty="0" smtClean="0"/>
              <a:t> </a:t>
            </a:r>
            <a:r>
              <a:rPr lang="ru-RU" dirty="0" err="1" smtClean="0"/>
              <a:t>торгово-економічних</a:t>
            </a:r>
            <a:r>
              <a:rPr lang="ru-RU" dirty="0" smtClean="0"/>
              <a:t> </a:t>
            </a:r>
            <a:r>
              <a:rPr lang="ru-RU" dirty="0" err="1" smtClean="0"/>
              <a:t>перетинів</a:t>
            </a:r>
            <a:r>
              <a:rPr lang="ru-RU" dirty="0" smtClean="0"/>
              <a:t>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європейськими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, </a:t>
            </a:r>
            <a:r>
              <a:rPr lang="ru-RU" dirty="0" err="1" smtClean="0"/>
              <a:t>обумовленеисторико-географическим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З метою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трансакційних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XIX-XX </a:t>
            </a:r>
            <a:r>
              <a:rPr lang="ru-RU" dirty="0" err="1" smtClean="0"/>
              <a:t>століттях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валютних</a:t>
            </a:r>
            <a:r>
              <a:rPr lang="ru-RU" dirty="0" smtClean="0"/>
              <a:t> </a:t>
            </a:r>
            <a:r>
              <a:rPr lang="ru-RU" dirty="0" err="1" smtClean="0"/>
              <a:t>спілок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європейськими</a:t>
            </a:r>
            <a:r>
              <a:rPr lang="ru-RU" dirty="0" smtClean="0"/>
              <a:t> </a:t>
            </a:r>
            <a:r>
              <a:rPr lang="ru-RU" dirty="0" err="1" smtClean="0"/>
              <a:t>країнами:Австро-германский</a:t>
            </a:r>
            <a:r>
              <a:rPr lang="ru-RU" dirty="0" smtClean="0"/>
              <a:t> </a:t>
            </a:r>
            <a:r>
              <a:rPr lang="ru-RU" dirty="0" err="1" smtClean="0"/>
              <a:t>валютний</a:t>
            </a:r>
            <a:r>
              <a:rPr lang="ru-RU" dirty="0" smtClean="0"/>
              <a:t> союз (1857-1866 роки), </a:t>
            </a:r>
            <a:r>
              <a:rPr lang="ru-RU" dirty="0" err="1" smtClean="0"/>
              <a:t>Латинський</a:t>
            </a:r>
            <a:r>
              <a:rPr lang="ru-RU" dirty="0" smtClean="0"/>
              <a:t> </a:t>
            </a:r>
            <a:r>
              <a:rPr lang="ru-RU" dirty="0" err="1" smtClean="0"/>
              <a:t>валютний</a:t>
            </a:r>
            <a:r>
              <a:rPr lang="ru-RU" dirty="0" smtClean="0"/>
              <a:t> союз (1865-1878 роки), </a:t>
            </a:r>
            <a:r>
              <a:rPr lang="ru-RU" dirty="0" err="1" smtClean="0"/>
              <a:t>Скандинавський</a:t>
            </a:r>
            <a:r>
              <a:rPr lang="ru-RU" dirty="0" smtClean="0"/>
              <a:t> </a:t>
            </a:r>
            <a:r>
              <a:rPr lang="ru-RU" dirty="0" err="1" smtClean="0"/>
              <a:t>валютний</a:t>
            </a:r>
            <a:r>
              <a:rPr lang="ru-RU" dirty="0" smtClean="0"/>
              <a:t> союз (1875-1917 роки),Бельгийско-люксембургский </a:t>
            </a:r>
            <a:r>
              <a:rPr lang="ru-RU" dirty="0" err="1" smtClean="0"/>
              <a:t>кшталт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союзу (</a:t>
            </a:r>
            <a:r>
              <a:rPr lang="ru-RU" dirty="0" err="1" smtClean="0"/>
              <a:t>заснований</a:t>
            </a:r>
            <a:r>
              <a:rPr lang="ru-RU" dirty="0" smtClean="0"/>
              <a:t> 1921 року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).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13 </a:t>
            </a:r>
            <a:r>
              <a:rPr lang="ru-RU" dirty="0" err="1" smtClean="0"/>
              <a:t>березня</a:t>
            </a:r>
            <a:r>
              <a:rPr lang="ru-RU" dirty="0" smtClean="0"/>
              <a:t> 1979 року </a:t>
            </a:r>
            <a:r>
              <a:rPr lang="ru-RU" dirty="0" err="1" smtClean="0"/>
              <a:t>була</a:t>
            </a:r>
            <a:r>
              <a:rPr lang="ru-RU" dirty="0" smtClean="0"/>
              <a:t> створена 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валютна</a:t>
            </a:r>
            <a:r>
              <a:rPr lang="ru-RU" dirty="0" smtClean="0"/>
              <a:t> система (у </a:t>
            </a:r>
            <a:r>
              <a:rPr lang="ru-RU" dirty="0" err="1" smtClean="0"/>
              <a:t>ній</a:t>
            </a:r>
            <a:r>
              <a:rPr lang="ru-RU" dirty="0" smtClean="0"/>
              <a:t> входило 12 </a:t>
            </a:r>
            <a:r>
              <a:rPr lang="ru-RU" dirty="0" err="1" smtClean="0"/>
              <a:t>країн</a:t>
            </a:r>
            <a:r>
              <a:rPr lang="ru-RU" dirty="0" smtClean="0"/>
              <a:t>),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цілями</a:t>
            </a:r>
            <a:r>
              <a:rPr lang="ru-RU" dirty="0" smtClean="0"/>
              <a:t>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зближення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та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країн-учасниць</a:t>
            </a:r>
            <a:r>
              <a:rPr lang="ru-RU" dirty="0" smtClean="0"/>
              <a:t>,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зону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стабільності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валютою на </a:t>
            </a:r>
            <a:r>
              <a:rPr lang="ru-RU" dirty="0" err="1" smtClean="0"/>
              <a:t>противагуЯмайской</a:t>
            </a:r>
            <a:r>
              <a:rPr lang="ru-RU" dirty="0" smtClean="0"/>
              <a:t> </a:t>
            </a:r>
            <a:r>
              <a:rPr lang="ru-RU" dirty="0" err="1" smtClean="0"/>
              <a:t>валютної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, </a:t>
            </a:r>
            <a:r>
              <a:rPr lang="ru-RU" dirty="0" err="1" smtClean="0"/>
              <a:t>заснованої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доларовому</a:t>
            </a:r>
            <a:r>
              <a:rPr lang="ru-RU" dirty="0" smtClean="0"/>
              <a:t> </a:t>
            </a:r>
            <a:r>
              <a:rPr lang="ru-RU" dirty="0" err="1" smtClean="0"/>
              <a:t>стандарті</a:t>
            </a:r>
            <a:r>
              <a:rPr lang="ru-RU" dirty="0" smtClean="0"/>
              <a:t>. На </a:t>
            </a:r>
            <a:r>
              <a:rPr lang="ru-RU" dirty="0" err="1" smtClean="0"/>
              <a:t>взаємну</a:t>
            </a:r>
            <a:r>
              <a:rPr lang="ru-RU" dirty="0" smtClean="0"/>
              <a:t> </a:t>
            </a:r>
            <a:r>
              <a:rPr lang="ru-RU" dirty="0" err="1" smtClean="0"/>
              <a:t>торгівлю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входили на ЄВС, </a:t>
            </a:r>
            <a:r>
              <a:rPr lang="ru-RU" dirty="0" err="1" smtClean="0"/>
              <a:t>доводилося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55% до70%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зовнішньоторговельного</a:t>
            </a:r>
            <a:r>
              <a:rPr lang="ru-RU" dirty="0" smtClean="0"/>
              <a:t> обороту.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традиційно</a:t>
            </a:r>
            <a:r>
              <a:rPr lang="ru-RU" dirty="0" smtClean="0"/>
              <a:t> яка </a:t>
            </a:r>
            <a:r>
              <a:rPr lang="ru-RU" dirty="0" err="1" smtClean="0"/>
              <a:t>забезпечувала</a:t>
            </a:r>
            <a:r>
              <a:rPr lang="ru-RU" dirty="0" smtClean="0"/>
              <a:t> </a:t>
            </a:r>
            <a:r>
              <a:rPr lang="ru-RU" dirty="0" err="1" smtClean="0"/>
              <a:t>левову</a:t>
            </a:r>
            <a:r>
              <a:rPr lang="ru-RU" dirty="0" smtClean="0"/>
              <a:t> пайку </a:t>
            </a:r>
            <a:r>
              <a:rPr lang="ru-RU" dirty="0" err="1" smtClean="0"/>
              <a:t>наявних</a:t>
            </a:r>
            <a:r>
              <a:rPr lang="ru-RU" dirty="0" smtClean="0"/>
              <a:t> </a:t>
            </a:r>
            <a:r>
              <a:rPr lang="ru-RU" dirty="0" err="1" smtClean="0"/>
              <a:t>торгових</a:t>
            </a:r>
            <a:r>
              <a:rPr lang="ru-RU" dirty="0" smtClean="0"/>
              <a:t> </a:t>
            </a:r>
            <a:r>
              <a:rPr lang="ru-RU" dirty="0" err="1" smtClean="0"/>
              <a:t>потоків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ініціатором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валютної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Структурні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ЄВС </a:t>
            </a:r>
            <a:r>
              <a:rPr lang="ru-RU" dirty="0" err="1" smtClean="0"/>
              <a:t>визначалися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: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 в </a:t>
            </a:r>
            <a:r>
              <a:rPr lang="ru-RU" dirty="0" err="1" smtClean="0"/>
              <a:t>кошику</a:t>
            </a:r>
            <a:r>
              <a:rPr lang="ru-RU" dirty="0" smtClean="0"/>
              <a:t> ЕКЮ (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валютної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)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у </a:t>
            </a:r>
            <a:r>
              <a:rPr lang="ru-RU" dirty="0" err="1" smtClean="0"/>
              <a:t>сукупному</a:t>
            </a:r>
            <a:r>
              <a:rPr lang="ru-RU" dirty="0" smtClean="0"/>
              <a:t> ВНП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взаємній</a:t>
            </a:r>
            <a:r>
              <a:rPr lang="ru-RU" dirty="0" smtClean="0"/>
              <a:t> </a:t>
            </a:r>
            <a:r>
              <a:rPr lang="ru-RU" dirty="0" err="1" smtClean="0"/>
              <a:t>товарообігу</a:t>
            </a:r>
            <a:r>
              <a:rPr lang="ru-RU" dirty="0" smtClean="0"/>
              <a:t> </a:t>
            </a:r>
            <a:r>
              <a:rPr lang="ru-RU" dirty="0" err="1" smtClean="0"/>
              <a:t>держав-членів</a:t>
            </a:r>
            <a:r>
              <a:rPr lang="ru-RU" dirty="0" smtClean="0"/>
              <a:t> союзу.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марок,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резервних</a:t>
            </a:r>
            <a:r>
              <a:rPr lang="ru-RU" dirty="0" smtClean="0"/>
              <a:t> валют </a:t>
            </a:r>
            <a:r>
              <a:rPr lang="ru-RU" dirty="0" err="1" smtClean="0"/>
              <a:t>світу</a:t>
            </a:r>
            <a:r>
              <a:rPr lang="ru-RU" dirty="0" smtClean="0"/>
              <a:t>, в </a:t>
            </a:r>
            <a:r>
              <a:rPr lang="ru-RU" dirty="0" err="1" smtClean="0"/>
              <a:t>кошику</a:t>
            </a:r>
            <a:r>
              <a:rPr lang="ru-RU" dirty="0" smtClean="0"/>
              <a:t> </a:t>
            </a:r>
            <a:r>
              <a:rPr lang="ru-RU" dirty="0" err="1" smtClean="0"/>
              <a:t>введеної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становила 32,7% (</a:t>
            </a:r>
            <a:r>
              <a:rPr lang="ru-RU" dirty="0" err="1" smtClean="0"/>
              <a:t>французький</a:t>
            </a:r>
            <a:r>
              <a:rPr lang="ru-RU" dirty="0" smtClean="0"/>
              <a:t> франк </a:t>
            </a:r>
            <a:r>
              <a:rPr lang="ru-RU" dirty="0" err="1" smtClean="0"/>
              <a:t>поступався</a:t>
            </a:r>
            <a:r>
              <a:rPr lang="ru-RU" dirty="0" smtClean="0"/>
              <a:t> </a:t>
            </a:r>
            <a:r>
              <a:rPr lang="ru-RU" dirty="0" err="1" smtClean="0"/>
              <a:t>марці</a:t>
            </a:r>
            <a:r>
              <a:rPr lang="ru-RU" dirty="0" smtClean="0"/>
              <a:t> на 12 </a:t>
            </a:r>
            <a:r>
              <a:rPr lang="ru-RU" dirty="0" err="1" smtClean="0"/>
              <a:t>відсоткових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). Попри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функціонуванні</a:t>
            </a:r>
            <a:r>
              <a:rPr lang="ru-RU" dirty="0" smtClean="0"/>
              <a:t> ЄВС, система </a:t>
            </a:r>
            <a:r>
              <a:rPr lang="ru-RU" dirty="0" err="1" smtClean="0"/>
              <a:t>виконала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стояла перед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: до 1992 року у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спостерігалася</a:t>
            </a:r>
            <a:r>
              <a:rPr lang="ru-RU" dirty="0" smtClean="0"/>
              <a:t> </a:t>
            </a:r>
            <a:r>
              <a:rPr lang="ru-RU" dirty="0" err="1" smtClean="0"/>
              <a:t>стабільність</a:t>
            </a:r>
            <a:r>
              <a:rPr lang="ru-RU" dirty="0" smtClean="0"/>
              <a:t> </a:t>
            </a:r>
            <a:r>
              <a:rPr lang="ru-RU" dirty="0" err="1" smtClean="0"/>
              <a:t>обмінних</a:t>
            </a:r>
            <a:r>
              <a:rPr lang="ru-RU" dirty="0" smtClean="0"/>
              <a:t> </a:t>
            </a:r>
            <a:r>
              <a:rPr lang="ru-RU" dirty="0" err="1" smtClean="0"/>
              <a:t>курсів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посиленнюинтегративних</a:t>
            </a:r>
            <a:r>
              <a:rPr lang="ru-RU" dirty="0" smtClean="0"/>
              <a:t> </a:t>
            </a:r>
            <a:r>
              <a:rPr lang="ru-RU" dirty="0" err="1" smtClean="0"/>
              <a:t>тенденцій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передумови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у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 </a:t>
            </a:r>
            <a:r>
              <a:rPr lang="ru-RU" dirty="0" err="1" smtClean="0"/>
              <a:t>заміняючи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валют </a:t>
            </a:r>
            <a:r>
              <a:rPr lang="ru-RU" dirty="0" err="1" smtClean="0"/>
              <a:t>країн-членів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Отже, Німеччина дійсних членів і ініціатором створення Європейського економічного і валютний союз, біля якого з 2002 року функціонує єдина валюта. За часткою національної валюти у структурі євро Німеччина випереджає інших країн-учасниць угруповання, що з лідируючими позиціями німецької економіки торгівлі та сукупному виробництві регіону.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499992" cy="1080120"/>
          </a:xfrm>
          <a:solidFill>
            <a:srgbClr val="FF0000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 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412776"/>
            <a:ext cx="4499992" cy="4824536"/>
          </a:xfrm>
          <a:solidFill>
            <a:srgbClr val="FF0000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За чисельністю населення Німеччина посідає друге місце в Європі після Росії - 82 млн. осіб (грудень 2012 р.). </a:t>
            </a:r>
            <a:r>
              <a:rPr lang="ru-RU" dirty="0" smtClean="0">
                <a:solidFill>
                  <a:schemeClr val="bg1"/>
                </a:solidFill>
              </a:rPr>
              <a:t>На початку року в </a:t>
            </a:r>
            <a:r>
              <a:rPr lang="ru-RU" dirty="0" err="1" smtClean="0">
                <a:solidFill>
                  <a:schemeClr val="bg1"/>
                </a:solidFill>
              </a:rPr>
              <a:t>країні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зареєстровано</a:t>
            </a:r>
            <a:r>
              <a:rPr lang="ru-RU" dirty="0" smtClean="0">
                <a:solidFill>
                  <a:schemeClr val="bg1"/>
                </a:solidFill>
              </a:rPr>
              <a:t> 81,8 </a:t>
            </a:r>
            <a:r>
              <a:rPr lang="ru-RU" dirty="0" err="1" smtClean="0">
                <a:solidFill>
                  <a:schemeClr val="bg1"/>
                </a:solidFill>
              </a:rPr>
              <a:t>мільйона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sz="4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427984" y="6525344"/>
            <a:ext cx="4716016" cy="0"/>
          </a:xfrm>
          <a:prstGeom prst="line">
            <a:avLst/>
          </a:prstGeom>
          <a:ln w="85725" cap="rnd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ipress.ua/media/gallery/full/p/e/pens_spu_pl_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23244" cy="2879995"/>
          </a:xfrm>
          <a:prstGeom prst="rect">
            <a:avLst/>
          </a:prstGeom>
          <a:noFill/>
        </p:spPr>
      </p:pic>
      <p:pic>
        <p:nvPicPr>
          <p:cNvPr id="12292" name="Picture 4" descr="http://k.img.com.ua/img/forall/a/15656/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694" y="3140968"/>
            <a:ext cx="432047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72008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Державний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устрій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Німеччини</a:t>
            </a:r>
            <a:endParaRPr lang="uk-UA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980728"/>
          <a:ext cx="5688632" cy="578319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9719"/>
                <a:gridCol w="4038913"/>
              </a:tblGrid>
              <a:tr h="66961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Державний устрій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Федеративна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держава</a:t>
                      </a:r>
                      <a:endParaRPr lang="uk-UA" sz="160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Парламентська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республіка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6166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Голова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держави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Федеральний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президент (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бундеспрезидент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). Реально великою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є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роль Федерального канцлера.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5659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Виконавча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влада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Федеральний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канцлер (бундесканцлер)</a:t>
                      </a:r>
                      <a:endParaRPr lang="uk-UA" sz="160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Федеральний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уряд</a:t>
                      </a:r>
                      <a:endParaRPr lang="uk-UA" sz="160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Федеральні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міністри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5659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Законодавча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влада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Двопалатний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парламент:</a:t>
                      </a:r>
                      <a:endParaRPr lang="uk-UA" sz="160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Бундестаг</a:t>
                      </a:r>
                      <a:endParaRPr lang="uk-UA" sz="160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Бундесрат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4356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Влада на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місцях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Всі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землі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мають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однопалатні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парламенти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що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всенародно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обираються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(ландтаги);</a:t>
                      </a:r>
                      <a:endParaRPr lang="uk-UA" sz="160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у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Баварії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є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ще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й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сенат,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який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обирається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як орган,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що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представляє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інтереси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десяти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груп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населення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.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5659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Центральний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банк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Здійснює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контроль над кредитно-грошовою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політикою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. З 1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січня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1999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він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підкоряється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kern="12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Європейському</a:t>
                      </a:r>
                      <a:r>
                        <a:rPr lang="ru-RU" sz="1600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центральному банку.</a:t>
                      </a:r>
                      <a:endParaRPr lang="uk-UA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http://www.traveljournals.net/pictures/l/22/220488-government-building-in-munich-munich-germ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3168352" cy="2376264"/>
          </a:xfrm>
          <a:prstGeom prst="rect">
            <a:avLst/>
          </a:prstGeom>
          <a:noFill/>
        </p:spPr>
      </p:pic>
      <p:pic>
        <p:nvPicPr>
          <p:cNvPr id="11268" name="Picture 4" descr="http://www.valletta.diplo.de/contentblob/2414118/Galeriebild_gross/512093/Bundesr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3140197" cy="2088232"/>
          </a:xfrm>
          <a:prstGeom prst="rect">
            <a:avLst/>
          </a:prstGeom>
          <a:noFill/>
        </p:spPr>
      </p:pic>
      <p:pic>
        <p:nvPicPr>
          <p:cNvPr id="11270" name="Picture 6" descr="http://media.oregonlive.com/business_impact/photo/germany-government-googlejpg-7d4e92b11ed378e6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6631"/>
            <a:ext cx="3168352" cy="1913547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820472" y="0"/>
            <a:ext cx="0" cy="6858000"/>
          </a:xfrm>
          <a:prstGeom prst="line">
            <a:avLst/>
          </a:prstGeom>
          <a:ln w="127000" cmpd="thinThick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0" y="908720"/>
            <a:ext cx="6588224" cy="0"/>
          </a:xfrm>
          <a:prstGeom prst="line">
            <a:avLst/>
          </a:prstGeom>
          <a:ln w="85725" cap="sq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Федеральний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президент (</a:t>
            </a:r>
            <a:r>
              <a:rPr lang="ru-RU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бундеспрезидент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5328592" cy="5184576"/>
          </a:xfrm>
          <a:solidFill>
            <a:srgbClr val="FFFF00">
              <a:alpha val="69804"/>
            </a:srgbClr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Обирається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тільки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один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два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послідовних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п'ятирічних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терміни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</a:t>
            </a:r>
            <a:endParaRPr lang="uk-UA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/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Обирається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Федеральними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зборами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Bundesversammlung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спеціально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скликаються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головою бундестагу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терміном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5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років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складаються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депутатів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бундестагу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такого ж числа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членів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обираються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ландтагами (парламентами земель);</a:t>
            </a:r>
            <a:endParaRPr lang="uk-UA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/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недієздатності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смерті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повноваження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президента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здійснюються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головою бундесрату;</a:t>
            </a:r>
            <a:endParaRPr lang="uk-UA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Повноваження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представлення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кандидатури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канцлера на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затвердження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бундестагу;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розпуск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нижньої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палати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парламенту за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пропозицією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канцлера у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випадку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якщо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він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програє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голосування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 вотуму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довір'я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призначення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вищого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офіцерського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складу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збройних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сил,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хоча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командує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ними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міністр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оборони;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помилування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осуджених</a:t>
            </a:r>
            <a:r>
              <a:rPr lang="ru-RU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злочинців</a:t>
            </a:r>
            <a:endParaRPr lang="uk-UA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42" name="Picture 2" descr="http://image.tsn.ua/media/images2/original/Feb2012/383566252.jpg"/>
          <p:cNvPicPr>
            <a:picLocks noChangeAspect="1" noChangeArrowheads="1"/>
          </p:cNvPicPr>
          <p:nvPr/>
        </p:nvPicPr>
        <p:blipFill>
          <a:blip r:embed="rId3" cstate="print"/>
          <a:srcRect l="16242" r="24696"/>
          <a:stretch>
            <a:fillRect/>
          </a:stretch>
        </p:blipFill>
        <p:spPr bwMode="auto">
          <a:xfrm>
            <a:off x="5546071" y="1556792"/>
            <a:ext cx="359792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Федеральний</a:t>
            </a:r>
            <a:r>
              <a:rPr lang="ru-RU" dirty="0" smtClean="0">
                <a:solidFill>
                  <a:srgbClr val="0070C0"/>
                </a:solidFill>
              </a:rPr>
              <a:t> канцлер (бундесканцлер) 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456" y="1412776"/>
            <a:ext cx="4856584" cy="5313734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виконавчої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правило, канцлером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стає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політичної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отримала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голосів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загальнонаціональних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виборах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Повноваження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пропонує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кандидатури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кабінету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міністрів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формального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затвердження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президентом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напрямки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внутрішньої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зовнішньої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відставки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уряду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законодавчою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владою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повинна бути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запропонована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альтернативна кандидатура на пост канцлера,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прийнятна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парламентаріїв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Дане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обмеження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Основному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законі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конструктивним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вотумом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недовір'я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меті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політичної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стабільності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разу (у 1982) канцлер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зміщений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чином.</a:t>
            </a:r>
            <a:endParaRPr lang="uk-UA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://www.kiew.diplo.de/contentblob/2130194/Galeriebild_gross/308430/bild_bk_merkel_telefoniert_mit_ty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24" y="1412776"/>
            <a:ext cx="400646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rgbClr val="002060">
              <a:alpha val="69804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u="sng" dirty="0" err="1" smtClean="0">
                <a:solidFill>
                  <a:schemeClr val="bg1"/>
                </a:solidFill>
              </a:rPr>
              <a:t>Федеральний</a:t>
            </a:r>
            <a:r>
              <a:rPr lang="ru-RU" u="sng" dirty="0" smtClean="0">
                <a:solidFill>
                  <a:schemeClr val="bg1"/>
                </a:solidFill>
              </a:rPr>
              <a:t> уряд</a:t>
            </a:r>
            <a:r>
              <a:rPr lang="ru-RU" dirty="0" smtClean="0"/>
              <a:t>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9120" y="1484784"/>
            <a:ext cx="4834880" cy="5373216"/>
          </a:xfrm>
          <a:solidFill>
            <a:srgbClr val="FFFFFF">
              <a:alpha val="69020"/>
            </a:srgb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міністрів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суміщають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функції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членів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кабінету</a:t>
            </a:r>
            <a:r>
              <a:rPr lang="ru-RU" dirty="0" smtClean="0">
                <a:solidFill>
                  <a:srgbClr val="002060"/>
                </a:solidFill>
              </a:rPr>
              <a:t> (як </a:t>
            </a:r>
            <a:r>
              <a:rPr lang="ru-RU" dirty="0" err="1" smtClean="0">
                <a:solidFill>
                  <a:srgbClr val="002060"/>
                </a:solidFill>
              </a:rPr>
              <a:t>колегіального</a:t>
            </a:r>
            <a:r>
              <a:rPr lang="ru-RU" dirty="0" smtClean="0">
                <a:solidFill>
                  <a:srgbClr val="002060"/>
                </a:solidFill>
              </a:rPr>
              <a:t> органу)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керівників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uk-UA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Уряд </a:t>
            </a:r>
            <a:r>
              <a:rPr lang="ru-RU" dirty="0" err="1" smtClean="0">
                <a:solidFill>
                  <a:srgbClr val="002060"/>
                </a:solidFill>
              </a:rPr>
              <a:t>залишається</a:t>
            </a:r>
            <a:r>
              <a:rPr lang="ru-RU" dirty="0" smtClean="0">
                <a:solidFill>
                  <a:srgbClr val="002060"/>
                </a:solidFill>
              </a:rPr>
              <a:t> при </a:t>
            </a:r>
            <a:r>
              <a:rPr lang="ru-RU" dirty="0" err="1" smtClean="0">
                <a:solidFill>
                  <a:srgbClr val="002060"/>
                </a:solidFill>
              </a:rPr>
              <a:t>владі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лише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підтримується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більшістю</a:t>
            </a:r>
            <a:r>
              <a:rPr lang="ru-RU" dirty="0" smtClean="0">
                <a:solidFill>
                  <a:srgbClr val="002060"/>
                </a:solidFill>
              </a:rPr>
              <a:t> в бундестагу;</a:t>
            </a:r>
            <a:endParaRPr lang="uk-UA" dirty="0" smtClean="0">
              <a:solidFill>
                <a:srgbClr val="002060"/>
              </a:solidFill>
            </a:endParaRPr>
          </a:p>
          <a:p>
            <a:pPr lvl="0"/>
            <a:r>
              <a:rPr lang="ru-RU" dirty="0" err="1" smtClean="0">
                <a:solidFill>
                  <a:srgbClr val="002060"/>
                </a:solidFill>
              </a:rPr>
              <a:t>Нарівні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міністерствами</a:t>
            </a:r>
            <a:r>
              <a:rPr lang="ru-RU" dirty="0" smtClean="0">
                <a:solidFill>
                  <a:srgbClr val="002060"/>
                </a:solidFill>
              </a:rPr>
              <a:t> в структуру </a:t>
            </a:r>
            <a:r>
              <a:rPr lang="ru-RU" dirty="0" err="1" smtClean="0">
                <a:solidFill>
                  <a:srgbClr val="002060"/>
                </a:solidFill>
              </a:rPr>
              <a:t>центральних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виконавчої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включені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Відомство</a:t>
            </a:r>
            <a:r>
              <a:rPr lang="ru-RU" dirty="0" smtClean="0">
                <a:solidFill>
                  <a:srgbClr val="002060"/>
                </a:solidFill>
              </a:rPr>
              <a:t> федерального канцлера (</a:t>
            </a:r>
            <a:r>
              <a:rPr lang="ru-RU" dirty="0" err="1" smtClean="0">
                <a:solidFill>
                  <a:srgbClr val="002060"/>
                </a:solidFill>
              </a:rPr>
              <a:t>очолюється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міністром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особливими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дорученнями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Відомство</a:t>
            </a:r>
            <a:r>
              <a:rPr lang="ru-RU" dirty="0" smtClean="0">
                <a:solidFill>
                  <a:srgbClr val="002060"/>
                </a:solidFill>
              </a:rPr>
              <a:t> у справах </a:t>
            </a:r>
            <a:r>
              <a:rPr lang="ru-RU" dirty="0" err="1" smtClean="0">
                <a:solidFill>
                  <a:srgbClr val="002060"/>
                </a:solidFill>
              </a:rPr>
              <a:t>преси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інформації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очолюється</a:t>
            </a:r>
            <a:r>
              <a:rPr lang="ru-RU" dirty="0" smtClean="0">
                <a:solidFill>
                  <a:srgbClr val="002060"/>
                </a:solidFill>
              </a:rPr>
              <a:t> статс-секретарем),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підлеглі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безпосередньо</a:t>
            </a:r>
            <a:r>
              <a:rPr lang="ru-RU" dirty="0" smtClean="0">
                <a:solidFill>
                  <a:srgbClr val="002060"/>
                </a:solidFill>
              </a:rPr>
              <a:t> федеральному канцлеру.</a:t>
            </a:r>
            <a:endParaRPr lang="uk-UA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8194" name="Picture 2" descr="http://upload.wikimedia.org/wikipedia/commons/thumb/6/6a/Papandreou_Cabinet_swearing-in_ceremony_2009Oct7.jpg/400px-Papandreou_Cabinet_swearing-in_ceremony_2009Oct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4098032" cy="2736304"/>
          </a:xfrm>
          <a:prstGeom prst="rect">
            <a:avLst/>
          </a:prstGeom>
          <a:noFill/>
        </p:spPr>
      </p:pic>
      <p:pic>
        <p:nvPicPr>
          <p:cNvPr id="8196" name="Picture 4" descr="http://mpe.kmu.gov.ua/fuel/img/publishing/?id=2297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48551"/>
            <a:ext cx="4067944" cy="239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solidFill>
            <a:srgbClr val="C00000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ru-RU" u="sng" dirty="0" err="1" smtClean="0">
                <a:solidFill>
                  <a:schemeClr val="bg1"/>
                </a:solidFill>
              </a:rPr>
              <a:t>Федеральні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міністри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5266928" cy="5184576"/>
          </a:xfrm>
          <a:solidFill>
            <a:srgbClr val="FFFFFF"/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err="1" smtClean="0">
                <a:solidFill>
                  <a:srgbClr val="C00000"/>
                </a:solidFill>
              </a:rPr>
              <a:t>Очолюють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відповідні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міністерства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керують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їхньою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роботою</a:t>
            </a:r>
            <a:r>
              <a:rPr lang="ru-RU" dirty="0" smtClean="0">
                <a:solidFill>
                  <a:srgbClr val="C00000"/>
                </a:solidFill>
              </a:rPr>
              <a:t> разом </a:t>
            </a:r>
            <a:r>
              <a:rPr lang="ru-RU" dirty="0" err="1" smtClean="0">
                <a:solidFill>
                  <a:srgbClr val="C00000"/>
                </a:solidFill>
              </a:rPr>
              <a:t>зі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своїми</a:t>
            </a:r>
            <a:r>
              <a:rPr lang="ru-RU" dirty="0" smtClean="0">
                <a:solidFill>
                  <a:srgbClr val="C00000"/>
                </a:solidFill>
              </a:rPr>
              <a:t> заступниками - статс-секретарями (1-2 чиновника)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парламентськими</a:t>
            </a:r>
            <a:r>
              <a:rPr lang="ru-RU" dirty="0" smtClean="0">
                <a:solidFill>
                  <a:srgbClr val="C00000"/>
                </a:solidFill>
              </a:rPr>
              <a:t> статс-секретарями (1-2 </a:t>
            </a:r>
            <a:r>
              <a:rPr lang="ru-RU" dirty="0" err="1" smtClean="0">
                <a:solidFill>
                  <a:srgbClr val="C00000"/>
                </a:solidFill>
              </a:rPr>
              <a:t>депутати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які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призначаються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допомогу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міністру</a:t>
            </a:r>
            <a:r>
              <a:rPr lang="ru-RU" dirty="0" smtClean="0">
                <a:solidFill>
                  <a:srgbClr val="C00000"/>
                </a:solidFill>
              </a:rPr>
              <a:t>);</a:t>
            </a:r>
            <a:endParaRPr lang="uk-UA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</a:rPr>
              <a:t>Міністерства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поділяються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відділи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підвідділи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реферати</a:t>
            </a:r>
            <a:r>
              <a:rPr lang="ru-RU" dirty="0" smtClean="0">
                <a:solidFill>
                  <a:srgbClr val="C00000"/>
                </a:solidFill>
              </a:rPr>
              <a:t>;</a:t>
            </a:r>
            <a:endParaRPr lang="uk-UA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 err="1" smtClean="0">
                <a:solidFill>
                  <a:srgbClr val="C00000"/>
                </a:solidFill>
              </a:rPr>
              <a:t>міністерствах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можуть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створюватися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спеціалізовані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федеральні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відомства</a:t>
            </a:r>
            <a:r>
              <a:rPr lang="ru-RU" dirty="0" smtClean="0">
                <a:solidFill>
                  <a:srgbClr val="C00000"/>
                </a:solidFill>
              </a:rPr>
              <a:t>;</a:t>
            </a:r>
            <a:endParaRPr lang="uk-UA" dirty="0" smtClean="0">
              <a:solidFill>
                <a:srgbClr val="C00000"/>
              </a:solidFill>
            </a:endParaRPr>
          </a:p>
          <a:p>
            <a:pPr lvl="0"/>
            <a:r>
              <a:rPr lang="ru-RU" dirty="0" err="1" smtClean="0">
                <a:solidFill>
                  <a:srgbClr val="C00000"/>
                </a:solidFill>
              </a:rPr>
              <a:t>Специфіка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виконавчої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влади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err="1" smtClean="0">
                <a:solidFill>
                  <a:srgbClr val="C00000"/>
                </a:solidFill>
              </a:rPr>
              <a:t>федеральні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міністерства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проводять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урядову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політику</a:t>
            </a:r>
            <a:r>
              <a:rPr lang="ru-RU" dirty="0" smtClean="0">
                <a:solidFill>
                  <a:srgbClr val="C00000"/>
                </a:solidFill>
              </a:rPr>
              <a:t>, як правило, не </a:t>
            </a:r>
            <a:r>
              <a:rPr lang="ru-RU" dirty="0" err="1" smtClean="0">
                <a:solidFill>
                  <a:srgbClr val="C00000"/>
                </a:solidFill>
              </a:rPr>
              <a:t>самостійно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всіх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рівнях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держструктури</a:t>
            </a:r>
            <a:r>
              <a:rPr lang="ru-RU" dirty="0" smtClean="0">
                <a:solidFill>
                  <a:srgbClr val="C00000"/>
                </a:solidFill>
              </a:rPr>
              <a:t>, а </a:t>
            </a:r>
            <a:r>
              <a:rPr lang="ru-RU" dirty="0" err="1" smtClean="0">
                <a:solidFill>
                  <a:srgbClr val="C00000"/>
                </a:solidFill>
              </a:rPr>
              <a:t>лише</a:t>
            </a:r>
            <a:r>
              <a:rPr lang="ru-RU" dirty="0" smtClean="0">
                <a:solidFill>
                  <a:srgbClr val="C00000"/>
                </a:solidFill>
              </a:rPr>
              <a:t> через </a:t>
            </a:r>
            <a:r>
              <a:rPr lang="ru-RU" dirty="0" err="1" smtClean="0">
                <a:solidFill>
                  <a:srgbClr val="C00000"/>
                </a:solidFill>
              </a:rPr>
              <a:t>аналогічні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органи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виконавчої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влади</a:t>
            </a:r>
            <a:r>
              <a:rPr lang="ru-RU" dirty="0" smtClean="0">
                <a:solidFill>
                  <a:srgbClr val="C00000"/>
                </a:solidFill>
              </a:rPr>
              <a:t> земель ФРН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на </a:t>
            </a:r>
            <a:r>
              <a:rPr lang="ru-RU" dirty="0" err="1" smtClean="0">
                <a:solidFill>
                  <a:srgbClr val="C00000"/>
                </a:solidFill>
              </a:rPr>
              <a:t>місцях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Виключення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складають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міністерства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іноземних</a:t>
            </a:r>
            <a:r>
              <a:rPr lang="ru-RU" dirty="0" smtClean="0">
                <a:solidFill>
                  <a:srgbClr val="C00000"/>
                </a:solidFill>
              </a:rPr>
              <a:t> справ, оборони, </a:t>
            </a:r>
            <a:r>
              <a:rPr lang="ru-RU" dirty="0" err="1" smtClean="0">
                <a:solidFill>
                  <a:srgbClr val="C00000"/>
                </a:solidFill>
              </a:rPr>
              <a:t>деякі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підрозділи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міністерств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фінансів</a:t>
            </a:r>
            <a:r>
              <a:rPr lang="ru-RU" dirty="0" smtClean="0">
                <a:solidFill>
                  <a:srgbClr val="C00000"/>
                </a:solidFill>
              </a:rPr>
              <a:t>, транспорту, </a:t>
            </a:r>
            <a:r>
              <a:rPr lang="ru-RU" dirty="0" err="1" smtClean="0">
                <a:solidFill>
                  <a:srgbClr val="C00000"/>
                </a:solidFill>
              </a:rPr>
              <a:t>внутрішніх</a:t>
            </a:r>
            <a:r>
              <a:rPr lang="ru-RU" dirty="0" smtClean="0">
                <a:solidFill>
                  <a:srgbClr val="C00000"/>
                </a:solidFill>
              </a:rPr>
              <a:t> справ, у </a:t>
            </a:r>
            <a:r>
              <a:rPr lang="ru-RU" dirty="0" err="1" smtClean="0">
                <a:solidFill>
                  <a:srgbClr val="C00000"/>
                </a:solidFill>
              </a:rPr>
              <a:t>тій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мірі</a:t>
            </a:r>
            <a:r>
              <a:rPr lang="ru-RU" dirty="0" smtClean="0">
                <a:solidFill>
                  <a:srgbClr val="C00000"/>
                </a:solidFill>
              </a:rPr>
              <a:t>, в </a:t>
            </a:r>
            <a:r>
              <a:rPr lang="ru-RU" dirty="0" err="1" smtClean="0">
                <a:solidFill>
                  <a:srgbClr val="C00000"/>
                </a:solidFill>
              </a:rPr>
              <a:t>якій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конституція</a:t>
            </a:r>
            <a:r>
              <a:rPr lang="ru-RU" dirty="0" smtClean="0">
                <a:solidFill>
                  <a:srgbClr val="C00000"/>
                </a:solidFill>
              </a:rPr>
              <a:t> ФРН </a:t>
            </a:r>
            <a:r>
              <a:rPr lang="ru-RU" dirty="0" err="1" smtClean="0">
                <a:solidFill>
                  <a:srgbClr val="C00000"/>
                </a:solidFill>
              </a:rPr>
              <a:t>фіксує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пряме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федерацією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відповідних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функцій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uk-UA" dirty="0" smtClean="0">
              <a:solidFill>
                <a:srgbClr val="C00000"/>
              </a:solidFill>
            </a:endParaRPr>
          </a:p>
          <a:p>
            <a:endParaRPr lang="uk-UA" dirty="0"/>
          </a:p>
        </p:txBody>
      </p:sp>
      <p:pic>
        <p:nvPicPr>
          <p:cNvPr id="7170" name="Picture 2" descr="http://www.kiew.diplo.de/contentblob/2734834/Galeriebild_gross/1717669/Westerwelle_offizielles_Bild.jpg"/>
          <p:cNvPicPr>
            <a:picLocks noChangeAspect="1" noChangeArrowheads="1"/>
          </p:cNvPicPr>
          <p:nvPr/>
        </p:nvPicPr>
        <p:blipFill>
          <a:blip r:embed="rId3" cstate="print"/>
          <a:srcRect l="25200" r="25661" b="12281"/>
          <a:stretch>
            <a:fillRect/>
          </a:stretch>
        </p:blipFill>
        <p:spPr bwMode="auto">
          <a:xfrm>
            <a:off x="5868144" y="1484784"/>
            <a:ext cx="3079056" cy="3096344"/>
          </a:xfrm>
          <a:prstGeom prst="rect">
            <a:avLst/>
          </a:prstGeom>
          <a:noFill/>
        </p:spPr>
      </p:pic>
      <p:pic>
        <p:nvPicPr>
          <p:cNvPr id="7172" name="Picture 4" descr="http://www.rbc.ua/static/img/h/o/hoyer_dw_politik_b_1036601p_25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653136"/>
            <a:ext cx="309634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73833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Законодавча</a:t>
            </a:r>
            <a:r>
              <a:rPr lang="ru-RU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4464496" cy="5472608"/>
          </a:xfrm>
          <a:solidFill>
            <a:srgbClr val="FFC000">
              <a:alpha val="80000"/>
            </a:srgb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Двопалатний</a:t>
            </a:r>
            <a:r>
              <a:rPr lang="ru-RU" dirty="0" smtClean="0">
                <a:solidFill>
                  <a:schemeClr val="bg1"/>
                </a:solidFill>
              </a:rPr>
              <a:t> парламент:</a:t>
            </a:r>
            <a:endParaRPr lang="uk-UA" dirty="0" smtClean="0">
              <a:solidFill>
                <a:schemeClr val="bg1"/>
              </a:solidFill>
            </a:endParaRP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верхня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 smtClean="0">
                <a:solidFill>
                  <a:schemeClr val="bg1"/>
                </a:solidFill>
              </a:rPr>
              <a:t>слабка</a:t>
            </a:r>
            <a:r>
              <a:rPr lang="ru-RU" dirty="0" smtClean="0">
                <a:solidFill>
                  <a:schemeClr val="bg1"/>
                </a:solidFill>
              </a:rPr>
              <a:t>") палата - Бундесрат;</a:t>
            </a:r>
            <a:endParaRPr lang="uk-UA" dirty="0" smtClean="0">
              <a:solidFill>
                <a:schemeClr val="bg1"/>
              </a:solidFill>
            </a:endParaRP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нижня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"сильна") палата - Бундестаг. 	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разі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розбіжностей</a:t>
            </a:r>
            <a:r>
              <a:rPr lang="ru-RU" dirty="0" smtClean="0">
                <a:solidFill>
                  <a:schemeClr val="bg1"/>
                </a:solidFill>
              </a:rPr>
              <a:t> по законопроекту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бундестагом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бундесратомвони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узгоджуються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об'єднаних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комітетах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спільних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комісіях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палат;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земельні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вибори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співпадають</a:t>
            </a:r>
            <a:r>
              <a:rPr lang="ru-RU" dirty="0" smtClean="0">
                <a:solidFill>
                  <a:schemeClr val="bg1"/>
                </a:solidFill>
              </a:rPr>
              <a:t> за часом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загальнонаціональними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розклад</a:t>
            </a:r>
            <a:r>
              <a:rPr lang="ru-RU" dirty="0" smtClean="0">
                <a:solidFill>
                  <a:schemeClr val="bg1"/>
                </a:solidFill>
              </a:rPr>
              <a:t> сил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політичними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партіями</a:t>
            </a:r>
            <a:r>
              <a:rPr lang="ru-RU" dirty="0" smtClean="0">
                <a:solidFill>
                  <a:schemeClr val="bg1"/>
                </a:solidFill>
              </a:rPr>
              <a:t> у бундестагу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бундесраті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різним</a:t>
            </a:r>
            <a:r>
              <a:rPr lang="ru-RU" dirty="0" smtClean="0">
                <a:solidFill>
                  <a:schemeClr val="bg1"/>
                </a:solidFill>
              </a:rPr>
              <a:t>. Так, </a:t>
            </a:r>
            <a:r>
              <a:rPr lang="ru-RU" dirty="0" err="1" smtClean="0">
                <a:solidFill>
                  <a:schemeClr val="bg1"/>
                </a:solidFill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християнські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демократи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партія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мала </a:t>
            </a:r>
            <a:r>
              <a:rPr lang="ru-RU" dirty="0" err="1" smtClean="0">
                <a:solidFill>
                  <a:schemeClr val="bg1"/>
                </a:solidFill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палатах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залишилися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бундесраті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1991 у </a:t>
            </a:r>
            <a:r>
              <a:rPr lang="ru-RU" dirty="0" err="1" smtClean="0">
                <a:solidFill>
                  <a:schemeClr val="bg1"/>
                </a:solidFill>
              </a:rPr>
              <a:t>меншості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відношенню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соціал-демократів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6146" name="Picture 2" descr="http://ipress.ua/media/gallery/full/0/0/000_dv1131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4" y="1268761"/>
            <a:ext cx="4098292" cy="2736304"/>
          </a:xfrm>
          <a:prstGeom prst="rect">
            <a:avLst/>
          </a:prstGeom>
          <a:noFill/>
        </p:spPr>
      </p:pic>
      <p:pic>
        <p:nvPicPr>
          <p:cNvPr id="6148" name="Picture 4" descr="http://www.dw.de/image/0,,2346939_4,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410445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248</TotalTime>
  <Words>2032</Words>
  <Application>Microsoft Office PowerPoint</Application>
  <PresentationFormat>Екран (4:3)</PresentationFormat>
  <Paragraphs>169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Рамка</vt:lpstr>
      <vt:lpstr>Презентація PowerPoint</vt:lpstr>
      <vt:lpstr>Географія Німеччини</vt:lpstr>
      <vt:lpstr>Населення </vt:lpstr>
      <vt:lpstr>Державний устрій Німеччини</vt:lpstr>
      <vt:lpstr> Федеральний президент (бундеспрезидент) </vt:lpstr>
      <vt:lpstr>Федеральний канцлер (бундесканцлер) </vt:lpstr>
      <vt:lpstr>Федеральний уряд </vt:lpstr>
      <vt:lpstr>Федеральні міністри </vt:lpstr>
      <vt:lpstr>Законодавча влада</vt:lpstr>
      <vt:lpstr>Бундестаг </vt:lpstr>
      <vt:lpstr>Валюта Німеччини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Рівень розвитку науки і техніки</vt:lpstr>
      <vt:lpstr>Історично так склалось, що у Німеччині існує 7 Академій наук, що діють у різних землях Німеччини: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Links>
    <vt:vector size="114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http://bibliofond.ru/view.aspx?id=460689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http://ua-referat.com/%D0%9A%D1%80%D0%B0%D1%97%D0%BD%D0%B0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http://ua-referat.com/%D0%95%D0%BA%D1%81%D0%BF%D0%BE%D1%80%D1%82_%D1%82%D0%BE%D0%B2%D0%B0%D1%80%D1%96%D0%B2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http://ua-referat.com/%D0%95%D0%BA%D1%81%D0%BF%D0%BE%D1%80%D1%82_%D1%82%D0%BE%D0%B2%D0%B0%D1%80%D1%96%D0%B2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http://ua-referat.com/%D0%95%D0%BA%D1%81%D0%BF%D0%BE%D1%80%D1%82_%D1%82%D0%BE%D0%B2%D0%B0%D1%80%D1%96%D0%B2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http://ua-referat.com/%D0%A2%D0%BE%D0%B2%D0%B0%D1%80%D0%BE%D0%BE%D0%B1%D1%96%D0%B3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http://ua-referat.com/%D0%AF%D0%BF%D0%BE%D0%BD%D1%96%D1%8F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http://ua-referat.com/%D0%A4%D1%80%D0%B0%D0%BD%D1%86%D1%96%D1%8F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http://ua-referat.com/%D0%9A%D0%B8%D1%82%D0%B0%D0%B9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http://ua-referat.com/%D0%9D%D1%96%D0%B4%D0%B5%D1%80%D0%BB%D0%B0%D0%BD%D0%B4%D0%B8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http://ua-referat.com/%D0%A4%D0%A0%D0%9D</vt:lpwstr>
      </vt:variant>
      <vt:variant>
        <vt:lpwstr/>
      </vt:variant>
    </vt:vector>
  </HLinks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Галюк</dc:creator>
  <cp:lastModifiedBy>Галюк</cp:lastModifiedBy>
  <cp:revision>28</cp:revision>
  <dcterms:created xsi:type="dcterms:W3CDTF">2013-06-02T10:28:31Z</dcterms:created>
  <dcterms:modified xsi:type="dcterms:W3CDTF">2013-06-22T12:07:24Z</dcterms:modified>
</cp:coreProperties>
</file>