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4565-C4BE-47DF-8242-52C02F479554}" type="datetimeFigureOut">
              <a:rPr lang="uk-UA" smtClean="0"/>
              <a:t>02.06.2014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FDE4-1131-4F9E-94CD-2FCF367A1BDF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4565-C4BE-47DF-8242-52C02F479554}" type="datetimeFigureOut">
              <a:rPr lang="uk-UA" smtClean="0"/>
              <a:t>02.06.2014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FDE4-1131-4F9E-94CD-2FCF367A1BD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4565-C4BE-47DF-8242-52C02F479554}" type="datetimeFigureOut">
              <a:rPr lang="uk-UA" smtClean="0"/>
              <a:t>02.06.2014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FDE4-1131-4F9E-94CD-2FCF367A1BD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4565-C4BE-47DF-8242-52C02F479554}" type="datetimeFigureOut">
              <a:rPr lang="uk-UA" smtClean="0"/>
              <a:t>02.06.2014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FDE4-1131-4F9E-94CD-2FCF367A1BD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4565-C4BE-47DF-8242-52C02F479554}" type="datetimeFigureOut">
              <a:rPr lang="uk-UA" smtClean="0"/>
              <a:t>02.06.2014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B4AFDE4-1131-4F9E-94CD-2FCF367A1BDF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4565-C4BE-47DF-8242-52C02F479554}" type="datetimeFigureOut">
              <a:rPr lang="uk-UA" smtClean="0"/>
              <a:t>02.06.2014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FDE4-1131-4F9E-94CD-2FCF367A1BD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4565-C4BE-47DF-8242-52C02F479554}" type="datetimeFigureOut">
              <a:rPr lang="uk-UA" smtClean="0"/>
              <a:t>02.06.2014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FDE4-1131-4F9E-94CD-2FCF367A1BD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4565-C4BE-47DF-8242-52C02F479554}" type="datetimeFigureOut">
              <a:rPr lang="uk-UA" smtClean="0"/>
              <a:t>02.06.2014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FDE4-1131-4F9E-94CD-2FCF367A1BD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4565-C4BE-47DF-8242-52C02F479554}" type="datetimeFigureOut">
              <a:rPr lang="uk-UA" smtClean="0"/>
              <a:t>02.06.2014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FDE4-1131-4F9E-94CD-2FCF367A1BD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4565-C4BE-47DF-8242-52C02F479554}" type="datetimeFigureOut">
              <a:rPr lang="uk-UA" smtClean="0"/>
              <a:t>02.06.2014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FDE4-1131-4F9E-94CD-2FCF367A1BD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4565-C4BE-47DF-8242-52C02F479554}" type="datetimeFigureOut">
              <a:rPr lang="uk-UA" smtClean="0"/>
              <a:t>02.06.2014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FDE4-1131-4F9E-94CD-2FCF367A1BD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A584565-C4BE-47DF-8242-52C02F479554}" type="datetimeFigureOut">
              <a:rPr lang="uk-UA" smtClean="0"/>
              <a:t>02.06.2014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B4AFDE4-1131-4F9E-94CD-2FCF367A1BDF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“</a:t>
            </a:r>
            <a:r>
              <a:rPr lang="uk-UA" sz="3600" dirty="0" smtClean="0"/>
              <a:t>Модель ЛанДшафтно-екологічної оптимізації земельних угідь своєї місцевості</a:t>
            </a:r>
            <a:r>
              <a:rPr lang="en-US" sz="3600" dirty="0" smtClean="0"/>
              <a:t>”</a:t>
            </a:r>
            <a:endParaRPr lang="uk-UA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07190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Стан </a:t>
            </a:r>
            <a:r>
              <a:rPr lang="ru-RU" dirty="0" err="1"/>
              <a:t>земельних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та </a:t>
            </a:r>
            <a:r>
              <a:rPr lang="ru-RU" dirty="0" err="1"/>
              <a:t>грунтів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/>
              <a:t>Площа земель в Кіровоградській області складає 2458,8 тис. га, що становить 4,07 % території України, з яких сільськогосподарські землі – 2040,4 тис. га. Кіровоградська область разом з Дніпропетровською і Запорізькою входить до Придніпровського економічного району і за структурою економіки є індустріально-аграрною. У структурі сільськогосподарських угідь рілля становить 1762,3 тис. га, багаторічні насадження – 26,1 тис. га, пасовища та сіножаті –252,0 тис. га. Розораність земель в області 74,0%.</a:t>
            </a:r>
          </a:p>
          <a:p>
            <a:endParaRPr lang="uk-UA" dirty="0"/>
          </a:p>
          <a:p>
            <a:r>
              <a:rPr lang="uk-UA" dirty="0"/>
              <a:t>Поряд з тим дещо скорочується площа орних земель. Це пояснюється тим, що землі, які розміщуються на крутосхилах, виведені в пасовища і сіножаті, під залуження та консервацію.</a:t>
            </a:r>
          </a:p>
          <a:p>
            <a:endParaRPr lang="uk-UA" dirty="0"/>
          </a:p>
          <a:p>
            <a:r>
              <a:rPr lang="uk-UA" dirty="0"/>
              <a:t>Небезпекою для земель області є водна ерозія. Це пояснюється насамперед сильно пересіченою місцевістю, особливо в Придніпров'ї, значною розораністю сільськогосподарських угідь та зливовим характером дощів. Основними заходами боротьби з цими процесами є виведення з орних земель площ з кутом нахилу більше 5 градусів, оптимізація польових сівозмін, впровадження ґрунтозахисної системи землеробства, заліснення крутосхилів.</a:t>
            </a:r>
          </a:p>
        </p:txBody>
      </p:sp>
    </p:spTree>
    <p:extLst>
      <p:ext uri="{BB962C8B-B14F-4D97-AF65-F5344CB8AC3E}">
        <p14:creationId xmlns:p14="http://schemas.microsoft.com/office/powerpoint/2010/main" val="1916003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Структура та </a:t>
            </a:r>
            <a:r>
              <a:rPr lang="ru-RU" dirty="0" smtClean="0"/>
              <a:t>динам</a:t>
            </a:r>
            <a:r>
              <a:rPr lang="uk-UA" dirty="0"/>
              <a:t>і</a:t>
            </a:r>
            <a:r>
              <a:rPr lang="ru-RU" dirty="0" smtClean="0"/>
              <a:t>ка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земельних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/>
              <a:t>Земельний фонд Кіровоградської області складає 2458,8 тис. га, з них 2040,4 тис. га або 83,0 відсотка займають сільськогосподарські угіддя, що свідчить про високий рівень сільськогосподарської </a:t>
            </a:r>
            <a:r>
              <a:rPr lang="uk-UA" dirty="0" err="1"/>
              <a:t>освоєності</a:t>
            </a:r>
            <a:r>
              <a:rPr lang="uk-UA" dirty="0"/>
              <a:t> земель.</a:t>
            </a:r>
          </a:p>
          <a:p>
            <a:endParaRPr lang="uk-UA" dirty="0"/>
          </a:p>
          <a:p>
            <a:r>
              <a:rPr lang="uk-UA" dirty="0"/>
              <a:t>В структурі сільгоспугідь рілля складає 83,0 відсотка, багаторічні насадження – 1,1; сіножаті – 1,2; пасовища – 11,1 відсотка. </a:t>
            </a:r>
            <a:r>
              <a:rPr lang="uk-UA" dirty="0" err="1"/>
              <a:t>Розорюваність</a:t>
            </a:r>
            <a:r>
              <a:rPr lang="uk-UA" dirty="0"/>
              <a:t> земель складає 74,0 відсотка суші.</a:t>
            </a:r>
          </a:p>
          <a:p>
            <a:endParaRPr lang="uk-UA" dirty="0"/>
          </a:p>
          <a:p>
            <a:r>
              <a:rPr lang="uk-UA" dirty="0"/>
              <a:t>Ліси та інші </a:t>
            </a:r>
            <a:r>
              <a:rPr lang="uk-UA" dirty="0" err="1"/>
              <a:t>лісовкриті</a:t>
            </a:r>
            <a:r>
              <a:rPr lang="uk-UA" dirty="0"/>
              <a:t> площі складають 183,0 тис. га, у тому числі полезахисні лісосмуги - 28,3 тис. га. Загальна лісистість області з урахуванням усіх захисних лісових насаджень складає 7,4%: ліси (7,4%), під водою (3,15), інші землі (1,8%).</a:t>
            </a:r>
          </a:p>
          <a:p>
            <a:endParaRPr lang="uk-UA" dirty="0"/>
          </a:p>
          <a:p>
            <a:r>
              <a:rPr lang="uk-UA" dirty="0"/>
              <a:t>Під забудованими землями зайнято 87,7 тис. га (3,6%), болотами – 10,5тис. га (0,4%), іншими землями – 62,2 тис. га (2,5%). Територія суші складає 2382,5тис. га, або 96,9 відсотка від загальної площі області. Під водою зайнято 76,2 тис. га (3,1%), у тому числі водосховищами, ставками та іншими штучними водоймами - 69,6 тис. га.</a:t>
            </a:r>
          </a:p>
        </p:txBody>
      </p:sp>
    </p:spTree>
    <p:extLst>
      <p:ext uri="{BB962C8B-B14F-4D97-AF65-F5344CB8AC3E}">
        <p14:creationId xmlns:p14="http://schemas.microsoft.com/office/powerpoint/2010/main" val="754279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землекористувачами</a:t>
            </a:r>
            <a:r>
              <a:rPr lang="ru-RU" dirty="0"/>
              <a:t> в </a:t>
            </a:r>
            <a:r>
              <a:rPr lang="ru-RU" dirty="0" err="1"/>
              <a:t>області</a:t>
            </a:r>
            <a:r>
              <a:rPr lang="ru-RU" dirty="0"/>
              <a:t> є </a:t>
            </a:r>
            <a:r>
              <a:rPr lang="ru-RU" dirty="0" err="1"/>
              <a:t>сільськогосподарські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у </a:t>
            </a:r>
            <a:r>
              <a:rPr lang="ru-RU" dirty="0" err="1"/>
              <a:t>користуванні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987,9 тис. га, </a:t>
            </a:r>
            <a:r>
              <a:rPr lang="ru-RU" dirty="0" err="1"/>
              <a:t>або</a:t>
            </a:r>
            <a:r>
              <a:rPr lang="ru-RU" dirty="0"/>
              <a:t> 40,2 </a:t>
            </a:r>
            <a:r>
              <a:rPr lang="ru-RU" dirty="0" err="1"/>
              <a:t>відсотка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колективних</a:t>
            </a:r>
            <a:r>
              <a:rPr lang="ru-RU" dirty="0"/>
              <a:t> </a:t>
            </a:r>
            <a:r>
              <a:rPr lang="ru-RU" dirty="0" err="1"/>
              <a:t>сільськогосподарських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0,6 </a:t>
            </a:r>
            <a:r>
              <a:rPr lang="ru-RU" dirty="0" err="1"/>
              <a:t>відсотка</a:t>
            </a:r>
            <a:r>
              <a:rPr lang="ru-RU" dirty="0"/>
              <a:t>, </a:t>
            </a:r>
            <a:r>
              <a:rPr lang="ru-RU" dirty="0" err="1"/>
              <a:t>сільськогосподарських</a:t>
            </a:r>
            <a:r>
              <a:rPr lang="ru-RU" dirty="0"/>
              <a:t> </a:t>
            </a:r>
            <a:r>
              <a:rPr lang="ru-RU" dirty="0" err="1"/>
              <a:t>товариств</a:t>
            </a:r>
            <a:r>
              <a:rPr lang="ru-RU" dirty="0"/>
              <a:t> - 21,3, </a:t>
            </a:r>
            <a:r>
              <a:rPr lang="ru-RU" dirty="0" err="1"/>
              <a:t>сільськогосподарських</a:t>
            </a:r>
            <a:r>
              <a:rPr lang="ru-RU" dirty="0"/>
              <a:t> </a:t>
            </a:r>
            <a:r>
              <a:rPr lang="ru-RU" dirty="0" err="1"/>
              <a:t>кооперативів</a:t>
            </a:r>
            <a:r>
              <a:rPr lang="ru-RU" dirty="0"/>
              <a:t> - 3,2,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сільськогосподарських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- 2,3 </a:t>
            </a:r>
            <a:r>
              <a:rPr lang="ru-RU" dirty="0" err="1"/>
              <a:t>відсотка</a:t>
            </a:r>
            <a:r>
              <a:rPr lang="ru-RU" dirty="0"/>
              <a:t>, з них </a:t>
            </a:r>
            <a:r>
              <a:rPr lang="ru-RU" dirty="0" err="1"/>
              <a:t>радгоспи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систем - 0,8 </a:t>
            </a:r>
            <a:r>
              <a:rPr lang="ru-RU" dirty="0" err="1"/>
              <a:t>відсотка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У </a:t>
            </a:r>
            <a:r>
              <a:rPr lang="ru-RU" dirty="0" err="1"/>
              <a:t>власності</a:t>
            </a:r>
            <a:r>
              <a:rPr lang="ru-RU" dirty="0"/>
              <a:t> і </a:t>
            </a:r>
            <a:r>
              <a:rPr lang="ru-RU" dirty="0" err="1"/>
              <a:t>користуванні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844,6 тис. га,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наданих</a:t>
            </a:r>
            <a:r>
              <a:rPr lang="ru-RU" dirty="0"/>
              <a:t> для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фермерського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– 366,5 тис. га, товарного </a:t>
            </a:r>
            <a:r>
              <a:rPr lang="ru-RU" dirty="0" err="1"/>
              <a:t>сільськогосподарського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– 263,8 тис. га, </a:t>
            </a:r>
            <a:r>
              <a:rPr lang="ru-RU" dirty="0" err="1"/>
              <a:t>особистого</a:t>
            </a:r>
            <a:r>
              <a:rPr lang="ru-RU" dirty="0"/>
              <a:t> </a:t>
            </a:r>
            <a:r>
              <a:rPr lang="ru-RU" dirty="0" err="1"/>
              <a:t>підсобного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, </a:t>
            </a:r>
            <a:r>
              <a:rPr lang="ru-RU" dirty="0" err="1"/>
              <a:t>будівництва</a:t>
            </a:r>
            <a:r>
              <a:rPr lang="ru-RU" dirty="0"/>
              <a:t> та </a:t>
            </a:r>
            <a:r>
              <a:rPr lang="ru-RU" dirty="0" err="1"/>
              <a:t>обслуговування</a:t>
            </a:r>
            <a:r>
              <a:rPr lang="ru-RU" dirty="0"/>
              <a:t> </a:t>
            </a:r>
            <a:r>
              <a:rPr lang="ru-RU" dirty="0" err="1"/>
              <a:t>житлового</a:t>
            </a:r>
            <a:r>
              <a:rPr lang="ru-RU" dirty="0"/>
              <a:t> </a:t>
            </a:r>
            <a:r>
              <a:rPr lang="ru-RU" dirty="0" err="1"/>
              <a:t>будинку</a:t>
            </a:r>
            <a:r>
              <a:rPr lang="ru-RU" dirty="0"/>
              <a:t>, </a:t>
            </a:r>
            <a:r>
              <a:rPr lang="ru-RU" dirty="0" err="1"/>
              <a:t>господарських</a:t>
            </a:r>
            <a:r>
              <a:rPr lang="ru-RU" dirty="0"/>
              <a:t> </a:t>
            </a:r>
            <a:r>
              <a:rPr lang="ru-RU" dirty="0" err="1"/>
              <a:t>будівель</a:t>
            </a:r>
            <a:r>
              <a:rPr lang="ru-RU" dirty="0"/>
              <a:t> – 178,6 тис. га.,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організації</a:t>
            </a:r>
            <a:r>
              <a:rPr lang="ru-RU" dirty="0"/>
              <a:t>, установи </a:t>
            </a:r>
            <a:r>
              <a:rPr lang="ru-RU" dirty="0" err="1"/>
              <a:t>промисловості</a:t>
            </a:r>
            <a:r>
              <a:rPr lang="ru-RU" dirty="0"/>
              <a:t>, транспорту, </a:t>
            </a:r>
            <a:r>
              <a:rPr lang="ru-RU" dirty="0" err="1"/>
              <a:t>зв'язку</a:t>
            </a:r>
            <a:r>
              <a:rPr lang="ru-RU" dirty="0"/>
              <a:t>, оборони </a:t>
            </a:r>
            <a:r>
              <a:rPr lang="ru-RU" dirty="0" err="1"/>
              <a:t>займають</a:t>
            </a:r>
            <a:r>
              <a:rPr lang="ru-RU" dirty="0"/>
              <a:t> - 66,3 тис. га.</a:t>
            </a:r>
          </a:p>
          <a:p>
            <a:endParaRPr lang="ru-RU" dirty="0"/>
          </a:p>
          <a:p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надані</a:t>
            </a:r>
            <a:r>
              <a:rPr lang="ru-RU" dirty="0"/>
              <a:t> у </a:t>
            </a:r>
            <a:r>
              <a:rPr lang="ru-RU" dirty="0" err="1"/>
              <a:t>власність</a:t>
            </a:r>
            <a:r>
              <a:rPr lang="ru-RU" dirty="0"/>
              <a:t> і </a:t>
            </a:r>
            <a:r>
              <a:rPr lang="ru-RU" dirty="0" err="1"/>
              <a:t>користування</a:t>
            </a:r>
            <a:r>
              <a:rPr lang="ru-RU" dirty="0"/>
              <a:t>, </a:t>
            </a:r>
            <a:r>
              <a:rPr lang="ru-RU" dirty="0" err="1"/>
              <a:t>займають</a:t>
            </a:r>
            <a:r>
              <a:rPr lang="ru-RU" dirty="0"/>
              <a:t> 445,2 тис. га, з них </a:t>
            </a:r>
            <a:r>
              <a:rPr lang="ru-RU" dirty="0" err="1"/>
              <a:t>загального</a:t>
            </a:r>
            <a:r>
              <a:rPr lang="ru-RU" dirty="0"/>
              <a:t> </a:t>
            </a:r>
            <a:r>
              <a:rPr lang="ru-RU" dirty="0" err="1"/>
              <a:t>користування</a:t>
            </a:r>
            <a:r>
              <a:rPr lang="ru-RU" dirty="0"/>
              <a:t> – 188,8 тис. га. </a:t>
            </a:r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налічується</a:t>
            </a:r>
            <a:r>
              <a:rPr lang="ru-RU" dirty="0"/>
              <a:t> 224,7 тис. га земель запасу, резервного фонду </a:t>
            </a:r>
            <a:r>
              <a:rPr lang="ru-RU" dirty="0" err="1"/>
              <a:t>населених</a:t>
            </a:r>
            <a:r>
              <a:rPr lang="ru-RU" dirty="0"/>
              <a:t> </a:t>
            </a:r>
            <a:r>
              <a:rPr lang="ru-RU" dirty="0" err="1"/>
              <a:t>пунктів</a:t>
            </a:r>
            <a:r>
              <a:rPr lang="ru-RU" dirty="0"/>
              <a:t> та </a:t>
            </a:r>
            <a:r>
              <a:rPr lang="ru-RU" dirty="0" err="1"/>
              <a:t>загального</a:t>
            </a:r>
            <a:r>
              <a:rPr lang="ru-RU" dirty="0"/>
              <a:t> </a:t>
            </a:r>
            <a:r>
              <a:rPr lang="ru-RU" dirty="0" err="1"/>
              <a:t>користування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надані</a:t>
            </a:r>
            <a:r>
              <a:rPr lang="ru-RU" dirty="0"/>
              <a:t> у </a:t>
            </a:r>
            <a:r>
              <a:rPr lang="ru-RU" dirty="0" err="1"/>
              <a:t>тимчасове</a:t>
            </a:r>
            <a:r>
              <a:rPr lang="ru-RU" dirty="0"/>
              <a:t>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землекористувачам</a:t>
            </a:r>
            <a:r>
              <a:rPr lang="ru-RU" dirty="0"/>
              <a:t> та </a:t>
            </a:r>
            <a:r>
              <a:rPr lang="ru-RU" dirty="0" err="1"/>
              <a:t>власникам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В </a:t>
            </a:r>
            <a:r>
              <a:rPr lang="ru-RU" dirty="0" err="1"/>
              <a:t>державній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1005,4 тис. га, </a:t>
            </a:r>
            <a:r>
              <a:rPr lang="ru-RU" dirty="0" err="1"/>
              <a:t>або</a:t>
            </a:r>
            <a:r>
              <a:rPr lang="ru-RU" dirty="0"/>
              <a:t> 40,9 </a:t>
            </a:r>
            <a:r>
              <a:rPr lang="ru-RU" dirty="0" err="1"/>
              <a:t>відсотка</a:t>
            </a:r>
            <a:r>
              <a:rPr lang="ru-RU" dirty="0"/>
              <a:t>, у </a:t>
            </a:r>
            <a:r>
              <a:rPr lang="ru-RU" dirty="0" err="1"/>
              <a:t>колективній</a:t>
            </a:r>
            <a:r>
              <a:rPr lang="ru-RU" dirty="0"/>
              <a:t> - 1,8 тис. га (0,1%), у </a:t>
            </a:r>
            <a:r>
              <a:rPr lang="ru-RU" dirty="0" err="1"/>
              <a:t>приватній</a:t>
            </a:r>
            <a:r>
              <a:rPr lang="ru-RU" dirty="0"/>
              <a:t> - 1451,6 тис. га (59 %).</a:t>
            </a:r>
          </a:p>
          <a:p>
            <a:endParaRPr lang="ru-RU" dirty="0"/>
          </a:p>
          <a:p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населених</a:t>
            </a:r>
            <a:r>
              <a:rPr lang="ru-RU" dirty="0"/>
              <a:t> </a:t>
            </a:r>
            <a:r>
              <a:rPr lang="ru-RU" dirty="0" err="1"/>
              <a:t>пунктів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224,8 тис. га, в тому </a:t>
            </a:r>
            <a:r>
              <a:rPr lang="ru-RU" dirty="0" err="1"/>
              <a:t>числі</a:t>
            </a:r>
            <a:r>
              <a:rPr lang="ru-RU" dirty="0"/>
              <a:t> 31,2 тис. га - </a:t>
            </a:r>
            <a:r>
              <a:rPr lang="ru-RU" dirty="0" err="1"/>
              <a:t>землі</a:t>
            </a:r>
            <a:r>
              <a:rPr lang="ru-RU" dirty="0"/>
              <a:t> 12 </a:t>
            </a:r>
            <a:r>
              <a:rPr lang="ru-RU" dirty="0" err="1"/>
              <a:t>міст</a:t>
            </a:r>
            <a:r>
              <a:rPr lang="ru-RU" dirty="0"/>
              <a:t> </a:t>
            </a:r>
            <a:r>
              <a:rPr lang="ru-RU" dirty="0" err="1"/>
              <a:t>обласного</a:t>
            </a:r>
            <a:r>
              <a:rPr lang="ru-RU" dirty="0"/>
              <a:t> та районного </a:t>
            </a:r>
            <a:r>
              <a:rPr lang="ru-RU" dirty="0" err="1"/>
              <a:t>значення</a:t>
            </a:r>
            <a:r>
              <a:rPr lang="ru-RU" dirty="0"/>
              <a:t>, 18,6 тис. га - </a:t>
            </a:r>
            <a:r>
              <a:rPr lang="ru-RU" dirty="0" err="1"/>
              <a:t>землі</a:t>
            </a:r>
            <a:r>
              <a:rPr lang="ru-RU" dirty="0"/>
              <a:t> 26 селищ та 175,0 тис. га - </a:t>
            </a:r>
            <a:r>
              <a:rPr lang="ru-RU" dirty="0" err="1"/>
              <a:t>землі</a:t>
            </a:r>
            <a:r>
              <a:rPr lang="ru-RU" dirty="0"/>
              <a:t> 1010 </a:t>
            </a:r>
            <a:r>
              <a:rPr lang="ru-RU" dirty="0" err="1"/>
              <a:t>сільських</a:t>
            </a:r>
            <a:r>
              <a:rPr lang="ru-RU" dirty="0"/>
              <a:t> </a:t>
            </a:r>
            <a:r>
              <a:rPr lang="ru-RU" dirty="0" err="1"/>
              <a:t>населених</a:t>
            </a:r>
            <a:r>
              <a:rPr lang="ru-RU" dirty="0"/>
              <a:t> </a:t>
            </a:r>
            <a:r>
              <a:rPr lang="ru-RU" dirty="0" err="1"/>
              <a:t>пунктів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43994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064" y="1484785"/>
            <a:ext cx="7340711" cy="3888432"/>
          </a:xfrm>
        </p:spPr>
      </p:pic>
    </p:spTree>
    <p:extLst>
      <p:ext uri="{BB962C8B-B14F-4D97-AF65-F5344CB8AC3E}">
        <p14:creationId xmlns:p14="http://schemas.microsoft.com/office/powerpoint/2010/main" val="971616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 Якість </a:t>
            </a:r>
            <a:r>
              <a:rPr lang="uk-UA" dirty="0" err="1"/>
              <a:t>грунтів</a:t>
            </a:r>
            <a:r>
              <a:rPr lang="uk-UA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Облік якості сільськогосподарських угідь Кіровоградської області виконана фахівцями Кіровоградського філіалу інституту землеустрою у 1996 році. З того моменту великомасштабне обстеження ґрунтів не проводилося.</a:t>
            </a:r>
          </a:p>
        </p:txBody>
      </p:sp>
    </p:spTree>
    <p:extLst>
      <p:ext uri="{BB962C8B-B14F-4D97-AF65-F5344CB8AC3E}">
        <p14:creationId xmlns:p14="http://schemas.microsoft.com/office/powerpoint/2010/main" val="1255432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Охорона земель.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/>
              <a:t>За площею та </a:t>
            </a:r>
            <a:r>
              <a:rPr lang="uk-UA" dirty="0" err="1"/>
              <a:t>біопродуктивним</a:t>
            </a:r>
            <a:r>
              <a:rPr lang="uk-UA" dirty="0"/>
              <a:t> потенціалом земельного фонду Кіровоградська область є однією з провідних областей країни.</a:t>
            </a:r>
          </a:p>
          <a:p>
            <a:endParaRPr lang="uk-UA" dirty="0"/>
          </a:p>
          <a:p>
            <a:r>
              <a:rPr lang="uk-UA" dirty="0"/>
              <a:t>Але внаслідок екстенсивного землеробства сільськогосподарська </a:t>
            </a:r>
            <a:r>
              <a:rPr lang="uk-UA" dirty="0" err="1"/>
              <a:t>освоєність</a:t>
            </a:r>
            <a:r>
              <a:rPr lang="uk-UA" dirty="0"/>
              <a:t> та розораність території області досягла 86,4 та 74,0 відсотка відповідно.</a:t>
            </a:r>
          </a:p>
          <a:p>
            <a:endParaRPr lang="uk-UA" dirty="0"/>
          </a:p>
          <a:p>
            <a:r>
              <a:rPr lang="uk-UA" dirty="0"/>
              <a:t>Розораність сільськогосподарських угідь у деяких районах складає понад 90 відсотків.</a:t>
            </a:r>
          </a:p>
          <a:p>
            <a:endParaRPr lang="uk-UA" dirty="0"/>
          </a:p>
          <a:p>
            <a:r>
              <a:rPr lang="uk-UA" dirty="0"/>
              <a:t>Сільськогосподарська </a:t>
            </a:r>
            <a:r>
              <a:rPr lang="uk-UA" dirty="0" err="1"/>
              <a:t>освоєність</a:t>
            </a:r>
            <a:r>
              <a:rPr lang="uk-UA" dirty="0"/>
              <a:t> території області порівняно з земельними фондами України та провідних держав світу надзвичайно висока.</a:t>
            </a:r>
          </a:p>
          <a:p>
            <a:endParaRPr lang="uk-UA" dirty="0"/>
          </a:p>
          <a:p>
            <a:r>
              <a:rPr lang="uk-UA" dirty="0"/>
              <a:t>Так, сільськогосподарська </a:t>
            </a:r>
            <a:r>
              <a:rPr lang="uk-UA" dirty="0" err="1"/>
              <a:t>освоєність</a:t>
            </a:r>
            <a:r>
              <a:rPr lang="uk-UA" dirty="0"/>
              <a:t> країн Європи складає в середньому 53-65%, а розораність території 26-30%. </a:t>
            </a:r>
            <a:r>
              <a:rPr lang="uk-UA" dirty="0" err="1"/>
              <a:t>Освоєність</a:t>
            </a:r>
            <a:r>
              <a:rPr lang="uk-UA" dirty="0"/>
              <a:t> територіально великих держав, таких як США, Китай, складає 45 -50 %, Росія, Канада - 8-12%, проти 85,7% по області.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8051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/>
              <a:t>Через ерозійні процеси площа ярів перевищує 3,5 тис. га, а площа деградованих та малопродуктивних земель склала 270 тис. га.</a:t>
            </a:r>
          </a:p>
          <a:p>
            <a:endParaRPr lang="uk-UA" dirty="0"/>
          </a:p>
          <a:p>
            <a:r>
              <a:rPr lang="uk-UA" dirty="0"/>
              <a:t>Починаючи з 1993 року, у ґрунтах України на 75 % площі сільськогосподарських угідь склався негативний баланс гумусу, який у 2-3 рази перевищує допустиму норму. Як і в інших областях України, у Кіровоградській області процес втрати </a:t>
            </a:r>
            <a:r>
              <a:rPr lang="uk-UA" dirty="0" err="1"/>
              <a:t>гумусності</a:t>
            </a:r>
            <a:r>
              <a:rPr lang="uk-UA" dirty="0"/>
              <a:t> прогресує.</a:t>
            </a:r>
          </a:p>
          <a:p>
            <a:endParaRPr lang="uk-UA" dirty="0"/>
          </a:p>
          <a:p>
            <a:r>
              <a:rPr lang="uk-UA" dirty="0"/>
              <a:t>Отже, за такої тенденції ґрунти області протягом дуже короткого в історії ґрунтоутворення проміжку часу можуть зазнати катастрофічних змін.</a:t>
            </a:r>
          </a:p>
          <a:p>
            <a:endParaRPr lang="uk-UA" dirty="0"/>
          </a:p>
          <a:p>
            <a:r>
              <a:rPr lang="uk-UA" dirty="0"/>
              <a:t>Тому усі землі потребують захисту та охорони від негативних процесів, забруднення і погіршення екологічного стану.</a:t>
            </a:r>
          </a:p>
        </p:txBody>
      </p:sp>
    </p:spTree>
    <p:extLst>
      <p:ext uri="{BB962C8B-B14F-4D97-AF65-F5344CB8AC3E}">
        <p14:creationId xmlns:p14="http://schemas.microsoft.com/office/powerpoint/2010/main" val="4064431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0" y="4005064"/>
            <a:ext cx="4114800" cy="2304296"/>
          </a:xfrm>
        </p:spPr>
        <p:txBody>
          <a:bodyPr/>
          <a:lstStyle/>
          <a:p>
            <a:pPr marL="13716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467540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</TotalTime>
  <Words>884</Words>
  <Application>Microsoft Office PowerPoint</Application>
  <PresentationFormat>Экран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“Модель ЛанДшафтно-екологічної оптимізації земельних угідь своєї місцевості”</vt:lpstr>
      <vt:lpstr>Стан земельних ресурсів та грунтів</vt:lpstr>
      <vt:lpstr>Структура та динаміка основних видів земельних угідь.</vt:lpstr>
      <vt:lpstr>  </vt:lpstr>
      <vt:lpstr>  </vt:lpstr>
      <vt:lpstr> Якість грунтів.</vt:lpstr>
      <vt:lpstr>Охорона земель.</vt:lpstr>
      <vt:lpstr>  </vt:lpstr>
      <vt:lpstr>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“Модель Ланшафтно-екологічної оптимізації земельних угідь своєї місцевості”</dc:title>
  <dc:creator>Angela</dc:creator>
  <cp:lastModifiedBy>Angela</cp:lastModifiedBy>
  <cp:revision>3</cp:revision>
  <dcterms:created xsi:type="dcterms:W3CDTF">2014-05-15T15:29:30Z</dcterms:created>
  <dcterms:modified xsi:type="dcterms:W3CDTF">2014-06-02T13:47:59Z</dcterms:modified>
</cp:coreProperties>
</file>