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1" autoAdjust="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D743F-2488-48E4-919E-5442199F820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834A5B0A-0D1E-4A77-9018-9A8CC6277678}">
      <dgm:prSet phldrT="[Текст]" custT="1"/>
      <dgm:spPr/>
      <dgm:t>
        <a:bodyPr/>
        <a:lstStyle/>
        <a:p>
          <a:r>
            <a:rPr lang="ru-RU" sz="1200" dirty="0" err="1" smtClean="0"/>
            <a:t>Берлінська</a:t>
          </a:r>
          <a:r>
            <a:rPr lang="ru-RU" sz="1200" dirty="0" smtClean="0"/>
            <a:t> Рада </a:t>
          </a:r>
          <a:r>
            <a:rPr lang="ru-RU" sz="1200" dirty="0" err="1" smtClean="0"/>
            <a:t>робітничих</a:t>
          </a:r>
          <a:r>
            <a:rPr lang="ru-RU" sz="1200" dirty="0" smtClean="0"/>
            <a:t> і </a:t>
          </a:r>
          <a:r>
            <a:rPr lang="ru-RU" sz="1200" dirty="0" err="1" smtClean="0"/>
            <a:t>солдатських</a:t>
          </a:r>
          <a:r>
            <a:rPr lang="ru-RU" sz="1200" dirty="0" smtClean="0"/>
            <a:t> </a:t>
          </a:r>
          <a:r>
            <a:rPr lang="ru-RU" sz="1200" dirty="0" err="1" smtClean="0"/>
            <a:t>депутатів</a:t>
          </a:r>
          <a:endParaRPr lang="ru-RU" sz="1200" dirty="0"/>
        </a:p>
      </dgm:t>
    </dgm:pt>
    <dgm:pt modelId="{2996DC31-E322-4339-9997-BDE46EC69B4F}" type="parTrans" cxnId="{A1131BAC-DE1E-4B23-B036-9B4FB22025F3}">
      <dgm:prSet/>
      <dgm:spPr/>
      <dgm:t>
        <a:bodyPr/>
        <a:lstStyle/>
        <a:p>
          <a:endParaRPr lang="ru-RU"/>
        </a:p>
      </dgm:t>
    </dgm:pt>
    <dgm:pt modelId="{E498C719-B1D2-4251-8911-C5018CE1D4F2}" type="sibTrans" cxnId="{A1131BAC-DE1E-4B23-B036-9B4FB22025F3}">
      <dgm:prSet/>
      <dgm:spPr/>
      <dgm:t>
        <a:bodyPr/>
        <a:lstStyle/>
        <a:p>
          <a:endParaRPr lang="ru-RU"/>
        </a:p>
      </dgm:t>
    </dgm:pt>
    <dgm:pt modelId="{1F90FBF1-F424-4431-A5B4-06BD33045724}">
      <dgm:prSet phldrT="[Текст]" custT="1"/>
      <dgm:spPr/>
      <dgm:t>
        <a:bodyPr/>
        <a:lstStyle/>
        <a:p>
          <a:r>
            <a:rPr lang="ru-RU" sz="1200" dirty="0" err="1" smtClean="0"/>
            <a:t>Тимчасовий</a:t>
          </a:r>
          <a:r>
            <a:rPr lang="ru-RU" sz="1200" dirty="0" smtClean="0"/>
            <a:t> уряд — Рада </a:t>
          </a:r>
          <a:r>
            <a:rPr lang="ru-RU" sz="1200" dirty="0" err="1" smtClean="0"/>
            <a:t>народних</a:t>
          </a:r>
          <a:r>
            <a:rPr lang="ru-RU" sz="1200" dirty="0" smtClean="0"/>
            <a:t> </a:t>
          </a:r>
          <a:r>
            <a:rPr lang="ru-RU" sz="1200" dirty="0" err="1" smtClean="0"/>
            <a:t>уповноважених</a:t>
          </a:r>
          <a:r>
            <a:rPr lang="ru-RU" sz="1200" dirty="0" smtClean="0"/>
            <a:t> (РНУ) на </a:t>
          </a:r>
          <a:r>
            <a:rPr lang="ru-RU" sz="1200" dirty="0" err="1" smtClean="0"/>
            <a:t>чолі</a:t>
          </a:r>
          <a:r>
            <a:rPr lang="ru-RU" sz="1200" dirty="0" smtClean="0"/>
            <a:t> з Ф. </a:t>
          </a:r>
          <a:r>
            <a:rPr lang="ru-RU" sz="1200" dirty="0" err="1" smtClean="0"/>
            <a:t>Ебертом</a:t>
          </a:r>
          <a:endParaRPr lang="ru-RU" sz="1200" dirty="0"/>
        </a:p>
      </dgm:t>
    </dgm:pt>
    <dgm:pt modelId="{27E07B39-1D11-4EBA-A5B4-6381356300F4}" type="parTrans" cxnId="{A2E2EF94-F7D1-483C-AFED-D4978679F50A}">
      <dgm:prSet/>
      <dgm:spPr/>
      <dgm:t>
        <a:bodyPr/>
        <a:lstStyle/>
        <a:p>
          <a:endParaRPr lang="ru-RU"/>
        </a:p>
      </dgm:t>
    </dgm:pt>
    <dgm:pt modelId="{59D8B408-75EA-471C-8D1C-6EA2A7B5DDA3}" type="sibTrans" cxnId="{A2E2EF94-F7D1-483C-AFED-D4978679F50A}">
      <dgm:prSet/>
      <dgm:spPr/>
      <dgm:t>
        <a:bodyPr/>
        <a:lstStyle/>
        <a:p>
          <a:endParaRPr lang="ru-RU"/>
        </a:p>
      </dgm:t>
    </dgm:pt>
    <dgm:pt modelId="{89BC5E49-DB1E-4439-B651-87FC108A912F}" type="pres">
      <dgm:prSet presAssocID="{4E6D743F-2488-48E4-919E-5442199F8205}" presName="compositeShape" presStyleCnt="0">
        <dgm:presLayoutVars>
          <dgm:chMax val="7"/>
          <dgm:dir/>
          <dgm:resizeHandles val="exact"/>
        </dgm:presLayoutVars>
      </dgm:prSet>
      <dgm:spPr/>
    </dgm:pt>
    <dgm:pt modelId="{1D976A03-1739-45F1-81C0-4ED9750E01D8}" type="pres">
      <dgm:prSet presAssocID="{4E6D743F-2488-48E4-919E-5442199F8205}" presName="wedge1" presStyleLbl="node1" presStyleIdx="0" presStyleCnt="2" custLinFactNeighborX="7863" custLinFactNeighborY="-948"/>
      <dgm:spPr/>
      <dgm:t>
        <a:bodyPr/>
        <a:lstStyle/>
        <a:p>
          <a:endParaRPr lang="ru-RU"/>
        </a:p>
      </dgm:t>
    </dgm:pt>
    <dgm:pt modelId="{503AC30D-40E0-48F5-8412-7AF58F2AD9C9}" type="pres">
      <dgm:prSet presAssocID="{4E6D743F-2488-48E4-919E-5442199F8205}" presName="dummy1a" presStyleCnt="0"/>
      <dgm:spPr/>
    </dgm:pt>
    <dgm:pt modelId="{28D39A14-281D-450A-83C5-3A2FA12EE597}" type="pres">
      <dgm:prSet presAssocID="{4E6D743F-2488-48E4-919E-5442199F8205}" presName="dummy1b" presStyleCnt="0"/>
      <dgm:spPr/>
    </dgm:pt>
    <dgm:pt modelId="{9AA620AA-5A97-4349-8195-95E419E4F03F}" type="pres">
      <dgm:prSet presAssocID="{4E6D743F-2488-48E4-919E-5442199F8205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F39B9-3A56-4BEE-BBD1-46E4B91A0772}" type="pres">
      <dgm:prSet presAssocID="{4E6D743F-2488-48E4-919E-5442199F8205}" presName="wedge2" presStyleLbl="node1" presStyleIdx="1" presStyleCnt="2"/>
      <dgm:spPr/>
      <dgm:t>
        <a:bodyPr/>
        <a:lstStyle/>
        <a:p>
          <a:endParaRPr lang="ru-RU"/>
        </a:p>
      </dgm:t>
    </dgm:pt>
    <dgm:pt modelId="{DA906107-721E-408C-9DFB-155B0BB8CD85}" type="pres">
      <dgm:prSet presAssocID="{4E6D743F-2488-48E4-919E-5442199F8205}" presName="dummy2a" presStyleCnt="0"/>
      <dgm:spPr/>
    </dgm:pt>
    <dgm:pt modelId="{0DFC6590-A7B6-4479-982F-1A2E7200A5AC}" type="pres">
      <dgm:prSet presAssocID="{4E6D743F-2488-48E4-919E-5442199F8205}" presName="dummy2b" presStyleCnt="0"/>
      <dgm:spPr/>
    </dgm:pt>
    <dgm:pt modelId="{D6BB215D-495B-4914-BD14-33872F4A8C68}" type="pres">
      <dgm:prSet presAssocID="{4E6D743F-2488-48E4-919E-5442199F8205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C6E44-090F-4DAC-89F6-2D7B68E78310}" type="pres">
      <dgm:prSet presAssocID="{E498C719-B1D2-4251-8911-C5018CE1D4F2}" presName="arrowWedge1" presStyleLbl="fgSibTrans2D1" presStyleIdx="0" presStyleCnt="2"/>
      <dgm:spPr/>
    </dgm:pt>
    <dgm:pt modelId="{3FEC46EB-F52E-4931-8539-2FAE55B1AC69}" type="pres">
      <dgm:prSet presAssocID="{59D8B408-75EA-471C-8D1C-6EA2A7B5DDA3}" presName="arrowWedge2" presStyleLbl="fgSibTrans2D1" presStyleIdx="1" presStyleCnt="2"/>
      <dgm:spPr/>
    </dgm:pt>
  </dgm:ptLst>
  <dgm:cxnLst>
    <dgm:cxn modelId="{A2E2EF94-F7D1-483C-AFED-D4978679F50A}" srcId="{4E6D743F-2488-48E4-919E-5442199F8205}" destId="{1F90FBF1-F424-4431-A5B4-06BD33045724}" srcOrd="1" destOrd="0" parTransId="{27E07B39-1D11-4EBA-A5B4-6381356300F4}" sibTransId="{59D8B408-75EA-471C-8D1C-6EA2A7B5DDA3}"/>
    <dgm:cxn modelId="{6B65489A-16B2-4F02-B0C4-8F808BDC044D}" type="presOf" srcId="{1F90FBF1-F424-4431-A5B4-06BD33045724}" destId="{D6BB215D-495B-4914-BD14-33872F4A8C68}" srcOrd="1" destOrd="0" presId="urn:microsoft.com/office/officeart/2005/8/layout/cycle8"/>
    <dgm:cxn modelId="{B771862C-835B-424B-9A7C-7C1611E086DB}" type="presOf" srcId="{834A5B0A-0D1E-4A77-9018-9A8CC6277678}" destId="{1D976A03-1739-45F1-81C0-4ED9750E01D8}" srcOrd="0" destOrd="0" presId="urn:microsoft.com/office/officeart/2005/8/layout/cycle8"/>
    <dgm:cxn modelId="{A1131BAC-DE1E-4B23-B036-9B4FB22025F3}" srcId="{4E6D743F-2488-48E4-919E-5442199F8205}" destId="{834A5B0A-0D1E-4A77-9018-9A8CC6277678}" srcOrd="0" destOrd="0" parTransId="{2996DC31-E322-4339-9997-BDE46EC69B4F}" sibTransId="{E498C719-B1D2-4251-8911-C5018CE1D4F2}"/>
    <dgm:cxn modelId="{A6AE3AB9-C375-484A-8DD9-1B1BCB8ED9BF}" type="presOf" srcId="{834A5B0A-0D1E-4A77-9018-9A8CC6277678}" destId="{9AA620AA-5A97-4349-8195-95E419E4F03F}" srcOrd="1" destOrd="0" presId="urn:microsoft.com/office/officeart/2005/8/layout/cycle8"/>
    <dgm:cxn modelId="{2B07F0D4-EB80-4DBC-8318-0808BE237852}" type="presOf" srcId="{4E6D743F-2488-48E4-919E-5442199F8205}" destId="{89BC5E49-DB1E-4439-B651-87FC108A912F}" srcOrd="0" destOrd="0" presId="urn:microsoft.com/office/officeart/2005/8/layout/cycle8"/>
    <dgm:cxn modelId="{EE15DF30-D37C-4C34-B190-B14A2DA4420D}" type="presOf" srcId="{1F90FBF1-F424-4431-A5B4-06BD33045724}" destId="{282F39B9-3A56-4BEE-BBD1-46E4B91A0772}" srcOrd="0" destOrd="0" presId="urn:microsoft.com/office/officeart/2005/8/layout/cycle8"/>
    <dgm:cxn modelId="{B517902A-A76D-4651-9B8C-EB9CBE560410}" type="presParOf" srcId="{89BC5E49-DB1E-4439-B651-87FC108A912F}" destId="{1D976A03-1739-45F1-81C0-4ED9750E01D8}" srcOrd="0" destOrd="0" presId="urn:microsoft.com/office/officeart/2005/8/layout/cycle8"/>
    <dgm:cxn modelId="{D28DBB3A-8DBB-4E46-8DD7-E3C7BEFA588C}" type="presParOf" srcId="{89BC5E49-DB1E-4439-B651-87FC108A912F}" destId="{503AC30D-40E0-48F5-8412-7AF58F2AD9C9}" srcOrd="1" destOrd="0" presId="urn:microsoft.com/office/officeart/2005/8/layout/cycle8"/>
    <dgm:cxn modelId="{C748C01A-F129-4A4E-882E-274D05D7CABB}" type="presParOf" srcId="{89BC5E49-DB1E-4439-B651-87FC108A912F}" destId="{28D39A14-281D-450A-83C5-3A2FA12EE597}" srcOrd="2" destOrd="0" presId="urn:microsoft.com/office/officeart/2005/8/layout/cycle8"/>
    <dgm:cxn modelId="{86A5A28E-0B2B-4735-BB10-7BDFAC2371A2}" type="presParOf" srcId="{89BC5E49-DB1E-4439-B651-87FC108A912F}" destId="{9AA620AA-5A97-4349-8195-95E419E4F03F}" srcOrd="3" destOrd="0" presId="urn:microsoft.com/office/officeart/2005/8/layout/cycle8"/>
    <dgm:cxn modelId="{046F3D02-887A-4555-BE9E-B0FD818A2C1E}" type="presParOf" srcId="{89BC5E49-DB1E-4439-B651-87FC108A912F}" destId="{282F39B9-3A56-4BEE-BBD1-46E4B91A0772}" srcOrd="4" destOrd="0" presId="urn:microsoft.com/office/officeart/2005/8/layout/cycle8"/>
    <dgm:cxn modelId="{F2B0F313-C016-4E87-A3E0-99D66A2A5239}" type="presParOf" srcId="{89BC5E49-DB1E-4439-B651-87FC108A912F}" destId="{DA906107-721E-408C-9DFB-155B0BB8CD85}" srcOrd="5" destOrd="0" presId="urn:microsoft.com/office/officeart/2005/8/layout/cycle8"/>
    <dgm:cxn modelId="{DA7589DF-1126-4E0E-888C-EFA3632EA00D}" type="presParOf" srcId="{89BC5E49-DB1E-4439-B651-87FC108A912F}" destId="{0DFC6590-A7B6-4479-982F-1A2E7200A5AC}" srcOrd="6" destOrd="0" presId="urn:microsoft.com/office/officeart/2005/8/layout/cycle8"/>
    <dgm:cxn modelId="{BC1F92E1-12B1-44A3-8D63-94F91B2D316C}" type="presParOf" srcId="{89BC5E49-DB1E-4439-B651-87FC108A912F}" destId="{D6BB215D-495B-4914-BD14-33872F4A8C68}" srcOrd="7" destOrd="0" presId="urn:microsoft.com/office/officeart/2005/8/layout/cycle8"/>
    <dgm:cxn modelId="{E4A5B7DD-BB98-4F7B-8432-6C3281B62CAF}" type="presParOf" srcId="{89BC5E49-DB1E-4439-B651-87FC108A912F}" destId="{9EFC6E44-090F-4DAC-89F6-2D7B68E78310}" srcOrd="8" destOrd="0" presId="urn:microsoft.com/office/officeart/2005/8/layout/cycle8"/>
    <dgm:cxn modelId="{F5F60137-F743-4F31-90D3-81DF8509F9FC}" type="presParOf" srcId="{89BC5E49-DB1E-4439-B651-87FC108A912F}" destId="{3FEC46EB-F52E-4931-8539-2FAE55B1AC69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76A03-1739-45F1-81C0-4ED9750E01D8}">
      <dsp:nvSpPr>
        <dsp:cNvPr id="0" name=""/>
        <dsp:cNvSpPr/>
      </dsp:nvSpPr>
      <dsp:spPr>
        <a:xfrm>
          <a:off x="2661628" y="293233"/>
          <a:ext cx="3629203" cy="3629203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Берлінська</a:t>
          </a:r>
          <a:r>
            <a:rPr lang="ru-RU" sz="1200" kern="1200" dirty="0" smtClean="0"/>
            <a:t> Рада </a:t>
          </a:r>
          <a:r>
            <a:rPr lang="ru-RU" sz="1200" kern="1200" dirty="0" err="1" smtClean="0"/>
            <a:t>робітничих</a:t>
          </a:r>
          <a:r>
            <a:rPr lang="ru-RU" sz="1200" kern="1200" dirty="0" smtClean="0"/>
            <a:t> і </a:t>
          </a:r>
          <a:r>
            <a:rPr lang="ru-RU" sz="1200" kern="1200" dirty="0" err="1" smtClean="0"/>
            <a:t>солдатських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депутатів</a:t>
          </a:r>
          <a:endParaRPr lang="ru-RU" sz="1200" kern="1200" dirty="0"/>
        </a:p>
      </dsp:txBody>
      <dsp:txXfrm>
        <a:off x="4644728" y="1243739"/>
        <a:ext cx="1296144" cy="1728192"/>
      </dsp:txXfrm>
    </dsp:sp>
    <dsp:sp modelId="{282F39B9-3A56-4BEE-BBD1-46E4B91A0772}">
      <dsp:nvSpPr>
        <dsp:cNvPr id="0" name=""/>
        <dsp:cNvSpPr/>
      </dsp:nvSpPr>
      <dsp:spPr>
        <a:xfrm>
          <a:off x="2203444" y="327638"/>
          <a:ext cx="3629203" cy="36292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Тимчасовий</a:t>
          </a:r>
          <a:r>
            <a:rPr lang="ru-RU" sz="1200" kern="1200" dirty="0" smtClean="0"/>
            <a:t> уряд — Рада </a:t>
          </a:r>
          <a:r>
            <a:rPr lang="ru-RU" sz="1200" kern="1200" dirty="0" err="1" smtClean="0"/>
            <a:t>народних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уповноважених</a:t>
          </a:r>
          <a:r>
            <a:rPr lang="ru-RU" sz="1200" kern="1200" dirty="0" smtClean="0"/>
            <a:t> (РНУ) на </a:t>
          </a:r>
          <a:r>
            <a:rPr lang="ru-RU" sz="1200" kern="1200" dirty="0" err="1" smtClean="0"/>
            <a:t>чолі</a:t>
          </a:r>
          <a:r>
            <a:rPr lang="ru-RU" sz="1200" kern="1200" dirty="0" smtClean="0"/>
            <a:t> з Ф. </a:t>
          </a:r>
          <a:r>
            <a:rPr lang="ru-RU" sz="1200" kern="1200" dirty="0" err="1" smtClean="0"/>
            <a:t>Ебертом</a:t>
          </a:r>
          <a:endParaRPr lang="ru-RU" sz="1200" kern="1200" dirty="0"/>
        </a:p>
      </dsp:txBody>
      <dsp:txXfrm>
        <a:off x="2553403" y="1278144"/>
        <a:ext cx="1296144" cy="1728192"/>
      </dsp:txXfrm>
    </dsp:sp>
    <dsp:sp modelId="{9EFC6E44-090F-4DAC-89F6-2D7B68E78310}">
      <dsp:nvSpPr>
        <dsp:cNvPr id="0" name=""/>
        <dsp:cNvSpPr/>
      </dsp:nvSpPr>
      <dsp:spPr>
        <a:xfrm>
          <a:off x="2436963" y="68568"/>
          <a:ext cx="4078533" cy="4078533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EC46EB-F52E-4931-8539-2FAE55B1AC69}">
      <dsp:nvSpPr>
        <dsp:cNvPr id="0" name=""/>
        <dsp:cNvSpPr/>
      </dsp:nvSpPr>
      <dsp:spPr>
        <a:xfrm>
          <a:off x="1978779" y="102973"/>
          <a:ext cx="4078533" cy="4078533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1D937A-FC3C-4A3A-AAD5-073FBAF73CFE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64FB41-C1FA-4C2F-9006-FCC73D6877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1919-1933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Веймарська</a:t>
            </a:r>
            <a:r>
              <a:rPr lang="uk-UA" dirty="0" smtClean="0"/>
              <a:t> республіка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4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Веймарська</a:t>
            </a:r>
            <a:r>
              <a:rPr lang="uk-UA" dirty="0" smtClean="0"/>
              <a:t> республіка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впливали</a:t>
            </a:r>
            <a:r>
              <a:rPr lang="ru-RU" dirty="0" smtClean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 smtClean="0"/>
              <a:t>Веймарської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: 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воєнної</a:t>
            </a:r>
            <a:r>
              <a:rPr lang="ru-RU" dirty="0"/>
              <a:t> і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верхівки</a:t>
            </a:r>
            <a:r>
              <a:rPr lang="ru-RU" dirty="0"/>
              <a:t> на </a:t>
            </a:r>
            <a:r>
              <a:rPr lang="ru-RU" dirty="0" err="1" smtClean="0"/>
              <a:t>політичне</a:t>
            </a:r>
            <a:r>
              <a:rPr lang="ru-RU" dirty="0" smtClean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Вузька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база (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Веймарської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виступали</a:t>
            </a:r>
            <a:r>
              <a:rPr lang="ru-RU" dirty="0"/>
              <a:t> як </a:t>
            </a:r>
            <a:r>
              <a:rPr lang="ru-RU" dirty="0" err="1"/>
              <a:t>ліві</a:t>
            </a:r>
            <a:r>
              <a:rPr lang="ru-RU" dirty="0"/>
              <a:t>, так </a:t>
            </a:r>
            <a:r>
              <a:rPr lang="ru-RU" dirty="0" smtClean="0"/>
              <a:t>і </a:t>
            </a:r>
            <a:r>
              <a:rPr lang="ru-RU" dirty="0" err="1"/>
              <a:t>праві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).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ізоляція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554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Веймарська</a:t>
            </a:r>
            <a:r>
              <a:rPr lang="uk-UA" dirty="0" smtClean="0"/>
              <a:t> республіка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Причини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Веймарської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:</a:t>
            </a:r>
          </a:p>
          <a:p>
            <a:pPr marL="114300" indent="0">
              <a:buNone/>
            </a:pPr>
            <a:r>
              <a:rPr lang="ru-RU" dirty="0" smtClean="0"/>
              <a:t>• 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протиріч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30-х </a:t>
            </a:r>
            <a:r>
              <a:rPr lang="ru-RU" dirty="0" err="1"/>
              <a:t>рр</a:t>
            </a:r>
            <a:r>
              <a:rPr lang="ru-RU" dirty="0"/>
              <a:t>. ХХ ст.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Неспроможність</a:t>
            </a:r>
            <a:r>
              <a:rPr lang="ru-RU" dirty="0"/>
              <a:t> </a:t>
            </a:r>
            <a:r>
              <a:rPr lang="ru-RU" dirty="0" err="1"/>
              <a:t>владних</a:t>
            </a:r>
            <a:r>
              <a:rPr lang="ru-RU" dirty="0"/>
              <a:t> сил </a:t>
            </a:r>
            <a:r>
              <a:rPr lang="ru-RU" dirty="0" err="1"/>
              <a:t>подолати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сил,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виступали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Веймарської</a:t>
            </a:r>
            <a:r>
              <a:rPr lang="ru-RU" dirty="0"/>
              <a:t> </a:t>
            </a:r>
            <a:r>
              <a:rPr lang="ru-RU" dirty="0" err="1" smtClean="0"/>
              <a:t>республіки</a:t>
            </a:r>
            <a:r>
              <a:rPr lang="ru-RU" dirty="0"/>
              <a:t>,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опори.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Протистояння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комуністами</a:t>
            </a:r>
            <a:r>
              <a:rPr lang="ru-RU" dirty="0"/>
              <a:t> і </a:t>
            </a:r>
            <a:r>
              <a:rPr lang="ru-RU" dirty="0" err="1" smtClean="0"/>
              <a:t>соціал</a:t>
            </a:r>
            <a:r>
              <a:rPr lang="ru-RU" dirty="0" smtClean="0"/>
              <a:t>-демократами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7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uk-UA" dirty="0" err="1" smtClean="0"/>
              <a:t>Веймарська</a:t>
            </a:r>
            <a:r>
              <a:rPr lang="uk-UA" dirty="0" smtClean="0"/>
              <a:t> республіка стала перехідним етапом Німеччини між Німецькою імперію,яка зазнала краху в першій світовій війні, і Третім Рейхом,оскільки вона зайняла позицію виконання угод,що не задовольняла більшість населення Німеччини і тогочасні партії,серед яких була і Націонал-соціалістична </a:t>
            </a:r>
            <a:r>
              <a:rPr lang="uk-UA" dirty="0"/>
              <a:t>робітнича партія </a:t>
            </a:r>
            <a:r>
              <a:rPr lang="uk-UA" dirty="0" smtClean="0"/>
              <a:t>Німеччини на чолі с </a:t>
            </a:r>
            <a:r>
              <a:rPr lang="uk-UA" smtClean="0"/>
              <a:t>Адольфом Гітлером.</a:t>
            </a:r>
            <a:endParaRPr lang="uk-UA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2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Символи республіки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456384" cy="385470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08" y="2574801"/>
            <a:ext cx="4229391" cy="28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Листопадова революція 1918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uk-UA" dirty="0" smtClean="0"/>
              <a:t>Причини: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Виснаження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err="1"/>
              <a:t>довготривалою</a:t>
            </a:r>
            <a:r>
              <a:rPr lang="ru-RU" dirty="0"/>
              <a:t> </a:t>
            </a:r>
            <a:r>
              <a:rPr lang="ru-RU" dirty="0" err="1"/>
              <a:t>війною</a:t>
            </a:r>
            <a:r>
              <a:rPr lang="ru-RU" dirty="0"/>
              <a:t>. </a:t>
            </a:r>
            <a:r>
              <a:rPr lang="ru-RU" dirty="0" err="1"/>
              <a:t>Поразка</a:t>
            </a:r>
            <a:r>
              <a:rPr lang="ru-RU" dirty="0"/>
              <a:t>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на </a:t>
            </a:r>
            <a:r>
              <a:rPr lang="ru-RU" dirty="0" smtClean="0"/>
              <a:t>фронтах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демократичних</a:t>
            </a:r>
            <a:r>
              <a:rPr lang="ru-RU" dirty="0"/>
              <a:t> прав і свобод.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Дискредитація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Революційні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в </a:t>
            </a:r>
            <a:r>
              <a:rPr lang="ru-RU" dirty="0" err="1"/>
              <a:t>Росії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проблем.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невдоволення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Антивоєнні</a:t>
            </a:r>
            <a:r>
              <a:rPr lang="ru-RU" dirty="0"/>
              <a:t> </a:t>
            </a:r>
            <a:r>
              <a:rPr lang="ru-RU" dirty="0" err="1" smtClean="0"/>
              <a:t>виступи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5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Листопадова революція 1918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uk-UA" dirty="0" smtClean="0"/>
              <a:t>Привід: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</a:t>
            </a:r>
            <a:r>
              <a:rPr lang="ru-RU" dirty="0" err="1"/>
              <a:t>командування</a:t>
            </a:r>
            <a:r>
              <a:rPr lang="ru-RU" dirty="0"/>
              <a:t> </a:t>
            </a:r>
            <a:r>
              <a:rPr lang="ru-RU" dirty="0" err="1"/>
              <a:t>кинути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флот 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бій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 smtClean="0"/>
              <a:t>домогтися</a:t>
            </a:r>
            <a:r>
              <a:rPr lang="ru-RU" dirty="0" smtClean="0"/>
              <a:t> </a:t>
            </a:r>
            <a:r>
              <a:rPr lang="ru-RU" dirty="0" err="1"/>
              <a:t>вигідних</a:t>
            </a:r>
            <a:r>
              <a:rPr lang="ru-RU" dirty="0"/>
              <a:t> умов </a:t>
            </a:r>
            <a:r>
              <a:rPr lang="ru-RU" dirty="0" err="1" smtClean="0"/>
              <a:t>перемир’я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uk-UA" dirty="0" smtClean="0"/>
              <a:t>Події на початку революції:</a:t>
            </a:r>
          </a:p>
          <a:p>
            <a:pPr marL="114300" indent="0">
              <a:buNone/>
            </a:pPr>
            <a:r>
              <a:rPr lang="ru-RU" dirty="0"/>
              <a:t>•  3 листопада 1918 р. — </a:t>
            </a:r>
            <a:r>
              <a:rPr lang="ru-RU" dirty="0" err="1"/>
              <a:t>Повстання</a:t>
            </a:r>
            <a:r>
              <a:rPr lang="ru-RU" dirty="0"/>
              <a:t> </a:t>
            </a:r>
            <a:r>
              <a:rPr lang="ru-RU" dirty="0" err="1"/>
              <a:t>моряків</a:t>
            </a:r>
            <a:r>
              <a:rPr lang="ru-RU" dirty="0"/>
              <a:t> у </a:t>
            </a:r>
            <a:r>
              <a:rPr lang="ru-RU" dirty="0" err="1"/>
              <a:t>Кілі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 9 листопада 1918 р. — </a:t>
            </a:r>
            <a:r>
              <a:rPr lang="ru-RU" dirty="0" err="1"/>
              <a:t>Зречення</a:t>
            </a:r>
            <a:r>
              <a:rPr lang="ru-RU" dirty="0"/>
              <a:t> престолу і </a:t>
            </a:r>
            <a:r>
              <a:rPr lang="ru-RU" dirty="0" err="1"/>
              <a:t>втеча</a:t>
            </a:r>
            <a:r>
              <a:rPr lang="ru-RU" dirty="0"/>
              <a:t> до </a:t>
            </a:r>
            <a:r>
              <a:rPr lang="ru-RU" dirty="0" err="1"/>
              <a:t>Голландії</a:t>
            </a:r>
            <a:r>
              <a:rPr lang="ru-RU" dirty="0"/>
              <a:t> </a:t>
            </a:r>
            <a:r>
              <a:rPr lang="ru-RU" dirty="0" err="1"/>
              <a:t>Вільгельма</a:t>
            </a:r>
            <a:r>
              <a:rPr lang="ru-RU" dirty="0"/>
              <a:t> ІІ.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err="1" smtClean="0"/>
              <a:t>республікою</a:t>
            </a:r>
            <a:r>
              <a:rPr lang="ru-RU" dirty="0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790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Листопадова Революція 1918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uk-UA" dirty="0" smtClean="0"/>
              <a:t>Двовладдя:</a:t>
            </a:r>
          </a:p>
          <a:p>
            <a:pPr marL="114300" indent="0">
              <a:buNone/>
            </a:pPr>
            <a:endParaRPr lang="uk-UA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9021755"/>
              </p:ext>
            </p:extLst>
          </p:nvPr>
        </p:nvGraphicFramePr>
        <p:xfrm>
          <a:off x="467544" y="2276872"/>
          <a:ext cx="82089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1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Листопадова революція 1918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uk-UA" dirty="0" smtClean="0"/>
              <a:t>Результати і наслідки: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Повалення</a:t>
            </a:r>
            <a:r>
              <a:rPr lang="ru-RU" dirty="0"/>
              <a:t> </a:t>
            </a:r>
            <a:r>
              <a:rPr lang="ru-RU" dirty="0" err="1"/>
              <a:t>монархії</a:t>
            </a:r>
            <a:r>
              <a:rPr lang="ru-RU" dirty="0"/>
              <a:t>,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демократичних</a:t>
            </a:r>
            <a:r>
              <a:rPr lang="ru-RU" dirty="0"/>
              <a:t> прав і свобод.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нетривалого</a:t>
            </a:r>
            <a:r>
              <a:rPr lang="ru-RU" dirty="0"/>
              <a:t> союзу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соціал</a:t>
            </a:r>
            <a:r>
              <a:rPr lang="ru-RU" dirty="0"/>
              <a:t>-демократами і </a:t>
            </a:r>
            <a:r>
              <a:rPr lang="ru-RU" dirty="0" err="1"/>
              <a:t>воєнною</a:t>
            </a:r>
            <a:r>
              <a:rPr lang="ru-RU" dirty="0"/>
              <a:t> </a:t>
            </a:r>
            <a:r>
              <a:rPr lang="ru-RU" dirty="0" err="1"/>
              <a:t>елітою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з </a:t>
            </a:r>
            <a:r>
              <a:rPr lang="ru-RU" dirty="0" err="1"/>
              <a:t>війни</a:t>
            </a:r>
            <a:r>
              <a:rPr lang="ru-RU" dirty="0"/>
              <a:t> і </a:t>
            </a:r>
            <a:r>
              <a:rPr lang="ru-RU" dirty="0" err="1"/>
              <a:t>підписання</a:t>
            </a:r>
            <a:r>
              <a:rPr lang="ru-RU" dirty="0"/>
              <a:t> </a:t>
            </a:r>
            <a:r>
              <a:rPr lang="ru-RU" dirty="0" err="1"/>
              <a:t>Версальського</a:t>
            </a:r>
            <a:r>
              <a:rPr lang="ru-RU" dirty="0"/>
              <a:t> миру.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Придушення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соціалістичної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і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/>
              <a:t>влади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Розкол</a:t>
            </a:r>
            <a:r>
              <a:rPr lang="ru-RU" dirty="0"/>
              <a:t> у </a:t>
            </a:r>
            <a:r>
              <a:rPr lang="ru-RU" dirty="0" err="1"/>
              <a:t>робітничому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: КПН і СДПН</a:t>
            </a:r>
          </a:p>
        </p:txBody>
      </p:sp>
    </p:spTree>
    <p:extLst>
      <p:ext uri="{BB962C8B-B14F-4D97-AF65-F5344CB8AC3E}">
        <p14:creationId xmlns:p14="http://schemas.microsoft.com/office/powerpoint/2010/main" val="33951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788" y1="24250" x2="67788" y2="24250"/>
                        <a14:foregroundMark x1="65310" y1="20000" x2="65310" y2="20000"/>
                        <a14:foregroundMark x1="77699" y1="28125" x2="77699" y2="28125"/>
                        <a14:foregroundMark x1="63363" y1="33750" x2="63363" y2="33750"/>
                        <a14:foregroundMark x1="62832" y1="47125" x2="62832" y2="47125"/>
                        <a14:foregroundMark x1="66372" y1="45375" x2="66372" y2="45375"/>
                        <a14:foregroundMark x1="60885" y1="49625" x2="60885" y2="49625"/>
                        <a14:foregroundMark x1="76814" y1="29875" x2="76814" y2="29875"/>
                        <a14:foregroundMark x1="45487" y1="83000" x2="45487" y2="83000"/>
                        <a14:foregroundMark x1="56460" y1="82250" x2="56460" y2="82250"/>
                        <a14:foregroundMark x1="79292" y1="82000" x2="79292" y2="82000"/>
                        <a14:foregroundMark x1="30973" y1="82000" x2="30973" y2="82000"/>
                        <a14:foregroundMark x1="38407" y1="94625" x2="38407" y2="94625"/>
                        <a14:foregroundMark x1="16106" y1="95000" x2="16106" y2="95000"/>
                        <a14:foregroundMark x1="37522" y1="92875" x2="37522" y2="92875"/>
                        <a14:foregroundMark x1="40531" y1="90750" x2="40531" y2="90750"/>
                        <a14:foregroundMark x1="40531" y1="96750" x2="40531" y2="96750"/>
                        <a14:foregroundMark x1="26549" y1="96000" x2="26549" y2="96000"/>
                        <a14:foregroundMark x1="16106" y1="95250" x2="16106" y2="95250"/>
                        <a14:foregroundMark x1="9558" y1="94625" x2="9558" y2="94625"/>
                        <a14:foregroundMark x1="12035" y1="96750" x2="12035" y2="96750"/>
                        <a14:foregroundMark x1="86726" y1="84375" x2="86726" y2="84375"/>
                        <a14:foregroundMark x1="76814" y1="96750" x2="76814" y2="96750"/>
                        <a14:foregroundMark x1="90973" y1="84500" x2="90973" y2="84500"/>
                        <a14:foregroundMark x1="92566" y1="82250" x2="92566" y2="82250"/>
                        <a14:foregroundMark x1="89735" y1="87500" x2="89735" y2="87500"/>
                        <a14:foregroundMark x1="90088" y1="86125" x2="90088" y2="86125"/>
                        <a14:foregroundMark x1="93097" y1="81375" x2="93097" y2="81375"/>
                        <a14:foregroundMark x1="81947" y1="86250" x2="81947" y2="86250"/>
                        <a14:foregroundMark x1="87788" y1="85625" x2="87788" y2="85625"/>
                        <a14:foregroundMark x1="90619" y1="95750" x2="90619" y2="95750"/>
                        <a14:foregroundMark x1="92212" y1="95250" x2="92212" y2="95250"/>
                        <a14:foregroundMark x1="78938" y1="95625" x2="78938" y2="95625"/>
                        <a14:foregroundMark x1="80885" y1="95250" x2="80885" y2="95250"/>
                        <a14:foregroundMark x1="81062" y1="95000" x2="81062" y2="95000"/>
                        <a14:foregroundMark x1="87611" y1="95000" x2="87611" y2="95000"/>
                        <a14:backgroundMark x1="98230" y1="89625" x2="98230" y2="89625"/>
                        <a14:backgroundMark x1="98230" y1="87625" x2="98230" y2="87625"/>
                        <a14:backgroundMark x1="97699" y1="86875" x2="97699" y2="86875"/>
                        <a14:backgroundMark x1="98230" y1="95250" x2="98230" y2="95250"/>
                        <a14:backgroundMark x1="97699" y1="93500" x2="97699" y2="93500"/>
                        <a14:backgroundMark x1="96814" y1="84625" x2="96814" y2="84625"/>
                        <a14:backgroundMark x1="97345" y1="90000" x2="97345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1764076" cy="249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Уряд </a:t>
            </a:r>
            <a:r>
              <a:rPr lang="ru-RU" dirty="0" err="1"/>
              <a:t>Еберта</a:t>
            </a:r>
            <a:r>
              <a:rPr lang="ru-RU" dirty="0"/>
              <a:t> — Рада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уповноважених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uk-UA" dirty="0" smtClean="0"/>
              <a:t>Основні </a:t>
            </a:r>
            <a:r>
              <a:rPr lang="uk-UA" dirty="0"/>
              <a:t>заходи уряду</a:t>
            </a:r>
            <a:r>
              <a:rPr lang="uk-UA" dirty="0" smtClean="0"/>
              <a:t>:</a:t>
            </a:r>
          </a:p>
          <a:p>
            <a:pPr marL="114300" indent="0">
              <a:buNone/>
            </a:pPr>
            <a:r>
              <a:rPr lang="uk-UA" dirty="0" smtClean="0"/>
              <a:t>•  </a:t>
            </a:r>
            <a:r>
              <a:rPr lang="uk-UA" dirty="0"/>
              <a:t>Угода з командуванням німецької армії про </a:t>
            </a:r>
            <a:endParaRPr lang="uk-UA" dirty="0" smtClean="0"/>
          </a:p>
          <a:p>
            <a:pPr marL="114300" indent="0">
              <a:buNone/>
            </a:pPr>
            <a:r>
              <a:rPr lang="uk-UA" dirty="0" smtClean="0"/>
              <a:t>допомогу </a:t>
            </a:r>
            <a:r>
              <a:rPr lang="uk-UA" dirty="0"/>
              <a:t>з її боку в наведенні порядку в </a:t>
            </a:r>
            <a:r>
              <a:rPr lang="uk-UA" dirty="0" smtClean="0"/>
              <a:t>державі</a:t>
            </a:r>
            <a:r>
              <a:rPr lang="uk-UA" dirty="0"/>
              <a:t>, </a:t>
            </a:r>
            <a:endParaRPr lang="uk-UA" dirty="0" smtClean="0"/>
          </a:p>
          <a:p>
            <a:pPr marL="114300" indent="0">
              <a:buNone/>
            </a:pPr>
            <a:r>
              <a:rPr lang="uk-UA" dirty="0" smtClean="0"/>
              <a:t>боротьбі </a:t>
            </a:r>
            <a:r>
              <a:rPr lang="uk-UA" dirty="0"/>
              <a:t>з анархією.</a:t>
            </a:r>
          </a:p>
          <a:p>
            <a:pPr marL="114300" indent="0">
              <a:buNone/>
            </a:pPr>
            <a:r>
              <a:rPr lang="uk-UA" dirty="0"/>
              <a:t>•  Роззброєння робітничих дружин, вилучення </a:t>
            </a:r>
            <a:endParaRPr lang="uk-UA" dirty="0" smtClean="0"/>
          </a:p>
          <a:p>
            <a:pPr marL="114300" indent="0">
              <a:buNone/>
            </a:pPr>
            <a:r>
              <a:rPr lang="uk-UA" dirty="0" smtClean="0"/>
              <a:t>зброї </a:t>
            </a:r>
            <a:r>
              <a:rPr lang="uk-UA" dirty="0"/>
              <a:t>у </a:t>
            </a:r>
            <a:endParaRPr lang="uk-UA" dirty="0" smtClean="0"/>
          </a:p>
          <a:p>
            <a:pPr marL="114300" indent="0">
              <a:buNone/>
            </a:pPr>
            <a:r>
              <a:rPr lang="uk-UA" dirty="0" smtClean="0"/>
              <a:t>населення </a:t>
            </a:r>
            <a:r>
              <a:rPr lang="uk-UA" dirty="0"/>
              <a:t>під приводом завершеності </a:t>
            </a:r>
            <a:r>
              <a:rPr lang="uk-UA" dirty="0" smtClean="0"/>
              <a:t>революції</a:t>
            </a:r>
            <a:r>
              <a:rPr lang="uk-UA" dirty="0"/>
              <a:t>.</a:t>
            </a:r>
          </a:p>
          <a:p>
            <a:pPr marL="114300" indent="0">
              <a:buNone/>
            </a:pPr>
            <a:r>
              <a:rPr lang="uk-UA" dirty="0"/>
              <a:t>•  Установлення контактів із країнами Антанти. </a:t>
            </a:r>
            <a:endParaRPr lang="uk-UA" dirty="0" smtClean="0"/>
          </a:p>
          <a:p>
            <a:pPr marL="114300" indent="0">
              <a:buNone/>
            </a:pPr>
            <a:r>
              <a:rPr lang="uk-UA" dirty="0" smtClean="0"/>
              <a:t>Відмова від </a:t>
            </a:r>
            <a:r>
              <a:rPr lang="uk-UA" dirty="0"/>
              <a:t>співробітництва з радянською </a:t>
            </a:r>
            <a:r>
              <a:rPr lang="uk-UA" dirty="0" smtClean="0"/>
              <a:t> Росією</a:t>
            </a:r>
          </a:p>
          <a:p>
            <a:pPr marL="114300" indent="0">
              <a:buNone/>
            </a:pPr>
            <a:r>
              <a:rPr lang="uk-UA" dirty="0" smtClean="0"/>
              <a:t>(</a:t>
            </a:r>
            <a:r>
              <a:rPr lang="uk-UA" dirty="0"/>
              <a:t>РНУ відмовилася прийняти 50 вагонів із хлібом від більшовицького уряду).</a:t>
            </a:r>
          </a:p>
          <a:p>
            <a:pPr marL="114300" indent="0">
              <a:buNone/>
            </a:pPr>
            <a:r>
              <a:rPr lang="uk-UA" dirty="0"/>
              <a:t>•  Укладення з ініціативи уряду угоди між робітниками і підприємцями колективних договорів, </a:t>
            </a:r>
            <a:r>
              <a:rPr lang="uk-UA" dirty="0" smtClean="0"/>
              <a:t>про </a:t>
            </a:r>
            <a:r>
              <a:rPr lang="uk-UA" dirty="0"/>
              <a:t>утворення фабрично-заводських комітетів, встановлення 8-годинного робочого дня.</a:t>
            </a:r>
          </a:p>
          <a:p>
            <a:pPr marL="114300" indent="0">
              <a:buNone/>
            </a:pPr>
            <a:r>
              <a:rPr lang="uk-UA" dirty="0"/>
              <a:t>•  Скликання Установчих зборів, прийняття конституції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0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Веймарська</a:t>
            </a:r>
            <a:r>
              <a:rPr lang="uk-UA" dirty="0" smtClean="0"/>
              <a:t> республіка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3970784" cy="43735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У </a:t>
            </a:r>
            <a:r>
              <a:rPr lang="ru-RU" dirty="0" err="1"/>
              <a:t>серпні</a:t>
            </a:r>
            <a:r>
              <a:rPr lang="ru-RU" dirty="0"/>
              <a:t> 1919 р. у м. </a:t>
            </a:r>
            <a:r>
              <a:rPr lang="ru-RU" dirty="0" err="1" smtClean="0"/>
              <a:t>Веймарі</a:t>
            </a:r>
            <a:r>
              <a:rPr lang="ru-RU" dirty="0" smtClean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конституцію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, </a:t>
            </a:r>
            <a:r>
              <a:rPr lang="ru-RU" dirty="0" err="1"/>
              <a:t>названу</a:t>
            </a:r>
            <a:r>
              <a:rPr lang="ru-RU" dirty="0"/>
              <a:t> </a:t>
            </a:r>
            <a:r>
              <a:rPr lang="ru-RU" dirty="0" err="1" smtClean="0"/>
              <a:t>Веймарською</a:t>
            </a:r>
            <a:r>
              <a:rPr lang="ru-RU" dirty="0"/>
              <a:t>, яка </a:t>
            </a:r>
            <a:r>
              <a:rPr lang="ru-RU" dirty="0" err="1"/>
              <a:t>закладала</a:t>
            </a:r>
            <a:r>
              <a:rPr lang="ru-RU" dirty="0"/>
              <a:t> </a:t>
            </a:r>
            <a:r>
              <a:rPr lang="ru-RU" dirty="0" err="1"/>
              <a:t>підґрунтя</a:t>
            </a:r>
            <a:r>
              <a:rPr lang="ru-RU" dirty="0"/>
              <a:t> демократичного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федеративної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складалася</a:t>
            </a:r>
            <a:r>
              <a:rPr lang="ru-RU" dirty="0"/>
              <a:t> з 18 </a:t>
            </a:r>
            <a:r>
              <a:rPr lang="ru-RU" dirty="0" err="1"/>
              <a:t>федеральних</a:t>
            </a:r>
            <a:r>
              <a:rPr lang="ru-RU" dirty="0"/>
              <a:t> земель.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1772816"/>
            <a:ext cx="4392488" cy="39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Веймарська</a:t>
            </a:r>
            <a:r>
              <a:rPr lang="uk-UA" dirty="0" smtClean="0"/>
              <a:t> республіка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впливали</a:t>
            </a:r>
            <a:r>
              <a:rPr lang="ru-RU" dirty="0" smtClean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 smtClean="0"/>
              <a:t>Веймарської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: 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Поразка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, </a:t>
            </a:r>
            <a:r>
              <a:rPr lang="ru-RU" dirty="0" err="1"/>
              <a:t>підписання</a:t>
            </a:r>
            <a:r>
              <a:rPr lang="ru-RU" dirty="0"/>
              <a:t> </a:t>
            </a:r>
            <a:r>
              <a:rPr lang="ru-RU" dirty="0" err="1"/>
              <a:t>політичними</a:t>
            </a:r>
            <a:r>
              <a:rPr lang="ru-RU" dirty="0"/>
              <a:t> силами,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знаходилися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владі</a:t>
            </a:r>
            <a:r>
              <a:rPr lang="ru-RU" dirty="0"/>
              <a:t> у </a:t>
            </a:r>
            <a:r>
              <a:rPr lang="ru-RU" dirty="0" err="1"/>
              <a:t>Веймарській</a:t>
            </a:r>
            <a:r>
              <a:rPr lang="ru-RU" dirty="0"/>
              <a:t> </a:t>
            </a:r>
            <a:r>
              <a:rPr lang="ru-RU" dirty="0" err="1"/>
              <a:t>республіці</a:t>
            </a:r>
            <a:r>
              <a:rPr lang="ru-RU" dirty="0"/>
              <a:t>, </a:t>
            </a:r>
            <a:r>
              <a:rPr lang="ru-RU" dirty="0" err="1" smtClean="0"/>
              <a:t>Версальського</a:t>
            </a:r>
            <a:r>
              <a:rPr lang="ru-RU" dirty="0" smtClean="0"/>
              <a:t> </a:t>
            </a:r>
            <a:r>
              <a:rPr lang="ru-RU" dirty="0"/>
              <a:t>мирного  договору.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Репараційні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зумовлювало</a:t>
            </a:r>
            <a:r>
              <a:rPr lang="ru-RU" dirty="0"/>
              <a:t> </a:t>
            </a:r>
            <a:r>
              <a:rPr lang="ru-RU" dirty="0" err="1"/>
              <a:t>соціальне</a:t>
            </a:r>
            <a:r>
              <a:rPr lang="ru-RU" dirty="0"/>
              <a:t> і </a:t>
            </a:r>
            <a:r>
              <a:rPr lang="ru-RU" dirty="0" err="1"/>
              <a:t>політичне</a:t>
            </a:r>
            <a:r>
              <a:rPr lang="ru-RU" dirty="0"/>
              <a:t> </a:t>
            </a:r>
            <a:r>
              <a:rPr lang="ru-RU" dirty="0" err="1" smtClean="0"/>
              <a:t>напруження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суспільстві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5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107</TotalTime>
  <Words>534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Веймарська республіка</vt:lpstr>
      <vt:lpstr>Символи республіки</vt:lpstr>
      <vt:lpstr>Листопадова революція 1918</vt:lpstr>
      <vt:lpstr>Листопадова революція 1918</vt:lpstr>
      <vt:lpstr>Листопадова Революція 1918</vt:lpstr>
      <vt:lpstr>Листопадова революція 1918</vt:lpstr>
      <vt:lpstr>Уряд Еберта — Рада народних уповноважених</vt:lpstr>
      <vt:lpstr>Веймарська республіка</vt:lpstr>
      <vt:lpstr>Веймарська республіка</vt:lpstr>
      <vt:lpstr>Веймарська республіка</vt:lpstr>
      <vt:lpstr>Веймарська республіка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Веймарська республіка</dc:title>
  <dc:creator>Admin</dc:creator>
  <cp:lastModifiedBy>Admin</cp:lastModifiedBy>
  <cp:revision>7</cp:revision>
  <dcterms:created xsi:type="dcterms:W3CDTF">2013-02-22T15:22:24Z</dcterms:created>
  <dcterms:modified xsi:type="dcterms:W3CDTF">2013-02-22T17:09:46Z</dcterms:modified>
</cp:coreProperties>
</file>