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8C954-31C3-4F5E-AB18-15CA6E2E554E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A16D-1CF7-4489-B405-7FC828021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4A16D-1CF7-4489-B405-7FC8280217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9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A1765A-F48D-4667-ADD1-2098A2EC8E45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B0F2CC-7AC3-49C8-AB45-C7B1514E8F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305800" cy="1981200"/>
          </a:xfrm>
        </p:spPr>
        <p:txBody>
          <a:bodyPr/>
          <a:lstStyle/>
          <a:p>
            <a:pPr algn="ctr"/>
            <a:r>
              <a:rPr lang="uk-UA" sz="9600" dirty="0" smtClean="0"/>
              <a:t>Італія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664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6632"/>
            <a:ext cx="6629400" cy="25202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Північно-Західної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домінує</a:t>
            </a:r>
            <a:r>
              <a:rPr lang="ru-RU" dirty="0"/>
              <a:t> </a:t>
            </a:r>
            <a:r>
              <a:rPr lang="ru-RU" dirty="0" err="1"/>
              <a:t>рослинництво</a:t>
            </a:r>
            <a:r>
              <a:rPr lang="ru-RU" dirty="0"/>
              <a:t>.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за </a:t>
            </a:r>
            <a:r>
              <a:rPr lang="ru-RU" dirty="0" err="1"/>
              <a:t>вартістю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стоять так </a:t>
            </a:r>
            <a:r>
              <a:rPr lang="ru-RU" dirty="0" err="1"/>
              <a:t>звані</a:t>
            </a:r>
            <a:r>
              <a:rPr lang="ru-RU" dirty="0"/>
              <a:t> «</a:t>
            </a:r>
            <a:r>
              <a:rPr lang="ru-RU" dirty="0" err="1"/>
              <a:t>середземноморські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».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для них </a:t>
            </a:r>
            <a:r>
              <a:rPr lang="ru-RU" dirty="0" err="1"/>
              <a:t>сприятливе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півострові</a:t>
            </a:r>
            <a:r>
              <a:rPr lang="ru-RU" dirty="0"/>
              <a:t> й островах. </a:t>
            </a:r>
            <a:r>
              <a:rPr lang="ru-RU" dirty="0" err="1"/>
              <a:t>Овочів</a:t>
            </a:r>
            <a:r>
              <a:rPr lang="ru-RU" dirty="0"/>
              <a:t> (і </a:t>
            </a:r>
            <a:r>
              <a:rPr lang="ru-RU" dirty="0" err="1"/>
              <a:t>ранніх</a:t>
            </a:r>
            <a:r>
              <a:rPr lang="ru-RU" dirty="0"/>
              <a:t>, і </a:t>
            </a:r>
            <a:r>
              <a:rPr lang="ru-RU" dirty="0" err="1"/>
              <a:t>пізніх</a:t>
            </a:r>
            <a:r>
              <a:rPr lang="ru-RU" dirty="0"/>
              <a:t>) тут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 та </a:t>
            </a:r>
            <a:r>
              <a:rPr lang="ru-RU" dirty="0" err="1"/>
              <a:t>Німеччині</a:t>
            </a:r>
            <a:r>
              <a:rPr lang="ru-RU" dirty="0"/>
              <a:t> разом </a:t>
            </a:r>
            <a:r>
              <a:rPr lang="ru-RU" dirty="0" err="1"/>
              <a:t>узятих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культура </a:t>
            </a:r>
            <a:r>
              <a:rPr lang="ru-RU" dirty="0" err="1"/>
              <a:t>томатів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є великим </a:t>
            </a:r>
            <a:r>
              <a:rPr lang="ru-RU" dirty="0" err="1"/>
              <a:t>виробником</a:t>
            </a:r>
            <a:r>
              <a:rPr lang="ru-RU" dirty="0"/>
              <a:t> і </a:t>
            </a:r>
            <a:r>
              <a:rPr lang="ru-RU" dirty="0" err="1"/>
              <a:t>експортером</a:t>
            </a:r>
            <a:r>
              <a:rPr lang="ru-RU" dirty="0"/>
              <a:t> (як правило, перше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)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, особливо груш і </a:t>
            </a:r>
            <a:r>
              <a:rPr lang="ru-RU" dirty="0" err="1"/>
              <a:t>персиків</a:t>
            </a:r>
            <a:r>
              <a:rPr lang="ru-RU" dirty="0"/>
              <a:t>, </a:t>
            </a:r>
            <a:r>
              <a:rPr lang="ru-RU" dirty="0" err="1"/>
              <a:t>апельсинів</a:t>
            </a:r>
            <a:r>
              <a:rPr lang="ru-RU" dirty="0"/>
              <a:t>, </a:t>
            </a:r>
            <a:r>
              <a:rPr lang="ru-RU" dirty="0" err="1"/>
              <a:t>лимонів</a:t>
            </a:r>
            <a:r>
              <a:rPr lang="ru-RU" dirty="0"/>
              <a:t>, винограду й вина. Разом з </a:t>
            </a:r>
            <a:r>
              <a:rPr lang="ru-RU" dirty="0" err="1"/>
              <a:t>Іспанією</a:t>
            </a:r>
            <a:r>
              <a:rPr lang="ru-RU" dirty="0"/>
              <a:t> вона </a:t>
            </a:r>
            <a:r>
              <a:rPr lang="ru-RU" dirty="0" err="1"/>
              <a:t>утримує</a:t>
            </a:r>
            <a:r>
              <a:rPr lang="ru-RU" dirty="0"/>
              <a:t> </a:t>
            </a:r>
            <a:r>
              <a:rPr lang="ru-RU" dirty="0" err="1"/>
              <a:t>першість</a:t>
            </a:r>
            <a:r>
              <a:rPr lang="ru-RU" dirty="0"/>
              <a:t> у </a:t>
            </a:r>
            <a:r>
              <a:rPr lang="ru-RU" dirty="0" err="1"/>
              <a:t>вирощуванні</a:t>
            </a:r>
            <a:r>
              <a:rPr lang="ru-RU" dirty="0"/>
              <a:t> оливок, але </a:t>
            </a:r>
            <a:r>
              <a:rPr lang="ru-RU" dirty="0" err="1"/>
              <a:t>олія</a:t>
            </a:r>
            <a:r>
              <a:rPr lang="ru-RU" dirty="0"/>
              <a:t> є продуктом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Виробництво</a:t>
            </a:r>
            <a:r>
              <a:rPr lang="ru-RU" dirty="0"/>
              <a:t> вина,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французькими</a:t>
            </a:r>
            <a:r>
              <a:rPr lang="ru-RU" dirty="0"/>
              <a:t> винами, </a:t>
            </a:r>
            <a:r>
              <a:rPr lang="ru-RU" dirty="0" err="1"/>
              <a:t>нижча</a:t>
            </a:r>
            <a:r>
              <a:rPr lang="ru-RU" dirty="0"/>
              <a:t>, і </a:t>
            </a:r>
            <a:r>
              <a:rPr lang="ru-RU" dirty="0" err="1"/>
              <a:t>олії</a:t>
            </a:r>
            <a:r>
              <a:rPr lang="ru-RU" dirty="0"/>
              <a:t> </a:t>
            </a:r>
            <a:r>
              <a:rPr lang="ru-RU" dirty="0" err="1"/>
              <a:t>зосереджене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на фермах. </a:t>
            </a:r>
            <a:r>
              <a:rPr lang="ru-RU" dirty="0" err="1"/>
              <a:t>Середземноморські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у </a:t>
            </a:r>
            <a:r>
              <a:rPr lang="ru-RU" dirty="0" err="1"/>
              <a:t>сільськогосподарському</a:t>
            </a:r>
            <a:r>
              <a:rPr lang="ru-RU" dirty="0"/>
              <a:t> </a:t>
            </a:r>
            <a:r>
              <a:rPr lang="ru-RU" dirty="0" err="1"/>
              <a:t>експорті</a:t>
            </a:r>
            <a:r>
              <a:rPr lang="ru-RU" dirty="0"/>
              <a:t>. В </a:t>
            </a:r>
            <a:r>
              <a:rPr lang="ru-RU" dirty="0" err="1"/>
              <a:t>територіальному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вони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прибережні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Апеннінського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 і острова </a:t>
            </a:r>
            <a:r>
              <a:rPr lang="ru-RU" dirty="0" err="1"/>
              <a:t>Сицилія</a:t>
            </a:r>
            <a:r>
              <a:rPr lang="ru-RU" dirty="0"/>
              <a:t>. </a:t>
            </a:r>
          </a:p>
        </p:txBody>
      </p:sp>
      <p:pic>
        <p:nvPicPr>
          <p:cNvPr id="8194" name="Picture 2" descr="D:\Закачки\7815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98253"/>
            <a:ext cx="3800821" cy="35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Закачки\1263201879_oli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0565"/>
            <a:ext cx="4752528" cy="36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6629400" cy="27363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зерна.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пшеницю</a:t>
            </a:r>
            <a:r>
              <a:rPr lang="ru-RU" dirty="0"/>
              <a:t>, </a:t>
            </a:r>
            <a:r>
              <a:rPr lang="ru-RU" dirty="0" err="1"/>
              <a:t>кукурудзу</a:t>
            </a:r>
            <a:r>
              <a:rPr lang="ru-RU" dirty="0"/>
              <a:t>, </a:t>
            </a:r>
            <a:r>
              <a:rPr lang="ru-RU" dirty="0" err="1"/>
              <a:t>ячмінь</a:t>
            </a:r>
            <a:r>
              <a:rPr lang="ru-RU" dirty="0"/>
              <a:t> і рис.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зайняті</a:t>
            </a:r>
            <a:r>
              <a:rPr lang="ru-RU" dirty="0"/>
              <a:t> під </a:t>
            </a:r>
            <a:r>
              <a:rPr lang="ru-RU" dirty="0" err="1"/>
              <a:t>цукровими</a:t>
            </a:r>
            <a:r>
              <a:rPr lang="ru-RU" dirty="0"/>
              <a:t> </a:t>
            </a:r>
            <a:r>
              <a:rPr lang="ru-RU" dirty="0" err="1"/>
              <a:t>буряками</a:t>
            </a:r>
            <a:r>
              <a:rPr lang="ru-RU" dirty="0"/>
              <a:t> і </a:t>
            </a:r>
            <a:r>
              <a:rPr lang="ru-RU" dirty="0" err="1"/>
              <a:t>картоплею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Паданської</a:t>
            </a:r>
            <a:r>
              <a:rPr lang="ru-RU" dirty="0"/>
              <a:t> </a:t>
            </a:r>
            <a:r>
              <a:rPr lang="ru-RU" dirty="0" err="1"/>
              <a:t>низовини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тверда </a:t>
            </a:r>
            <a:r>
              <a:rPr lang="ru-RU" dirty="0" err="1"/>
              <a:t>пшениця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макаронів</a:t>
            </a:r>
            <a:r>
              <a:rPr lang="ru-RU" dirty="0"/>
              <a:t> (</a:t>
            </a:r>
            <a:r>
              <a:rPr lang="ru-RU" dirty="0" err="1"/>
              <a:t>макарони</a:t>
            </a:r>
            <a:r>
              <a:rPr lang="ru-RU" dirty="0"/>
              <a:t> з томатною пастою є </a:t>
            </a:r>
            <a:r>
              <a:rPr lang="ru-RU" dirty="0" err="1"/>
              <a:t>найпоширенішою</a:t>
            </a:r>
            <a:r>
              <a:rPr lang="ru-RU" dirty="0"/>
              <a:t> </a:t>
            </a:r>
            <a:r>
              <a:rPr lang="ru-RU" dirty="0" err="1"/>
              <a:t>стравою</a:t>
            </a:r>
            <a:r>
              <a:rPr lang="ru-RU" dirty="0"/>
              <a:t> </a:t>
            </a:r>
            <a:r>
              <a:rPr lang="ru-RU" dirty="0" err="1"/>
              <a:t>італійців</a:t>
            </a:r>
            <a:r>
              <a:rPr lang="ru-RU" dirty="0"/>
              <a:t>) </a:t>
            </a:r>
            <a:r>
              <a:rPr lang="ru-RU" dirty="0" err="1"/>
              <a:t>культивується</a:t>
            </a:r>
            <a:r>
              <a:rPr lang="ru-RU" dirty="0"/>
              <a:t> в межах </a:t>
            </a:r>
            <a:r>
              <a:rPr lang="ru-RU" dirty="0" err="1"/>
              <a:t>Півдня</a:t>
            </a:r>
            <a:r>
              <a:rPr lang="ru-RU" dirty="0"/>
              <a:t>.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імпортують</a:t>
            </a:r>
            <a:r>
              <a:rPr lang="ru-RU" dirty="0"/>
              <a:t>. Рис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експортує</a:t>
            </a:r>
            <a:r>
              <a:rPr lang="ru-RU" dirty="0"/>
              <a:t>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все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Середземномор'я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сприятливими</a:t>
            </a:r>
            <a:r>
              <a:rPr lang="ru-RU" dirty="0"/>
              <a:t>. </a:t>
            </a:r>
            <a:r>
              <a:rPr lang="ru-RU" dirty="0" err="1"/>
              <a:t>Розводять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рогату</a:t>
            </a:r>
            <a:r>
              <a:rPr lang="ru-RU" dirty="0"/>
              <a:t> худобу, свиней,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кіз</a:t>
            </a:r>
            <a:r>
              <a:rPr lang="ru-RU" dirty="0"/>
              <a:t>, </a:t>
            </a:r>
            <a:r>
              <a:rPr lang="ru-RU" dirty="0" err="1"/>
              <a:t>птицю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є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й </a:t>
            </a:r>
            <a:r>
              <a:rPr lang="ru-RU" dirty="0" err="1"/>
              <a:t>сиру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тваринництва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вовну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кормове</a:t>
            </a:r>
            <a:r>
              <a:rPr lang="ru-RU" dirty="0"/>
              <a:t> зерно, </a:t>
            </a:r>
            <a:r>
              <a:rPr lang="ru-RU" dirty="0" err="1"/>
              <a:t>імпортується</a:t>
            </a:r>
            <a:r>
              <a:rPr lang="ru-RU" dirty="0"/>
              <a:t>. </a:t>
            </a:r>
            <a:r>
              <a:rPr lang="ru-RU" dirty="0" err="1"/>
              <a:t>М'ясо-молочне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 </a:t>
            </a:r>
            <a:r>
              <a:rPr lang="ru-RU" dirty="0" err="1"/>
              <a:t>зосереджене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, </a:t>
            </a:r>
            <a:r>
              <a:rPr lang="ru-RU" dirty="0" err="1"/>
              <a:t>вівчарство</a:t>
            </a:r>
            <a:r>
              <a:rPr lang="ru-RU" dirty="0"/>
              <a:t> – в </a:t>
            </a:r>
            <a:r>
              <a:rPr lang="ru-RU" dirty="0" err="1"/>
              <a:t>Апеннінських</a:t>
            </a:r>
            <a:r>
              <a:rPr lang="ru-RU" dirty="0"/>
              <a:t> горах і на островах. </a:t>
            </a:r>
          </a:p>
          <a:p>
            <a:pPr algn="ctr"/>
            <a:r>
              <a:rPr lang="ru-RU" dirty="0" err="1"/>
              <a:t>Щорічний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у межах 0,6 млн. т, </a:t>
            </a:r>
            <a:r>
              <a:rPr lang="ru-RU" dirty="0" err="1"/>
              <a:t>заготівля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становить 9 млн. м куб. </a:t>
            </a:r>
            <a:r>
              <a:rPr lang="ru-RU" dirty="0" err="1"/>
              <a:t>Лісопродукти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імпортуються</a:t>
            </a:r>
            <a:r>
              <a:rPr lang="ru-RU" dirty="0"/>
              <a:t>.</a:t>
            </a:r>
          </a:p>
        </p:txBody>
      </p:sp>
      <p:pic>
        <p:nvPicPr>
          <p:cNvPr id="9218" name="Picture 2" descr="D:\Закачки\d12b0c1892_169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3868"/>
            <a:ext cx="3024336" cy="32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Закачки\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6434"/>
            <a:ext cx="2987824" cy="3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Закачки\33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" y="3429000"/>
            <a:ext cx="31225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6629400" cy="2808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/>
              <a:t>Транспорт </a:t>
            </a:r>
            <a:r>
              <a:rPr lang="ru-RU" sz="1400" dirty="0" err="1"/>
              <a:t>Італії</a:t>
            </a:r>
            <a:r>
              <a:rPr lang="ru-RU" sz="1400" dirty="0"/>
              <a:t> є </a:t>
            </a:r>
            <a:r>
              <a:rPr lang="ru-RU" sz="1400" dirty="0" err="1"/>
              <a:t>розвиненим</a:t>
            </a:r>
            <a:r>
              <a:rPr lang="ru-RU" sz="1400" dirty="0"/>
              <a:t> і </a:t>
            </a:r>
            <a:r>
              <a:rPr lang="ru-RU" sz="1400" dirty="0" err="1"/>
              <a:t>комплексним</a:t>
            </a:r>
            <a:r>
              <a:rPr lang="ru-RU" sz="1400" dirty="0"/>
              <a:t>. </a:t>
            </a:r>
            <a:r>
              <a:rPr lang="ru-RU" sz="1400" dirty="0" err="1"/>
              <a:t>Найбільше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автомобільний</a:t>
            </a:r>
            <a:r>
              <a:rPr lang="ru-RU" sz="1400" dirty="0"/>
              <a:t>, </a:t>
            </a:r>
            <a:r>
              <a:rPr lang="ru-RU" sz="1400" dirty="0" err="1"/>
              <a:t>залізничний</a:t>
            </a:r>
            <a:r>
              <a:rPr lang="ru-RU" sz="1400" dirty="0"/>
              <a:t>, </a:t>
            </a:r>
            <a:r>
              <a:rPr lang="ru-RU" sz="1400" dirty="0" err="1"/>
              <a:t>трубопровідний</a:t>
            </a:r>
            <a:r>
              <a:rPr lang="ru-RU" sz="1400" dirty="0"/>
              <a:t> і </a:t>
            </a:r>
            <a:r>
              <a:rPr lang="ru-RU" sz="1400" dirty="0" err="1"/>
              <a:t>морський</a:t>
            </a:r>
            <a:r>
              <a:rPr lang="ru-RU" sz="1400" dirty="0"/>
              <a:t>. </a:t>
            </a:r>
            <a:r>
              <a:rPr lang="ru-RU" sz="1400" dirty="0" err="1"/>
              <a:t>Суперавтостради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(вони тут почали </a:t>
            </a:r>
            <a:r>
              <a:rPr lang="ru-RU" sz="1400" dirty="0" err="1"/>
              <a:t>будуватися</a:t>
            </a:r>
            <a:r>
              <a:rPr lang="ru-RU" sz="1400" dirty="0"/>
              <a:t> </a:t>
            </a:r>
            <a:r>
              <a:rPr lang="ru-RU" sz="1400" dirty="0" err="1"/>
              <a:t>вперше</a:t>
            </a:r>
            <a:r>
              <a:rPr lang="ru-RU" sz="1400" dirty="0"/>
              <a:t> і </a:t>
            </a:r>
            <a:r>
              <a:rPr lang="ru-RU" sz="1400" dirty="0" err="1"/>
              <a:t>звідси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назва</a:t>
            </a:r>
            <a:r>
              <a:rPr lang="ru-RU" sz="1400" dirty="0"/>
              <a:t>) </a:t>
            </a:r>
            <a:r>
              <a:rPr lang="ru-RU" sz="1400" dirty="0" err="1"/>
              <a:t>відповідають</a:t>
            </a:r>
            <a:r>
              <a:rPr lang="ru-RU" sz="1400" dirty="0"/>
              <a:t> </a:t>
            </a:r>
            <a:r>
              <a:rPr lang="ru-RU" sz="1400" dirty="0" err="1"/>
              <a:t>кращим</a:t>
            </a:r>
            <a:r>
              <a:rPr lang="ru-RU" sz="1400" dirty="0"/>
              <a:t> </a:t>
            </a:r>
            <a:r>
              <a:rPr lang="ru-RU" sz="1400" dirty="0" err="1"/>
              <a:t>міжнародним</a:t>
            </a:r>
            <a:r>
              <a:rPr lang="ru-RU" sz="1400" dirty="0"/>
              <a:t> стандартам.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25 млн. </a:t>
            </a:r>
            <a:r>
              <a:rPr lang="ru-RU" sz="1400" dirty="0" err="1"/>
              <a:t>легкових</a:t>
            </a:r>
            <a:r>
              <a:rPr lang="ru-RU" sz="1400" dirty="0"/>
              <a:t> і 2 млн. </a:t>
            </a:r>
            <a:r>
              <a:rPr lang="ru-RU" sz="1400" dirty="0" err="1"/>
              <a:t>вантажних</a:t>
            </a:r>
            <a:r>
              <a:rPr lang="ru-RU" sz="1400" dirty="0"/>
              <a:t> </a:t>
            </a:r>
            <a:r>
              <a:rPr lang="ru-RU" sz="1400" dirty="0" err="1"/>
              <a:t>автомобілів</a:t>
            </a:r>
            <a:r>
              <a:rPr lang="ru-RU" sz="1400" dirty="0"/>
              <a:t>. </a:t>
            </a:r>
            <a:r>
              <a:rPr lang="ru-RU" sz="1400" dirty="0" err="1"/>
              <a:t>Італія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великий </a:t>
            </a:r>
            <a:r>
              <a:rPr lang="ru-RU" sz="1400" dirty="0" err="1"/>
              <a:t>морський</a:t>
            </a:r>
            <a:r>
              <a:rPr lang="ru-RU" sz="1400" dirty="0"/>
              <a:t> флот, 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авіакомпанія</a:t>
            </a:r>
            <a:r>
              <a:rPr lang="ru-RU" sz="1400" dirty="0"/>
              <a:t> «</a:t>
            </a:r>
            <a:r>
              <a:rPr lang="ru-RU" sz="1400" dirty="0" err="1"/>
              <a:t>Аліталіа</a:t>
            </a:r>
            <a:r>
              <a:rPr lang="ru-RU" sz="1400" dirty="0"/>
              <a:t>» –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найбільших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. </a:t>
            </a:r>
            <a:r>
              <a:rPr lang="ru-RU" sz="1400" dirty="0" err="1"/>
              <a:t>Головними</a:t>
            </a:r>
            <a:r>
              <a:rPr lang="ru-RU" sz="1400" dirty="0"/>
              <a:t> </a:t>
            </a:r>
            <a:r>
              <a:rPr lang="ru-RU" sz="1400" dirty="0" err="1"/>
              <a:t>вузлами</a:t>
            </a:r>
            <a:r>
              <a:rPr lang="ru-RU" sz="1400" dirty="0"/>
              <a:t> </a:t>
            </a:r>
            <a:r>
              <a:rPr lang="ru-RU" sz="1400" dirty="0" err="1"/>
              <a:t>внутрішніх</a:t>
            </a:r>
            <a:r>
              <a:rPr lang="ru-RU" sz="1400" dirty="0"/>
              <a:t> і </a:t>
            </a:r>
            <a:r>
              <a:rPr lang="ru-RU" sz="1400" dirty="0" err="1"/>
              <a:t>міжнародних</a:t>
            </a:r>
            <a:r>
              <a:rPr lang="ru-RU" sz="1400" dirty="0"/>
              <a:t> </a:t>
            </a:r>
            <a:r>
              <a:rPr lang="ru-RU" sz="1400" dirty="0" err="1"/>
              <a:t>сполучень</a:t>
            </a:r>
            <a:r>
              <a:rPr lang="ru-RU" sz="1400" dirty="0"/>
              <a:t> є Рим і </a:t>
            </a:r>
            <a:r>
              <a:rPr lang="ru-RU" sz="1400" dirty="0" err="1"/>
              <a:t>Мілан</a:t>
            </a:r>
            <a:r>
              <a:rPr lang="ru-RU" sz="1400" dirty="0"/>
              <a:t> </a:t>
            </a:r>
            <a:r>
              <a:rPr lang="ru-RU" sz="1400" dirty="0" err="1"/>
              <a:t>морськими</a:t>
            </a:r>
            <a:r>
              <a:rPr lang="ru-RU" sz="1400" dirty="0"/>
              <a:t> портами – Генуя, </a:t>
            </a:r>
            <a:r>
              <a:rPr lang="ru-RU" sz="1400" dirty="0" err="1"/>
              <a:t>Трієст</a:t>
            </a:r>
            <a:r>
              <a:rPr lang="ru-RU" sz="1400" dirty="0"/>
              <a:t> і </a:t>
            </a:r>
            <a:r>
              <a:rPr lang="ru-RU" sz="1400" dirty="0" err="1"/>
              <a:t>Венеція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Для </a:t>
            </a:r>
            <a:r>
              <a:rPr lang="ru-RU" sz="1400" dirty="0" err="1"/>
              <a:t>сполучень</a:t>
            </a:r>
            <a:r>
              <a:rPr lang="ru-RU" sz="1400" dirty="0"/>
              <a:t> з </a:t>
            </a:r>
            <a:r>
              <a:rPr lang="ru-RU" sz="1400" dirty="0" err="1"/>
              <a:t>рештою</a:t>
            </a:r>
            <a:r>
              <a:rPr lang="ru-RU" sz="1400" dirty="0"/>
              <a:t> </a:t>
            </a:r>
            <a:r>
              <a:rPr lang="ru-RU" sz="1400" dirty="0" err="1"/>
              <a:t>Європи</a:t>
            </a:r>
            <a:r>
              <a:rPr lang="ru-RU" sz="1400" dirty="0"/>
              <a:t> </a:t>
            </a:r>
            <a:r>
              <a:rPr lang="ru-RU" sz="1400" dirty="0" err="1"/>
              <a:t>важливе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узбережжя</a:t>
            </a:r>
            <a:r>
              <a:rPr lang="ru-RU" sz="1400" dirty="0"/>
              <a:t> </a:t>
            </a:r>
            <a:r>
              <a:rPr lang="ru-RU" sz="1400" dirty="0" err="1"/>
              <a:t>Рив'єри</a:t>
            </a:r>
            <a:r>
              <a:rPr lang="ru-RU" sz="1400" dirty="0"/>
              <a:t>, </a:t>
            </a:r>
            <a:r>
              <a:rPr lang="ru-RU" sz="1400" dirty="0" err="1"/>
              <a:t>тунелі</a:t>
            </a:r>
            <a:r>
              <a:rPr lang="ru-RU" sz="1400" dirty="0"/>
              <a:t> під Монбланом та перевалом </a:t>
            </a:r>
            <a:r>
              <a:rPr lang="ru-RU" sz="1400" dirty="0" err="1"/>
              <a:t>Фрежюсом</a:t>
            </a:r>
            <a:r>
              <a:rPr lang="ru-RU" sz="1400" dirty="0"/>
              <a:t>, перевали і </a:t>
            </a:r>
            <a:r>
              <a:rPr lang="ru-RU" sz="1400" dirty="0" err="1"/>
              <a:t>тунелі</a:t>
            </a:r>
            <a:r>
              <a:rPr lang="ru-RU" sz="1400" dirty="0"/>
              <a:t> Сен-Бернар, </a:t>
            </a:r>
            <a:r>
              <a:rPr lang="ru-RU" sz="1400" dirty="0" err="1"/>
              <a:t>Сімплон</a:t>
            </a:r>
            <a:r>
              <a:rPr lang="ru-RU" sz="1400" dirty="0"/>
              <a:t>, Сен-Готард і </a:t>
            </a:r>
            <a:r>
              <a:rPr lang="ru-RU" sz="1400" dirty="0" err="1"/>
              <a:t>Бреннер</a:t>
            </a:r>
            <a:r>
              <a:rPr lang="ru-RU" sz="1400" dirty="0"/>
              <a:t>. </a:t>
            </a:r>
            <a:r>
              <a:rPr lang="ru-RU" sz="1400" dirty="0" err="1"/>
              <a:t>Найдовшим</a:t>
            </a:r>
            <a:r>
              <a:rPr lang="ru-RU" sz="1400" dirty="0"/>
              <a:t> є </a:t>
            </a:r>
            <a:r>
              <a:rPr lang="ru-RU" sz="1400" dirty="0" err="1"/>
              <a:t>Сімплонський</a:t>
            </a:r>
            <a:r>
              <a:rPr lang="ru-RU" sz="1400" dirty="0"/>
              <a:t> </a:t>
            </a:r>
            <a:r>
              <a:rPr lang="ru-RU" sz="1400" dirty="0" err="1"/>
              <a:t>залізничний</a:t>
            </a:r>
            <a:r>
              <a:rPr lang="ru-RU" sz="1400" dirty="0"/>
              <a:t> </a:t>
            </a:r>
            <a:r>
              <a:rPr lang="ru-RU" sz="1400" dirty="0" err="1"/>
              <a:t>тунель</a:t>
            </a:r>
            <a:r>
              <a:rPr lang="ru-RU" sz="1400" dirty="0"/>
              <a:t> – 19,8 км. </a:t>
            </a:r>
            <a:r>
              <a:rPr lang="ru-RU" sz="1400" dirty="0" err="1"/>
              <a:t>Поромні</a:t>
            </a:r>
            <a:r>
              <a:rPr lang="ru-RU" sz="1400" dirty="0"/>
              <a:t> </a:t>
            </a:r>
            <a:r>
              <a:rPr lang="ru-RU" sz="1400" dirty="0" err="1"/>
              <a:t>переправи</a:t>
            </a:r>
            <a:r>
              <a:rPr lang="ru-RU" sz="1400" dirty="0"/>
              <a:t> </a:t>
            </a:r>
            <a:r>
              <a:rPr lang="ru-RU" sz="1400" dirty="0" err="1"/>
              <a:t>з'єднують</a:t>
            </a:r>
            <a:r>
              <a:rPr lang="ru-RU" sz="1400" dirty="0"/>
              <a:t> </a:t>
            </a:r>
            <a:r>
              <a:rPr lang="ru-RU" sz="1400" dirty="0" err="1"/>
              <a:t>півострів</a:t>
            </a:r>
            <a:r>
              <a:rPr lang="ru-RU" sz="1400" dirty="0"/>
              <a:t> з островами </a:t>
            </a:r>
            <a:r>
              <a:rPr lang="ru-RU" sz="1400" dirty="0" err="1"/>
              <a:t>Сицилія</a:t>
            </a:r>
            <a:r>
              <a:rPr lang="ru-RU" sz="1400" dirty="0"/>
              <a:t> і </a:t>
            </a:r>
            <a:r>
              <a:rPr lang="ru-RU" sz="1400" dirty="0" err="1"/>
              <a:t>Сардинія</a:t>
            </a:r>
            <a:r>
              <a:rPr lang="ru-RU" sz="1400" dirty="0"/>
              <a:t> та з </a:t>
            </a:r>
            <a:r>
              <a:rPr lang="ru-RU" sz="1400" dirty="0" err="1"/>
              <a:t>Грецією</a:t>
            </a:r>
            <a:r>
              <a:rPr lang="ru-RU" sz="1400" dirty="0"/>
              <a:t>. </a:t>
            </a:r>
            <a:r>
              <a:rPr lang="ru-RU" sz="1400" dirty="0" err="1"/>
              <a:t>Існує</a:t>
            </a:r>
            <a:r>
              <a:rPr lang="ru-RU" sz="1400" dirty="0"/>
              <a:t> проект </a:t>
            </a:r>
            <a:r>
              <a:rPr lang="ru-RU" sz="1400" dirty="0" err="1"/>
              <a:t>будівництва</a:t>
            </a:r>
            <a:r>
              <a:rPr lang="ru-RU" sz="1400" dirty="0"/>
              <a:t> моста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тунелю</a:t>
            </a:r>
            <a:r>
              <a:rPr lang="ru-RU" sz="1400" dirty="0"/>
              <a:t> через </a:t>
            </a:r>
            <a:r>
              <a:rPr lang="ru-RU" sz="1400" dirty="0" err="1"/>
              <a:t>Мессінську</a:t>
            </a:r>
            <a:r>
              <a:rPr lang="ru-RU" sz="1400" dirty="0"/>
              <a:t> протоку.</a:t>
            </a:r>
          </a:p>
        </p:txBody>
      </p:sp>
      <p:pic>
        <p:nvPicPr>
          <p:cNvPr id="10242" name="Picture 2" descr="D:\Закачки\6808f9597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9768"/>
            <a:ext cx="6096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6632"/>
            <a:ext cx="6629400" cy="30243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. За масштабами туризму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50 млн.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року).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і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пляжі</a:t>
            </a:r>
            <a:r>
              <a:rPr lang="ru-RU" dirty="0"/>
              <a:t> </a:t>
            </a:r>
            <a:r>
              <a:rPr lang="ru-RU" dirty="0" err="1"/>
              <a:t>Середземномор'я</a:t>
            </a:r>
            <a:r>
              <a:rPr lang="ru-RU" dirty="0"/>
              <a:t>, і </a:t>
            </a:r>
            <a:r>
              <a:rPr lang="ru-RU" dirty="0" err="1"/>
              <a:t>краєвиди</a:t>
            </a:r>
            <a:r>
              <a:rPr lang="ru-RU" dirty="0"/>
              <a:t>, і </a:t>
            </a:r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спорту в Альпах. </a:t>
            </a:r>
            <a:r>
              <a:rPr lang="ru-RU" dirty="0" err="1"/>
              <a:t>Італійська</a:t>
            </a:r>
            <a:r>
              <a:rPr lang="ru-RU" dirty="0"/>
              <a:t> </a:t>
            </a:r>
            <a:r>
              <a:rPr lang="ru-RU" dirty="0" err="1"/>
              <a:t>Рив'єра</a:t>
            </a:r>
            <a:r>
              <a:rPr lang="ru-RU" dirty="0"/>
              <a:t> в </a:t>
            </a:r>
            <a:r>
              <a:rPr lang="ru-RU" dirty="0" err="1"/>
              <a:t>Лігурії</a:t>
            </a:r>
            <a:r>
              <a:rPr lang="ru-RU" dirty="0"/>
              <a:t> є одним </a:t>
            </a:r>
            <a:r>
              <a:rPr lang="ru-RU" dirty="0" err="1"/>
              <a:t>цілим</a:t>
            </a:r>
            <a:r>
              <a:rPr lang="ru-RU" dirty="0"/>
              <a:t> з </a:t>
            </a:r>
            <a:r>
              <a:rPr lang="ru-RU" dirty="0" err="1"/>
              <a:t>французькою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</a:t>
            </a:r>
            <a:r>
              <a:rPr lang="ru-RU" dirty="0" err="1"/>
              <a:t>пляжі</a:t>
            </a:r>
            <a:r>
              <a:rPr lang="ru-RU" dirty="0"/>
              <a:t> </a:t>
            </a:r>
            <a:r>
              <a:rPr lang="ru-RU" dirty="0" err="1"/>
              <a:t>Сардинії</a:t>
            </a:r>
            <a:r>
              <a:rPr lang="ru-RU" dirty="0"/>
              <a:t> та </a:t>
            </a:r>
            <a:r>
              <a:rPr lang="ru-RU" dirty="0" err="1"/>
              <a:t>Адріатики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Італійські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славу </a:t>
            </a:r>
            <a:r>
              <a:rPr lang="ru-RU" dirty="0" err="1"/>
              <a:t>центрів</a:t>
            </a:r>
            <a:r>
              <a:rPr lang="ru-RU" dirty="0"/>
              <a:t> туризму.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існують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Риму,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столицями</a:t>
            </a:r>
            <a:r>
              <a:rPr lang="ru-RU" dirty="0"/>
              <a:t> </a:t>
            </a:r>
            <a:r>
              <a:rPr lang="ru-RU" dirty="0" err="1"/>
              <a:t>середньовічних</a:t>
            </a:r>
            <a:r>
              <a:rPr lang="ru-RU" dirty="0"/>
              <a:t> </a:t>
            </a:r>
            <a:r>
              <a:rPr lang="ru-RU" dirty="0" err="1"/>
              <a:t>князівств</a:t>
            </a:r>
            <a:r>
              <a:rPr lang="ru-RU" dirty="0"/>
              <a:t> і зараз є </a:t>
            </a:r>
            <a:r>
              <a:rPr lang="ru-RU" dirty="0" err="1"/>
              <a:t>скарбницями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історичних</a:t>
            </a:r>
            <a:r>
              <a:rPr lang="ru-RU" dirty="0"/>
              <a:t> і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Болонья, Падуя, Парма, </a:t>
            </a:r>
            <a:r>
              <a:rPr lang="ru-RU" dirty="0" err="1"/>
              <a:t>Піза</a:t>
            </a:r>
            <a:r>
              <a:rPr lang="ru-RU" dirty="0"/>
              <a:t>, Равенна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італійські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стали центрами, де в </a:t>
            </a:r>
            <a:r>
              <a:rPr lang="la-Latn" dirty="0"/>
              <a:t>XII-XIV </a:t>
            </a:r>
            <a:r>
              <a:rPr lang="ru-RU" dirty="0"/>
              <a:t>ст. зародилось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першокласну</a:t>
            </a:r>
            <a:r>
              <a:rPr lang="ru-RU" dirty="0"/>
              <a:t> </a:t>
            </a:r>
            <a:r>
              <a:rPr lang="ru-RU" dirty="0" err="1"/>
              <a:t>туристичну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/>
              <a:t> і </a:t>
            </a:r>
            <a:r>
              <a:rPr lang="ru-RU" dirty="0" err="1"/>
              <a:t>стабільну</a:t>
            </a:r>
            <a:r>
              <a:rPr lang="ru-RU" dirty="0"/>
              <a:t> </a:t>
            </a:r>
            <a:r>
              <a:rPr lang="ru-RU" dirty="0" err="1"/>
              <a:t>клієнтуру</a:t>
            </a:r>
            <a:r>
              <a:rPr lang="ru-RU" dirty="0"/>
              <a:t> –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Північно-Західної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Францією</a:t>
            </a:r>
            <a:r>
              <a:rPr lang="ru-RU" dirty="0"/>
              <a:t> </a:t>
            </a:r>
            <a:r>
              <a:rPr lang="ru-RU" dirty="0" err="1"/>
              <a:t>іноземний</a:t>
            </a:r>
            <a:r>
              <a:rPr lang="ru-RU" dirty="0"/>
              <a:t> туризм в </a:t>
            </a:r>
            <a:r>
              <a:rPr lang="ru-RU" dirty="0" err="1"/>
              <a:t>Італії</a:t>
            </a:r>
            <a:r>
              <a:rPr lang="ru-RU" dirty="0"/>
              <a:t> є </a:t>
            </a:r>
            <a:r>
              <a:rPr lang="ru-RU" dirty="0" err="1"/>
              <a:t>більш</a:t>
            </a:r>
            <a:r>
              <a:rPr lang="ru-RU" dirty="0"/>
              <a:t> молодим (за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), дешевим (за </a:t>
            </a:r>
            <a:r>
              <a:rPr lang="ru-RU" dirty="0" err="1"/>
              <a:t>середніми</a:t>
            </a:r>
            <a:r>
              <a:rPr lang="ru-RU" dirty="0"/>
              <a:t>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).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наплив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і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пляжів</a:t>
            </a:r>
            <a:r>
              <a:rPr lang="ru-RU" dirty="0"/>
              <a:t> </a:t>
            </a:r>
            <a:r>
              <a:rPr lang="ru-RU" dirty="0" err="1"/>
              <a:t>забруднено</a:t>
            </a:r>
            <a:r>
              <a:rPr lang="ru-RU" dirty="0"/>
              <a:t>,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pic>
        <p:nvPicPr>
          <p:cNvPr id="11266" name="Picture 2" descr="D:\Закачки\Kran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620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88640"/>
            <a:ext cx="6629400" cy="2722900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партнери</a:t>
            </a:r>
            <a:r>
              <a:rPr lang="ru-RU" sz="1400" dirty="0"/>
              <a:t> по </a:t>
            </a:r>
            <a:r>
              <a:rPr lang="ru-RU" sz="1400" dirty="0" err="1"/>
              <a:t>імпорту</a:t>
            </a:r>
            <a:r>
              <a:rPr lang="ru-RU" sz="1400" dirty="0"/>
              <a:t> - </a:t>
            </a:r>
            <a:r>
              <a:rPr lang="ru-RU" sz="1400" dirty="0" err="1"/>
              <a:t>Німеччина</a:t>
            </a:r>
            <a:r>
              <a:rPr lang="ru-RU" sz="1400" dirty="0"/>
              <a:t> (17,7%), </a:t>
            </a:r>
            <a:r>
              <a:rPr lang="ru-RU" sz="1400" dirty="0" err="1"/>
              <a:t>Франція</a:t>
            </a:r>
            <a:r>
              <a:rPr lang="ru-RU" sz="1400" dirty="0"/>
              <a:t> (11,1%), </a:t>
            </a:r>
            <a:r>
              <a:rPr lang="ru-RU" sz="1400" dirty="0" err="1"/>
              <a:t>Нідерланди</a:t>
            </a:r>
            <a:r>
              <a:rPr lang="ru-RU" sz="1400" dirty="0"/>
              <a:t> (6,2%), </a:t>
            </a:r>
            <a:r>
              <a:rPr lang="ru-RU" sz="1400" dirty="0" err="1"/>
              <a:t>Великобританія</a:t>
            </a:r>
            <a:r>
              <a:rPr lang="ru-RU" sz="1400" dirty="0"/>
              <a:t> (5,1%), США (4,9%), </a:t>
            </a:r>
            <a:r>
              <a:rPr lang="ru-RU" sz="1400" dirty="0" err="1"/>
              <a:t>Іспанія</a:t>
            </a:r>
            <a:r>
              <a:rPr lang="ru-RU" sz="1400" dirty="0"/>
              <a:t> 4,3%. </a:t>
            </a:r>
            <a:r>
              <a:rPr lang="ru-RU" sz="1400" dirty="0" err="1"/>
              <a:t>Експортує</a:t>
            </a:r>
            <a:r>
              <a:rPr lang="ru-RU" sz="1400" dirty="0"/>
              <a:t> </a:t>
            </a:r>
            <a:r>
              <a:rPr lang="ru-RU" sz="1400" dirty="0" err="1"/>
              <a:t>Італія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 </a:t>
            </a:r>
            <a:r>
              <a:rPr lang="ru-RU" sz="1400" dirty="0" err="1"/>
              <a:t>машинобудування</a:t>
            </a:r>
            <a:r>
              <a:rPr lang="ru-RU" sz="1400" dirty="0"/>
              <a:t> (</a:t>
            </a:r>
            <a:r>
              <a:rPr lang="ru-RU" sz="1400" dirty="0" err="1"/>
              <a:t>головним</a:t>
            </a:r>
            <a:r>
              <a:rPr lang="ru-RU" sz="1400" dirty="0"/>
              <a:t> чином </a:t>
            </a:r>
            <a:r>
              <a:rPr lang="ru-RU" sz="1400" dirty="0" err="1"/>
              <a:t>транспортні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 - </a:t>
            </a:r>
            <a:r>
              <a:rPr lang="ru-RU" sz="1400" dirty="0" err="1"/>
              <a:t>Феррарі</a:t>
            </a:r>
            <a:r>
              <a:rPr lang="ru-RU" sz="1400" dirty="0"/>
              <a:t>, </a:t>
            </a:r>
            <a:r>
              <a:rPr lang="ru-RU" sz="1400" dirty="0" err="1"/>
              <a:t>Мазераті</a:t>
            </a:r>
            <a:r>
              <a:rPr lang="ru-RU" sz="1400" dirty="0"/>
              <a:t>, </a:t>
            </a:r>
            <a:r>
              <a:rPr lang="ru-RU" sz="1400" dirty="0" err="1"/>
              <a:t>Ламборгіні</a:t>
            </a:r>
            <a:r>
              <a:rPr lang="ru-RU" sz="1400" dirty="0"/>
              <a:t>, </a:t>
            </a:r>
            <a:r>
              <a:rPr lang="ru-RU" sz="1400" dirty="0" err="1"/>
              <a:t>Пагані</a:t>
            </a:r>
            <a:r>
              <a:rPr lang="ru-RU" sz="1400" dirty="0"/>
              <a:t>, </a:t>
            </a:r>
            <a:r>
              <a:rPr lang="ru-RU" sz="1400" dirty="0" err="1"/>
              <a:t>Фіат</a:t>
            </a:r>
            <a:r>
              <a:rPr lang="ru-RU" sz="1400" dirty="0"/>
              <a:t>, </a:t>
            </a:r>
            <a:r>
              <a:rPr lang="ru-RU" sz="1400" dirty="0" err="1"/>
              <a:t>Апрілія</a:t>
            </a:r>
            <a:r>
              <a:rPr lang="ru-RU" sz="1400" dirty="0"/>
              <a:t>, </a:t>
            </a:r>
            <a:r>
              <a:rPr lang="ru-RU" sz="1400" dirty="0" err="1"/>
              <a:t>Дукаті</a:t>
            </a:r>
            <a:r>
              <a:rPr lang="ru-RU" sz="1400" dirty="0"/>
              <a:t>, </a:t>
            </a:r>
            <a:r>
              <a:rPr lang="ru-RU" sz="1400" dirty="0" err="1"/>
              <a:t>П'яджио</a:t>
            </a:r>
            <a:r>
              <a:rPr lang="ru-RU" sz="1400" dirty="0"/>
              <a:t>, </a:t>
            </a:r>
            <a:r>
              <a:rPr lang="ru-RU" sz="1400" dirty="0" err="1"/>
              <a:t>морські</a:t>
            </a:r>
            <a:r>
              <a:rPr lang="ru-RU" sz="1400" dirty="0"/>
              <a:t> </a:t>
            </a:r>
            <a:r>
              <a:rPr lang="ru-RU" sz="1400" dirty="0" err="1"/>
              <a:t>яхти</a:t>
            </a:r>
            <a:r>
              <a:rPr lang="ru-RU" sz="1400" dirty="0"/>
              <a:t> - </a:t>
            </a:r>
            <a:r>
              <a:rPr lang="ru-RU" sz="1400" dirty="0" err="1"/>
              <a:t>Группо</a:t>
            </a:r>
            <a:r>
              <a:rPr lang="ru-RU" sz="1400" dirty="0"/>
              <a:t> </a:t>
            </a:r>
            <a:r>
              <a:rPr lang="ru-RU" sz="1400" dirty="0" err="1"/>
              <a:t>Ферретті</a:t>
            </a:r>
            <a:r>
              <a:rPr lang="ru-RU" sz="1400" dirty="0"/>
              <a:t>, </a:t>
            </a:r>
            <a:r>
              <a:rPr lang="ru-RU" sz="1400" dirty="0" err="1"/>
              <a:t>побутова</a:t>
            </a:r>
            <a:r>
              <a:rPr lang="ru-RU" sz="1400" dirty="0"/>
              <a:t> </a:t>
            </a:r>
            <a:r>
              <a:rPr lang="ru-RU" sz="1400" dirty="0" err="1"/>
              <a:t>техніка</a:t>
            </a:r>
            <a:r>
              <a:rPr lang="ru-RU" sz="1400" dirty="0"/>
              <a:t> - </a:t>
            </a:r>
            <a:r>
              <a:rPr lang="ru-RU" sz="1400" dirty="0" err="1"/>
              <a:t>Індезіт</a:t>
            </a:r>
            <a:r>
              <a:rPr lang="ru-RU" sz="1400" dirty="0"/>
              <a:t>, </a:t>
            </a:r>
            <a:r>
              <a:rPr lang="ru-RU" sz="1400" dirty="0" err="1"/>
              <a:t>аерокосмічне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), </a:t>
            </a:r>
            <a:r>
              <a:rPr lang="ru-RU" sz="1400" dirty="0" err="1"/>
              <a:t>продовольство</a:t>
            </a:r>
            <a:r>
              <a:rPr lang="ru-RU" sz="1400" dirty="0"/>
              <a:t> (особливо </a:t>
            </a:r>
            <a:r>
              <a:rPr lang="ru-RU" sz="1400" dirty="0" err="1"/>
              <a:t>фрукти</a:t>
            </a:r>
            <a:r>
              <a:rPr lang="ru-RU" sz="1400" dirty="0"/>
              <a:t>, </a:t>
            </a:r>
            <a:r>
              <a:rPr lang="ru-RU" sz="1400" dirty="0" err="1"/>
              <a:t>овочі</a:t>
            </a:r>
            <a:r>
              <a:rPr lang="ru-RU" sz="1400" dirty="0"/>
              <a:t>, </a:t>
            </a:r>
            <a:r>
              <a:rPr lang="ru-RU" sz="1400" dirty="0" err="1"/>
              <a:t>консервовані</a:t>
            </a:r>
            <a:r>
              <a:rPr lang="ru-RU" sz="1400" dirty="0"/>
              <a:t> </a:t>
            </a:r>
            <a:r>
              <a:rPr lang="ru-RU" sz="1400" dirty="0" err="1"/>
              <a:t>помідори</a:t>
            </a:r>
            <a:r>
              <a:rPr lang="ru-RU" sz="1400" dirty="0"/>
              <a:t>, </a:t>
            </a:r>
            <a:r>
              <a:rPr lang="ru-RU" sz="1400" dirty="0" err="1"/>
              <a:t>оливкова</a:t>
            </a:r>
            <a:r>
              <a:rPr lang="ru-RU" sz="1400" dirty="0"/>
              <a:t> </a:t>
            </a:r>
            <a:r>
              <a:rPr lang="ru-RU" sz="1400" dirty="0" err="1"/>
              <a:t>олія</a:t>
            </a:r>
            <a:r>
              <a:rPr lang="ru-RU" sz="1400" dirty="0"/>
              <a:t>, </a:t>
            </a:r>
            <a:r>
              <a:rPr lang="ru-RU" sz="1400" dirty="0" err="1"/>
              <a:t>сири</a:t>
            </a:r>
            <a:r>
              <a:rPr lang="ru-RU" sz="1400" dirty="0"/>
              <a:t> - Ферреро, </a:t>
            </a:r>
            <a:r>
              <a:rPr lang="ru-RU" sz="1400" dirty="0" err="1"/>
              <a:t>Барілла</a:t>
            </a:r>
            <a:r>
              <a:rPr lang="ru-RU" sz="1400" dirty="0"/>
              <a:t>, </a:t>
            </a:r>
            <a:r>
              <a:rPr lang="ru-RU" sz="1400" dirty="0" err="1"/>
              <a:t>Кампарі</a:t>
            </a:r>
            <a:r>
              <a:rPr lang="ru-RU" sz="1400" dirty="0"/>
              <a:t>, Пармалат), </a:t>
            </a:r>
            <a:r>
              <a:rPr lang="ru-RU" sz="1400" dirty="0" err="1"/>
              <a:t>одяг</a:t>
            </a:r>
            <a:r>
              <a:rPr lang="ru-RU" sz="1400" dirty="0"/>
              <a:t> та </a:t>
            </a:r>
            <a:r>
              <a:rPr lang="ru-RU" sz="1400" dirty="0" err="1"/>
              <a:t>взуття</a:t>
            </a:r>
            <a:r>
              <a:rPr lang="ru-RU" sz="1400" dirty="0"/>
              <a:t> (</a:t>
            </a:r>
            <a:r>
              <a:rPr lang="ru-RU" sz="1400" dirty="0" err="1"/>
              <a:t>Гуччі</a:t>
            </a:r>
            <a:r>
              <a:rPr lang="ru-RU" sz="1400" dirty="0"/>
              <a:t>, </a:t>
            </a:r>
            <a:r>
              <a:rPr lang="ru-RU" sz="1400" dirty="0" err="1"/>
              <a:t>Армані</a:t>
            </a:r>
            <a:r>
              <a:rPr lang="ru-RU" sz="1400" dirty="0"/>
              <a:t>, Версаче, Дольче &amp; </a:t>
            </a:r>
            <a:r>
              <a:rPr lang="ru-RU" sz="1400" dirty="0" err="1"/>
              <a:t>Габбана</a:t>
            </a:r>
            <a:r>
              <a:rPr lang="ru-RU" sz="1400" dirty="0"/>
              <a:t>, </a:t>
            </a:r>
            <a:r>
              <a:rPr lang="ru-RU" sz="1400" dirty="0" err="1"/>
              <a:t>Бенеттон</a:t>
            </a:r>
            <a:r>
              <a:rPr lang="ru-RU" sz="1400" dirty="0"/>
              <a:t>, </a:t>
            </a:r>
            <a:r>
              <a:rPr lang="ru-RU" sz="1400" dirty="0" err="1"/>
              <a:t>Прада</a:t>
            </a:r>
            <a:r>
              <a:rPr lang="ru-RU" sz="1400" dirty="0"/>
              <a:t>), </a:t>
            </a:r>
            <a:r>
              <a:rPr lang="ru-RU" sz="1400" dirty="0" err="1"/>
              <a:t>продукцію</a:t>
            </a:r>
            <a:r>
              <a:rPr lang="ru-RU" sz="1400" dirty="0"/>
              <a:t> </a:t>
            </a:r>
            <a:r>
              <a:rPr lang="ru-RU" sz="1400" dirty="0" err="1"/>
              <a:t>хімії</a:t>
            </a:r>
            <a:r>
              <a:rPr lang="ru-RU" sz="1400" dirty="0"/>
              <a:t> та </a:t>
            </a:r>
            <a:r>
              <a:rPr lang="ru-RU" sz="1400" dirty="0" err="1"/>
              <a:t>нафтохімії</a:t>
            </a:r>
            <a:r>
              <a:rPr lang="ru-RU" sz="1400" dirty="0" smtClean="0"/>
              <a:t>.</a:t>
            </a:r>
            <a:endParaRPr lang="ru-RU" sz="1400" dirty="0"/>
          </a:p>
          <a:p>
            <a:pPr algn="ctr"/>
            <a:r>
              <a:rPr lang="ru-RU" sz="1400" dirty="0" err="1"/>
              <a:t>Партнери</a:t>
            </a:r>
            <a:r>
              <a:rPr lang="ru-RU" sz="1400" dirty="0"/>
              <a:t> по </a:t>
            </a:r>
            <a:r>
              <a:rPr lang="ru-RU" sz="1400" dirty="0" err="1"/>
              <a:t>експорту</a:t>
            </a:r>
            <a:r>
              <a:rPr lang="ru-RU" sz="1400" dirty="0"/>
              <a:t> - </a:t>
            </a:r>
            <a:r>
              <a:rPr lang="ru-RU" sz="1400" dirty="0" err="1"/>
              <a:t>Німеччина</a:t>
            </a:r>
            <a:r>
              <a:rPr lang="ru-RU" sz="1400" dirty="0"/>
              <a:t> (14,5%), </a:t>
            </a:r>
            <a:r>
              <a:rPr lang="ru-RU" sz="1400" dirty="0" err="1"/>
              <a:t>Франція</a:t>
            </a:r>
            <a:r>
              <a:rPr lang="ru-RU" sz="1400" dirty="0"/>
              <a:t> (12,2%), США (9,7%), </a:t>
            </a:r>
            <a:r>
              <a:rPr lang="ru-RU" sz="1400" dirty="0" err="1"/>
              <a:t>Великобританія</a:t>
            </a:r>
            <a:r>
              <a:rPr lang="ru-RU" sz="1400" dirty="0"/>
              <a:t> (6,7%), </a:t>
            </a:r>
            <a:r>
              <a:rPr lang="ru-RU" sz="1400" dirty="0" err="1"/>
              <a:t>Іспанія</a:t>
            </a:r>
            <a:r>
              <a:rPr lang="ru-RU" sz="1400" dirty="0"/>
              <a:t> (6,0%). У 2008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Італія</a:t>
            </a:r>
            <a:r>
              <a:rPr lang="ru-RU" sz="1400" dirty="0"/>
              <a:t> </a:t>
            </a:r>
            <a:r>
              <a:rPr lang="ru-RU" sz="1400" dirty="0" err="1"/>
              <a:t>посіла</a:t>
            </a:r>
            <a:r>
              <a:rPr lang="ru-RU" sz="1400" dirty="0"/>
              <a:t> 6-е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 за </a:t>
            </a:r>
            <a:r>
              <a:rPr lang="ru-RU" sz="1400" dirty="0" err="1"/>
              <a:t>обсягом</a:t>
            </a:r>
            <a:r>
              <a:rPr lang="ru-RU" sz="1400" dirty="0"/>
              <a:t> </a:t>
            </a:r>
            <a:r>
              <a:rPr lang="ru-RU" sz="1400" dirty="0" err="1"/>
              <a:t>експорту</a:t>
            </a:r>
            <a:r>
              <a:rPr lang="ru-RU" sz="1400" dirty="0"/>
              <a:t> (547 </a:t>
            </a:r>
            <a:r>
              <a:rPr lang="ru-RU" sz="1400" dirty="0" err="1"/>
              <a:t>млрд.дол</a:t>
            </a:r>
            <a:r>
              <a:rPr lang="ru-RU" sz="1400" dirty="0"/>
              <a:t>., 412,9 </a:t>
            </a:r>
            <a:r>
              <a:rPr lang="ru-RU" sz="1400" dirty="0" err="1"/>
              <a:t>млрд.дол</a:t>
            </a:r>
            <a:r>
              <a:rPr lang="ru-RU" sz="1400" dirty="0"/>
              <a:t>. у 2009-у), </a:t>
            </a:r>
            <a:r>
              <a:rPr lang="ru-RU" sz="1400" dirty="0" err="1"/>
              <a:t>обсяг</a:t>
            </a:r>
            <a:r>
              <a:rPr lang="ru-RU" sz="1400" dirty="0"/>
              <a:t> </a:t>
            </a:r>
            <a:r>
              <a:rPr lang="ru-RU" sz="1400" dirty="0" err="1"/>
              <a:t>імпорту</a:t>
            </a:r>
            <a:r>
              <a:rPr lang="ru-RU" sz="1400" dirty="0"/>
              <a:t> становив 410,2 </a:t>
            </a:r>
            <a:r>
              <a:rPr lang="ru-RU" sz="1400" dirty="0" err="1"/>
              <a:t>млрд.дол</a:t>
            </a:r>
            <a:r>
              <a:rPr lang="ru-RU" sz="1400" dirty="0"/>
              <a:t>. у 2009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</a:p>
        </p:txBody>
      </p:sp>
      <p:pic>
        <p:nvPicPr>
          <p:cNvPr id="12290" name="Picture 2" descr="D:\Закачки\новый колл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7090"/>
            <a:ext cx="3960440" cy="37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Закачки\новый коллаж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9080"/>
            <a:ext cx="4032448" cy="37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The End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1716771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Площа</a:t>
            </a:r>
            <a:r>
              <a:rPr lang="ru-RU" sz="1800" dirty="0"/>
              <a:t> – 301 тис. км кв. </a:t>
            </a:r>
          </a:p>
          <a:p>
            <a:pPr algn="ctr"/>
            <a:r>
              <a:rPr lang="ru-RU" sz="1800" dirty="0" err="1"/>
              <a:t>Населення</a:t>
            </a:r>
            <a:r>
              <a:rPr lang="ru-RU" sz="1800" dirty="0"/>
              <a:t> – 57,2 млн. </a:t>
            </a:r>
            <a:r>
              <a:rPr lang="ru-RU" sz="1800" dirty="0" err="1"/>
              <a:t>чоловік</a:t>
            </a:r>
            <a:r>
              <a:rPr lang="ru-RU" sz="1800" dirty="0"/>
              <a:t>. </a:t>
            </a:r>
          </a:p>
          <a:p>
            <a:pPr algn="ctr"/>
            <a:r>
              <a:rPr lang="ru-RU" sz="1800" dirty="0" err="1"/>
              <a:t>Столиця</a:t>
            </a:r>
            <a:r>
              <a:rPr lang="ru-RU" sz="1800" dirty="0"/>
              <a:t> – Рим. </a:t>
            </a:r>
          </a:p>
          <a:p>
            <a:pPr algn="ctr"/>
            <a:r>
              <a:rPr lang="ru-RU" sz="1800" dirty="0" err="1"/>
              <a:t>Державний</a:t>
            </a:r>
            <a:r>
              <a:rPr lang="ru-RU" sz="1800" dirty="0"/>
              <a:t> </a:t>
            </a:r>
            <a:r>
              <a:rPr lang="ru-RU" sz="1800" dirty="0" err="1"/>
              <a:t>устрій</a:t>
            </a:r>
            <a:r>
              <a:rPr lang="ru-RU" sz="1800" dirty="0"/>
              <a:t> – </a:t>
            </a:r>
            <a:r>
              <a:rPr lang="ru-RU" sz="1800" dirty="0" err="1"/>
              <a:t>республіка</a:t>
            </a:r>
            <a:r>
              <a:rPr lang="ru-RU" sz="1800" dirty="0"/>
              <a:t>. </a:t>
            </a:r>
          </a:p>
          <a:p>
            <a:pPr algn="ctr"/>
            <a:r>
              <a:rPr lang="ru-RU" sz="1800" dirty="0"/>
              <a:t>В </a:t>
            </a:r>
            <a:r>
              <a:rPr lang="ru-RU" sz="1800" dirty="0" err="1"/>
              <a:t>адміністративному</a:t>
            </a:r>
            <a:r>
              <a:rPr lang="ru-RU" sz="1800" dirty="0"/>
              <a:t> </a:t>
            </a:r>
            <a:r>
              <a:rPr lang="ru-RU" sz="1800" dirty="0" err="1"/>
              <a:t>відношенні</a:t>
            </a:r>
            <a:r>
              <a:rPr lang="ru-RU" sz="1800" dirty="0"/>
              <a:t> </a:t>
            </a:r>
            <a:r>
              <a:rPr lang="ru-RU" sz="1800" dirty="0" err="1"/>
              <a:t>поділяється</a:t>
            </a:r>
            <a:r>
              <a:rPr lang="ru-RU" sz="1800" dirty="0"/>
              <a:t> на 20 областей. </a:t>
            </a:r>
            <a:r>
              <a:rPr lang="ru-RU" sz="1800" dirty="0" err="1"/>
              <a:t>П'ять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них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специфічними</a:t>
            </a:r>
            <a:r>
              <a:rPr lang="ru-RU" sz="1800" dirty="0"/>
              <a:t> рисами </a:t>
            </a:r>
            <a:r>
              <a:rPr lang="ru-RU" sz="1800" dirty="0" err="1"/>
              <a:t>історичного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і </a:t>
            </a:r>
            <a:r>
              <a:rPr lang="ru-RU" sz="1800" dirty="0" err="1"/>
              <a:t>етнічного</a:t>
            </a:r>
            <a:r>
              <a:rPr lang="ru-RU" sz="1800" dirty="0"/>
              <a:t> складу </a:t>
            </a:r>
            <a:r>
              <a:rPr lang="ru-RU" sz="1800" dirty="0" err="1"/>
              <a:t>мають</a:t>
            </a:r>
            <a:r>
              <a:rPr lang="ru-RU" sz="1800" dirty="0"/>
              <a:t> статус </a:t>
            </a:r>
            <a:r>
              <a:rPr lang="ru-RU" sz="1800" dirty="0" err="1"/>
              <a:t>автономії</a:t>
            </a:r>
            <a:r>
              <a:rPr lang="ru-RU" sz="1800" dirty="0"/>
              <a:t>. В межах </a:t>
            </a:r>
            <a:r>
              <a:rPr lang="ru-RU" sz="1800" dirty="0" err="1"/>
              <a:t>Італії</a:t>
            </a:r>
            <a:r>
              <a:rPr lang="ru-RU" sz="1800" dirty="0"/>
              <a:t> </a:t>
            </a:r>
            <a:r>
              <a:rPr lang="ru-RU" sz="1800" dirty="0" err="1"/>
              <a:t>знаходиться</a:t>
            </a:r>
            <a:r>
              <a:rPr lang="ru-RU" sz="1800" dirty="0"/>
              <a:t> </a:t>
            </a:r>
            <a:r>
              <a:rPr lang="ru-RU" sz="1800" dirty="0" err="1"/>
              <a:t>республіка</a:t>
            </a:r>
            <a:r>
              <a:rPr lang="ru-RU" sz="1800" dirty="0"/>
              <a:t> Сан-Марино і </a:t>
            </a:r>
            <a:r>
              <a:rPr lang="ru-RU" sz="1800" dirty="0" err="1"/>
              <a:t>Папська</a:t>
            </a:r>
            <a:r>
              <a:rPr lang="ru-RU" sz="1800" dirty="0"/>
              <a:t> держава – Ватикан.</a:t>
            </a:r>
          </a:p>
        </p:txBody>
      </p:sp>
      <p:pic>
        <p:nvPicPr>
          <p:cNvPr id="1027" name="Picture 3" descr="D:\Закачки\italy-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27098"/>
            <a:ext cx="4603045" cy="30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196752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розташована</a:t>
            </a:r>
            <a:r>
              <a:rPr lang="ru-RU" sz="1600" dirty="0"/>
              <a:t> на </a:t>
            </a:r>
            <a:r>
              <a:rPr lang="ru-RU" sz="1600" dirty="0" err="1"/>
              <a:t>півдні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 в </a:t>
            </a:r>
            <a:r>
              <a:rPr lang="ru-RU" sz="1600" dirty="0" err="1"/>
              <a:t>центральній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</a:t>
            </a:r>
            <a:r>
              <a:rPr lang="ru-RU" sz="1600" dirty="0" err="1"/>
              <a:t>Середземномор'я</a:t>
            </a:r>
            <a:r>
              <a:rPr lang="ru-RU" sz="1600" dirty="0"/>
              <a:t>.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територія</a:t>
            </a:r>
            <a:r>
              <a:rPr lang="ru-RU" sz="1600" dirty="0"/>
              <a:t> </a:t>
            </a:r>
            <a:r>
              <a:rPr lang="ru-RU" sz="1600" dirty="0" err="1"/>
              <a:t>охоплює</a:t>
            </a:r>
            <a:r>
              <a:rPr lang="ru-RU" sz="1600" dirty="0"/>
              <a:t> </a:t>
            </a:r>
            <a:r>
              <a:rPr lang="ru-RU" sz="1600" dirty="0" err="1"/>
              <a:t>південні</a:t>
            </a:r>
            <a:r>
              <a:rPr lang="ru-RU" sz="1600" dirty="0"/>
              <a:t> </a:t>
            </a:r>
            <a:r>
              <a:rPr lang="ru-RU" sz="1600" dirty="0" err="1"/>
              <a:t>схили</a:t>
            </a:r>
            <a:r>
              <a:rPr lang="ru-RU" sz="1600" dirty="0"/>
              <a:t> Альп, Па-</a:t>
            </a:r>
            <a:r>
              <a:rPr lang="ru-RU" sz="1600" dirty="0" err="1"/>
              <a:t>данську</a:t>
            </a:r>
            <a:r>
              <a:rPr lang="ru-RU" sz="1600" dirty="0"/>
              <a:t> </a:t>
            </a:r>
            <a:r>
              <a:rPr lang="ru-RU" sz="1600" dirty="0" err="1"/>
              <a:t>низовину</a:t>
            </a:r>
            <a:r>
              <a:rPr lang="ru-RU" sz="1600" dirty="0"/>
              <a:t>, </a:t>
            </a:r>
            <a:r>
              <a:rPr lang="ru-RU" sz="1600" dirty="0" err="1"/>
              <a:t>Апеннінський</a:t>
            </a:r>
            <a:r>
              <a:rPr lang="ru-RU" sz="1600" dirty="0"/>
              <a:t> </a:t>
            </a:r>
            <a:r>
              <a:rPr lang="ru-RU" sz="1600" dirty="0" err="1"/>
              <a:t>півострів</a:t>
            </a:r>
            <a:r>
              <a:rPr lang="ru-RU" sz="1600" dirty="0"/>
              <a:t>, </a:t>
            </a:r>
            <a:r>
              <a:rPr lang="ru-RU" sz="1600" dirty="0" err="1"/>
              <a:t>острови</a:t>
            </a:r>
            <a:r>
              <a:rPr lang="ru-RU" sz="1600" dirty="0"/>
              <a:t> </a:t>
            </a:r>
            <a:r>
              <a:rPr lang="ru-RU" sz="1600" dirty="0" err="1"/>
              <a:t>Сицилію</a:t>
            </a:r>
            <a:r>
              <a:rPr lang="ru-RU" sz="1600" dirty="0"/>
              <a:t> і </a:t>
            </a:r>
            <a:r>
              <a:rPr lang="ru-RU" sz="1600" dirty="0" err="1"/>
              <a:t>Сардинію</a:t>
            </a:r>
            <a:r>
              <a:rPr lang="ru-RU" sz="1600" dirty="0"/>
              <a:t>. 4/5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кордонів</a:t>
            </a:r>
            <a:r>
              <a:rPr lang="ru-RU" sz="1600" dirty="0"/>
              <a:t> є </a:t>
            </a:r>
            <a:r>
              <a:rPr lang="ru-RU" sz="1600" dirty="0" err="1"/>
              <a:t>морськими</a:t>
            </a:r>
            <a:r>
              <a:rPr lang="ru-RU" sz="1600" dirty="0"/>
              <a:t>. </a:t>
            </a:r>
            <a:r>
              <a:rPr lang="ru-RU" sz="1600" dirty="0" err="1"/>
              <a:t>Найважливішою</a:t>
            </a:r>
            <a:r>
              <a:rPr lang="ru-RU" sz="1600" dirty="0"/>
              <a:t> </a:t>
            </a:r>
            <a:r>
              <a:rPr lang="ru-RU" sz="1600" dirty="0" err="1"/>
              <a:t>особливістю</a:t>
            </a:r>
            <a:r>
              <a:rPr lang="ru-RU" sz="1600" dirty="0"/>
              <a:t> </a:t>
            </a:r>
            <a:r>
              <a:rPr lang="ru-RU" sz="1600" dirty="0" err="1"/>
              <a:t>географічного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 є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розташування</a:t>
            </a:r>
            <a:r>
              <a:rPr lang="ru-RU" sz="1600" dirty="0"/>
              <a:t> на шляхах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Південно-Західною</a:t>
            </a:r>
            <a:r>
              <a:rPr lang="ru-RU" sz="1600" dirty="0"/>
              <a:t> </a:t>
            </a:r>
            <a:r>
              <a:rPr lang="ru-RU" sz="1600" dirty="0" err="1"/>
              <a:t>Європою</a:t>
            </a:r>
            <a:r>
              <a:rPr lang="ru-RU" sz="1600" dirty="0"/>
              <a:t> і </a:t>
            </a:r>
            <a:r>
              <a:rPr lang="ru-RU" sz="1600" dirty="0" err="1"/>
              <a:t>Середнім</a:t>
            </a:r>
            <a:r>
              <a:rPr lang="ru-RU" sz="1600" dirty="0"/>
              <a:t> Сходом. </a:t>
            </a:r>
            <a:r>
              <a:rPr lang="ru-RU" sz="1600" dirty="0" err="1"/>
              <a:t>Альпи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у </a:t>
            </a:r>
            <a:r>
              <a:rPr lang="ru-RU" sz="1600" dirty="0" err="1"/>
              <a:t>давні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не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непрохідним</a:t>
            </a:r>
            <a:r>
              <a:rPr lang="ru-RU" sz="1600" dirty="0"/>
              <a:t> </a:t>
            </a:r>
            <a:r>
              <a:rPr lang="ru-RU" sz="1600" dirty="0" err="1"/>
              <a:t>бар'єром</a:t>
            </a:r>
            <a:r>
              <a:rPr lang="ru-RU" sz="1600" dirty="0"/>
              <a:t> і в наш час не </a:t>
            </a:r>
            <a:r>
              <a:rPr lang="ru-RU" sz="1600" dirty="0" err="1"/>
              <a:t>перешкоджають</a:t>
            </a:r>
            <a:r>
              <a:rPr lang="ru-RU" sz="1600" dirty="0"/>
              <a:t> </a:t>
            </a:r>
            <a:r>
              <a:rPr lang="ru-RU" sz="1600" dirty="0" err="1"/>
              <a:t>сухопутним</a:t>
            </a:r>
            <a:r>
              <a:rPr lang="ru-RU" sz="1600" dirty="0"/>
              <a:t> </a:t>
            </a:r>
            <a:r>
              <a:rPr lang="ru-RU" sz="1600" dirty="0" err="1"/>
              <a:t>зв'язкам</a:t>
            </a:r>
            <a:r>
              <a:rPr lang="ru-RU" sz="1600" dirty="0"/>
              <a:t>.</a:t>
            </a:r>
          </a:p>
        </p:txBody>
      </p:sp>
      <p:pic>
        <p:nvPicPr>
          <p:cNvPr id="4" name="Picture 2" descr="D:\Закачки\1005204_it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43238"/>
            <a:ext cx="3816424" cy="4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412776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Італія</a:t>
            </a:r>
            <a:r>
              <a:rPr lang="ru-RU" sz="1800" dirty="0"/>
              <a:t> </a:t>
            </a:r>
            <a:r>
              <a:rPr lang="ru-RU" sz="1800" dirty="0" err="1"/>
              <a:t>бідна</a:t>
            </a:r>
            <a:r>
              <a:rPr lang="ru-RU" sz="1800" dirty="0"/>
              <a:t> на </a:t>
            </a:r>
            <a:r>
              <a:rPr lang="ru-RU" sz="1800" dirty="0" err="1"/>
              <a:t>корисні</a:t>
            </a:r>
            <a:r>
              <a:rPr lang="ru-RU" sz="1800" dirty="0"/>
              <a:t> </a:t>
            </a:r>
            <a:r>
              <a:rPr lang="ru-RU" sz="1800" dirty="0" err="1"/>
              <a:t>копалини</a:t>
            </a:r>
            <a:r>
              <a:rPr lang="ru-RU" sz="1800" dirty="0"/>
              <a:t>. </a:t>
            </a:r>
            <a:r>
              <a:rPr lang="ru-RU" sz="1800" dirty="0" err="1"/>
              <a:t>Найбільше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поклади</a:t>
            </a:r>
            <a:r>
              <a:rPr lang="ru-RU" sz="1800" dirty="0"/>
              <a:t> </a:t>
            </a:r>
            <a:r>
              <a:rPr lang="ru-RU" sz="1800" dirty="0" err="1"/>
              <a:t>сірки</a:t>
            </a:r>
            <a:r>
              <a:rPr lang="ru-RU" sz="1800" dirty="0"/>
              <a:t>, </a:t>
            </a:r>
            <a:r>
              <a:rPr lang="ru-RU" sz="1800" dirty="0" err="1"/>
              <a:t>ртуті</a:t>
            </a:r>
            <a:r>
              <a:rPr lang="ru-RU" sz="1800" dirty="0"/>
              <a:t> та </a:t>
            </a:r>
            <a:r>
              <a:rPr lang="ru-RU" sz="1800" dirty="0" err="1"/>
              <a:t>мармуру</a:t>
            </a:r>
            <a:r>
              <a:rPr lang="ru-RU" sz="1800" dirty="0"/>
              <a:t>. </a:t>
            </a:r>
            <a:r>
              <a:rPr lang="ru-RU" sz="1800" dirty="0" err="1"/>
              <a:t>Ліси</a:t>
            </a:r>
            <a:r>
              <a:rPr lang="ru-RU" sz="1800" dirty="0"/>
              <a:t> </a:t>
            </a:r>
            <a:r>
              <a:rPr lang="ru-RU" sz="1800" dirty="0" err="1"/>
              <a:t>вкривають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1/5 </a:t>
            </a:r>
            <a:r>
              <a:rPr lang="ru-RU" sz="1800" dirty="0" err="1"/>
              <a:t>площі</a:t>
            </a:r>
            <a:r>
              <a:rPr lang="ru-RU" sz="1800" dirty="0"/>
              <a:t>. </a:t>
            </a:r>
            <a:r>
              <a:rPr lang="ru-RU" sz="1800" dirty="0" err="1"/>
              <a:t>Здебільшого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альпійська</a:t>
            </a:r>
            <a:r>
              <a:rPr lang="ru-RU" sz="1800" dirty="0"/>
              <a:t> зона. </a:t>
            </a:r>
            <a:r>
              <a:rPr lang="ru-RU" sz="1800" dirty="0" err="1"/>
              <a:t>Величезними</a:t>
            </a:r>
            <a:r>
              <a:rPr lang="ru-RU" sz="1800" dirty="0"/>
              <a:t> є </a:t>
            </a:r>
            <a:r>
              <a:rPr lang="ru-RU" sz="1800" dirty="0" err="1"/>
              <a:t>рекреаційні</a:t>
            </a:r>
            <a:r>
              <a:rPr lang="ru-RU" sz="1800" dirty="0"/>
              <a:t> </a:t>
            </a:r>
            <a:r>
              <a:rPr lang="ru-RU" sz="1800" dirty="0" err="1"/>
              <a:t>ресурси</a:t>
            </a:r>
            <a:r>
              <a:rPr lang="ru-RU" sz="1800" dirty="0"/>
              <a:t>.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невирішених</a:t>
            </a:r>
            <a:r>
              <a:rPr lang="ru-RU" sz="1800" dirty="0"/>
              <a:t> </a:t>
            </a:r>
            <a:r>
              <a:rPr lang="ru-RU" sz="1800" dirty="0" err="1"/>
              <a:t>екологічних</a:t>
            </a:r>
            <a:r>
              <a:rPr lang="ru-RU" sz="1800" dirty="0"/>
              <a:t> проблем </a:t>
            </a:r>
            <a:r>
              <a:rPr lang="ru-RU" sz="1800" dirty="0" err="1"/>
              <a:t>специфічними</a:t>
            </a:r>
            <a:r>
              <a:rPr lang="ru-RU" sz="1800" dirty="0"/>
              <a:t> є </a:t>
            </a:r>
            <a:r>
              <a:rPr lang="ru-RU" sz="1800" dirty="0" err="1"/>
              <a:t>опускання</a:t>
            </a:r>
            <a:r>
              <a:rPr lang="ru-RU" sz="1800" dirty="0"/>
              <a:t> </a:t>
            </a:r>
            <a:r>
              <a:rPr lang="ru-RU" sz="1800" dirty="0" err="1"/>
              <a:t>островів</a:t>
            </a:r>
            <a:r>
              <a:rPr lang="ru-RU" sz="1800" dirty="0"/>
              <a:t> </a:t>
            </a:r>
            <a:r>
              <a:rPr lang="ru-RU" sz="1800" dirty="0" err="1"/>
              <a:t>Венеції</a:t>
            </a:r>
            <a:r>
              <a:rPr lang="ru-RU" sz="1800" dirty="0"/>
              <a:t> і </a:t>
            </a:r>
            <a:r>
              <a:rPr lang="ru-RU" sz="1800" dirty="0" err="1"/>
              <a:t>пошкодження</a:t>
            </a:r>
            <a:r>
              <a:rPr lang="ru-RU" sz="1800" dirty="0"/>
              <a:t> </a:t>
            </a:r>
            <a:r>
              <a:rPr lang="ru-RU" sz="1800" dirty="0" err="1"/>
              <a:t>старожитностей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вібрації</a:t>
            </a:r>
            <a:r>
              <a:rPr lang="ru-RU" sz="1800" dirty="0"/>
              <a:t> та </a:t>
            </a:r>
            <a:r>
              <a:rPr lang="ru-RU" sz="1800" dirty="0" err="1"/>
              <a:t>забруднення</a:t>
            </a:r>
            <a:r>
              <a:rPr lang="ru-RU" sz="1800" dirty="0"/>
              <a:t>, </a:t>
            </a:r>
            <a:r>
              <a:rPr lang="ru-RU" sz="1800" dirty="0" err="1"/>
              <a:t>спричинюваних</a:t>
            </a:r>
            <a:r>
              <a:rPr lang="ru-RU" sz="1800" dirty="0"/>
              <a:t> автотранспортом.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сейсмічна</a:t>
            </a:r>
            <a:r>
              <a:rPr lang="ru-RU" sz="1800" dirty="0"/>
              <a:t> зона,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землетруси</a:t>
            </a:r>
            <a:r>
              <a:rPr lang="ru-RU" sz="1800" dirty="0"/>
              <a:t>, є </a:t>
            </a:r>
            <a:r>
              <a:rPr lang="ru-RU" sz="1800" dirty="0" err="1"/>
              <a:t>діючі</a:t>
            </a:r>
            <a:r>
              <a:rPr lang="ru-RU" sz="1800" dirty="0"/>
              <a:t> </a:t>
            </a:r>
            <a:r>
              <a:rPr lang="ru-RU" sz="1800" dirty="0" err="1"/>
              <a:t>вулкани</a:t>
            </a:r>
            <a:r>
              <a:rPr lang="ru-RU" sz="1800" dirty="0"/>
              <a:t>.</a:t>
            </a:r>
          </a:p>
        </p:txBody>
      </p:sp>
      <p:pic>
        <p:nvPicPr>
          <p:cNvPr id="2050" name="Picture 2" descr="D:\Закачки\et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70" y="3140968"/>
            <a:ext cx="4534253" cy="31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Закачки\forest_6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2" y="3140968"/>
            <a:ext cx="4257676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-99392"/>
            <a:ext cx="6629400" cy="37444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доль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етнічно</a:t>
            </a:r>
            <a:r>
              <a:rPr lang="ru-RU" dirty="0"/>
              <a:t> </a:t>
            </a:r>
            <a:r>
              <a:rPr lang="ru-RU" dirty="0" err="1"/>
              <a:t>однорідне</a:t>
            </a:r>
            <a:r>
              <a:rPr lang="ru-RU" dirty="0"/>
              <a:t>. У </a:t>
            </a:r>
            <a:r>
              <a:rPr lang="ru-RU" dirty="0" err="1"/>
              <a:t>прикордонних</a:t>
            </a:r>
            <a:r>
              <a:rPr lang="ru-RU" dirty="0"/>
              <a:t> районах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– </a:t>
            </a:r>
            <a:r>
              <a:rPr lang="ru-RU" dirty="0" err="1"/>
              <a:t>австрійсько-німецька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300 тис. </a:t>
            </a:r>
            <a:r>
              <a:rPr lang="ru-RU" dirty="0" err="1"/>
              <a:t>чоловік</a:t>
            </a:r>
            <a:r>
              <a:rPr lang="ru-RU" dirty="0"/>
              <a:t>) у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Тіролі</a:t>
            </a:r>
            <a:r>
              <a:rPr lang="ru-RU" dirty="0"/>
              <a:t> (область </a:t>
            </a:r>
            <a:r>
              <a:rPr lang="ru-RU" dirty="0" err="1"/>
              <a:t>Трентіно-Альто-Адідже</a:t>
            </a:r>
            <a:r>
              <a:rPr lang="ru-RU" dirty="0"/>
              <a:t>). </a:t>
            </a:r>
          </a:p>
          <a:p>
            <a:pPr algn="ctr"/>
            <a:r>
              <a:rPr lang="ru-RU" dirty="0" err="1"/>
              <a:t>Італійська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першоосновою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латинь</a:t>
            </a:r>
            <a:r>
              <a:rPr lang="ru-RU" dirty="0"/>
              <a:t>,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романської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індоєвропейської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. </a:t>
            </a:r>
            <a:r>
              <a:rPr lang="ru-RU" dirty="0" err="1"/>
              <a:t>Віросповідання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– католицизм.</a:t>
            </a:r>
          </a:p>
          <a:p>
            <a:pPr algn="ctr"/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зараз є </a:t>
            </a:r>
            <a:r>
              <a:rPr lang="ru-RU" dirty="0" err="1"/>
              <a:t>однотипними</a:t>
            </a:r>
            <a:r>
              <a:rPr lang="ru-RU" dirty="0"/>
              <a:t> з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індустріально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Але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недавно.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безземелля</a:t>
            </a:r>
            <a:r>
              <a:rPr lang="ru-RU" dirty="0"/>
              <a:t> і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la-Latn" dirty="0"/>
              <a:t>XIX </a:t>
            </a:r>
            <a:r>
              <a:rPr lang="ru-RU" dirty="0"/>
              <a:t>ст. </a:t>
            </a:r>
            <a:r>
              <a:rPr lang="ru-RU" dirty="0" err="1"/>
              <a:t>перетворили</a:t>
            </a:r>
            <a:r>
              <a:rPr lang="ru-RU" dirty="0"/>
              <a:t> </a:t>
            </a:r>
            <a:r>
              <a:rPr lang="ru-RU" dirty="0" err="1"/>
              <a:t>Італію</a:t>
            </a:r>
            <a:r>
              <a:rPr lang="ru-RU" dirty="0"/>
              <a:t> на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. За 1860-1970 </a:t>
            </a:r>
            <a:r>
              <a:rPr lang="la-Latn" dirty="0"/>
              <a:t>pp. </a:t>
            </a:r>
            <a:r>
              <a:rPr lang="ru-RU" dirty="0"/>
              <a:t>за кордон </a:t>
            </a:r>
            <a:r>
              <a:rPr lang="ru-RU" dirty="0" err="1"/>
              <a:t>перемістилося</a:t>
            </a:r>
            <a:r>
              <a:rPr lang="ru-RU" dirty="0"/>
              <a:t> 9 млн.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найбільше</a:t>
            </a:r>
            <a:r>
              <a:rPr lang="ru-RU" dirty="0"/>
              <a:t> до США, </a:t>
            </a:r>
            <a:r>
              <a:rPr lang="ru-RU" dirty="0" err="1"/>
              <a:t>Аргентини</a:t>
            </a:r>
            <a:r>
              <a:rPr lang="ru-RU" dirty="0"/>
              <a:t> і </a:t>
            </a:r>
            <a:r>
              <a:rPr lang="ru-RU" dirty="0" err="1"/>
              <a:t>Бразилії</a:t>
            </a:r>
            <a:r>
              <a:rPr lang="ru-RU" dirty="0"/>
              <a:t>. </a:t>
            </a:r>
            <a:r>
              <a:rPr lang="ru-RU" dirty="0" err="1"/>
              <a:t>Еміграція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і </a:t>
            </a:r>
            <a:r>
              <a:rPr lang="ru-RU" dirty="0" err="1"/>
              <a:t>нині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міграцій</a:t>
            </a:r>
            <a:r>
              <a:rPr lang="ru-RU" dirty="0"/>
              <a:t> </a:t>
            </a:r>
            <a:r>
              <a:rPr lang="ru-RU" dirty="0" err="1"/>
              <a:t>найбільшими</a:t>
            </a:r>
            <a:r>
              <a:rPr lang="ru-RU" dirty="0"/>
              <a:t> є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з аграрного </a:t>
            </a:r>
            <a:r>
              <a:rPr lang="ru-RU" dirty="0" err="1"/>
              <a:t>Півдня</a:t>
            </a:r>
            <a:r>
              <a:rPr lang="ru-RU" dirty="0"/>
              <a:t> до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і з </a:t>
            </a:r>
            <a:r>
              <a:rPr lang="ru-RU" dirty="0" err="1"/>
              <a:t>сільської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– в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густота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(190 </a:t>
            </a:r>
            <a:r>
              <a:rPr lang="ru-RU" dirty="0" err="1"/>
              <a:t>чоловік</a:t>
            </a:r>
            <a:r>
              <a:rPr lang="ru-RU" dirty="0"/>
              <a:t> на 1 км кв.). </a:t>
            </a:r>
            <a:r>
              <a:rPr lang="ru-RU" dirty="0" err="1"/>
              <a:t>Найвищою</a:t>
            </a:r>
            <a:r>
              <a:rPr lang="ru-RU" dirty="0"/>
              <a:t> вона є на </a:t>
            </a:r>
            <a:r>
              <a:rPr lang="ru-RU" dirty="0" err="1"/>
              <a:t>Паданській</a:t>
            </a:r>
            <a:r>
              <a:rPr lang="ru-RU" dirty="0"/>
              <a:t> </a:t>
            </a:r>
            <a:r>
              <a:rPr lang="ru-RU" dirty="0" err="1"/>
              <a:t>низовині</a:t>
            </a:r>
            <a:r>
              <a:rPr lang="ru-RU" dirty="0"/>
              <a:t> і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, </a:t>
            </a:r>
            <a:r>
              <a:rPr lang="ru-RU" dirty="0" err="1"/>
              <a:t>найнижчою</a:t>
            </a:r>
            <a:r>
              <a:rPr lang="ru-RU" dirty="0"/>
              <a:t> – в Альпах. </a:t>
            </a:r>
            <a:r>
              <a:rPr lang="ru-RU" dirty="0" err="1"/>
              <a:t>Міське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становить 70%. </a:t>
            </a:r>
            <a:r>
              <a:rPr lang="ru-RU" dirty="0" err="1"/>
              <a:t>Містами-мільйонерами</a:t>
            </a:r>
            <a:r>
              <a:rPr lang="ru-RU" dirty="0"/>
              <a:t> є Рим, </a:t>
            </a:r>
            <a:r>
              <a:rPr lang="ru-RU" dirty="0" err="1"/>
              <a:t>Мілан</a:t>
            </a:r>
            <a:r>
              <a:rPr lang="ru-RU" dirty="0"/>
              <a:t>, Неаполь і </a:t>
            </a:r>
            <a:r>
              <a:rPr lang="ru-RU" dirty="0" err="1"/>
              <a:t>Турін</a:t>
            </a:r>
            <a:r>
              <a:rPr lang="ru-RU" dirty="0"/>
              <a:t>. </a:t>
            </a:r>
            <a:r>
              <a:rPr lang="ru-RU" dirty="0" err="1"/>
              <a:t>Міста</a:t>
            </a:r>
            <a:r>
              <a:rPr lang="ru-RU" dirty="0"/>
              <a:t>, як правило, </a:t>
            </a:r>
            <a:r>
              <a:rPr lang="ru-RU" dirty="0" err="1"/>
              <a:t>давні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тисячоліть</a:t>
            </a:r>
            <a:r>
              <a:rPr lang="ru-RU" dirty="0"/>
              <a:t>. У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села, на </a:t>
            </a:r>
            <a:r>
              <a:rPr lang="ru-RU" dirty="0" err="1"/>
              <a:t>Півночі</a:t>
            </a:r>
            <a:r>
              <a:rPr lang="ru-RU" dirty="0"/>
              <a:t> – </a:t>
            </a:r>
            <a:r>
              <a:rPr lang="ru-RU" dirty="0" err="1"/>
              <a:t>хутори</a:t>
            </a:r>
            <a:r>
              <a:rPr lang="ru-RU" dirty="0"/>
              <a:t>.</a:t>
            </a:r>
          </a:p>
        </p:txBody>
      </p:sp>
      <p:pic>
        <p:nvPicPr>
          <p:cNvPr id="3074" name="Picture 2" descr="D:\Закачки\homepage_slidesitaly_bicycle_t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751504"/>
            <a:ext cx="4032448" cy="3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856"/>
            <a:ext cx="6629400" cy="1944216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У </a:t>
            </a:r>
            <a:r>
              <a:rPr lang="ru-RU" sz="1400" dirty="0" err="1"/>
              <a:t>сільському</a:t>
            </a:r>
            <a:r>
              <a:rPr lang="ru-RU" sz="1400" dirty="0"/>
              <a:t> </a:t>
            </a:r>
            <a:r>
              <a:rPr lang="ru-RU" sz="1400" dirty="0" err="1"/>
              <a:t>господарстві</a:t>
            </a:r>
            <a:r>
              <a:rPr lang="ru-RU" sz="1400" dirty="0"/>
              <a:t>, </a:t>
            </a:r>
            <a:r>
              <a:rPr lang="ru-RU" sz="1400" dirty="0" err="1"/>
              <a:t>лісівництві</a:t>
            </a:r>
            <a:r>
              <a:rPr lang="ru-RU" sz="1400" dirty="0"/>
              <a:t> та </a:t>
            </a:r>
            <a:r>
              <a:rPr lang="ru-RU" sz="1400" dirty="0" err="1"/>
              <a:t>рибальстві</a:t>
            </a:r>
            <a:r>
              <a:rPr lang="ru-RU" sz="1400" dirty="0"/>
              <a:t> </a:t>
            </a:r>
            <a:r>
              <a:rPr lang="ru-RU" sz="1400" dirty="0" err="1"/>
              <a:t>зайнято</a:t>
            </a:r>
            <a:r>
              <a:rPr lang="ru-RU" sz="1400" dirty="0"/>
              <a:t> 10% </a:t>
            </a:r>
            <a:r>
              <a:rPr lang="ru-RU" sz="1400" dirty="0" err="1" smtClean="0"/>
              <a:t>робочої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сили</a:t>
            </a:r>
            <a:r>
              <a:rPr lang="ru-RU" sz="1400" dirty="0" smtClean="0"/>
              <a:t>. </a:t>
            </a:r>
            <a:r>
              <a:rPr lang="ru-RU" sz="1400" dirty="0" err="1" smtClean="0"/>
              <a:t>Значні</a:t>
            </a:r>
            <a:r>
              <a:rPr lang="ru-RU" sz="1400" dirty="0" smtClean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в </a:t>
            </a:r>
            <a:r>
              <a:rPr lang="ru-RU" sz="1400" dirty="0" err="1"/>
              <a:t>господарстві</a:t>
            </a:r>
            <a:r>
              <a:rPr lang="ru-RU" sz="1400" dirty="0"/>
              <a:t> </a:t>
            </a:r>
            <a:r>
              <a:rPr lang="ru-RU" sz="1400" dirty="0" err="1"/>
              <a:t>займають</a:t>
            </a:r>
            <a:r>
              <a:rPr lang="ru-RU" sz="1400" dirty="0"/>
              <a:t> держава і </a:t>
            </a:r>
            <a:r>
              <a:rPr lang="ru-RU" sz="1400" dirty="0" err="1"/>
              <a:t>корпоративний</a:t>
            </a:r>
            <a:r>
              <a:rPr lang="ru-RU" sz="1400" dirty="0"/>
              <a:t> сектор. Держава </a:t>
            </a:r>
            <a:r>
              <a:rPr lang="ru-RU" sz="1400" dirty="0" err="1"/>
              <a:t>використовує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планування</a:t>
            </a:r>
            <a:r>
              <a:rPr lang="ru-RU" sz="1400" dirty="0"/>
              <a:t> та </a:t>
            </a:r>
            <a:r>
              <a:rPr lang="ru-RU" sz="1400" dirty="0" err="1"/>
              <a:t>фінансової</a:t>
            </a:r>
            <a:r>
              <a:rPr lang="ru-RU" sz="1400" dirty="0"/>
              <a:t> </a:t>
            </a:r>
            <a:r>
              <a:rPr lang="ru-RU" sz="1400" dirty="0" err="1"/>
              <a:t>підтримки</a:t>
            </a:r>
            <a:r>
              <a:rPr lang="ru-RU" sz="1400" dirty="0"/>
              <a:t> </a:t>
            </a:r>
            <a:r>
              <a:rPr lang="ru-RU" sz="1400" dirty="0" err="1"/>
              <a:t>перспективних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слабких</a:t>
            </a:r>
            <a:r>
              <a:rPr lang="ru-RU" sz="1400" dirty="0"/>
              <a:t> </a:t>
            </a:r>
            <a:r>
              <a:rPr lang="ru-RU" sz="1400" dirty="0" err="1"/>
              <a:t>галузей</a:t>
            </a:r>
            <a:r>
              <a:rPr lang="ru-RU" sz="1400" dirty="0"/>
              <a:t> і </a:t>
            </a:r>
            <a:r>
              <a:rPr lang="ru-RU" sz="1400" dirty="0" err="1"/>
              <a:t>регіонів</a:t>
            </a:r>
            <a:r>
              <a:rPr lang="ru-RU" sz="1400" dirty="0"/>
              <a:t>. </a:t>
            </a:r>
            <a:r>
              <a:rPr lang="ru-RU" sz="1400" dirty="0" err="1"/>
              <a:t>Їй</a:t>
            </a:r>
            <a:r>
              <a:rPr lang="ru-RU" sz="1400" dirty="0"/>
              <a:t> належать </a:t>
            </a:r>
            <a:r>
              <a:rPr lang="ru-RU" sz="1400" dirty="0" err="1"/>
              <a:t>контрольні</a:t>
            </a:r>
            <a:r>
              <a:rPr lang="ru-RU" sz="1400" dirty="0"/>
              <a:t> </a:t>
            </a:r>
            <a:r>
              <a:rPr lang="ru-RU" sz="1400" dirty="0" err="1"/>
              <a:t>пакети</a:t>
            </a:r>
            <a:r>
              <a:rPr lang="ru-RU" sz="1400" dirty="0"/>
              <a:t> </a:t>
            </a:r>
            <a:r>
              <a:rPr lang="ru-RU" sz="1400" dirty="0" err="1"/>
              <a:t>акцій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 </a:t>
            </a:r>
            <a:r>
              <a:rPr lang="ru-RU" sz="1400" dirty="0" err="1"/>
              <a:t>приватних</a:t>
            </a:r>
            <a:r>
              <a:rPr lang="ru-RU" sz="1400" dirty="0"/>
              <a:t> </a:t>
            </a:r>
            <a:r>
              <a:rPr lang="ru-RU" sz="1400" dirty="0" err="1"/>
              <a:t>компаній</a:t>
            </a:r>
            <a:r>
              <a:rPr lang="ru-RU" sz="1400" dirty="0"/>
              <a:t> (</a:t>
            </a:r>
            <a:r>
              <a:rPr lang="ru-RU" sz="1400" dirty="0" err="1"/>
              <a:t>банківських</a:t>
            </a:r>
            <a:r>
              <a:rPr lang="ru-RU" sz="1400" dirty="0"/>
              <a:t>, </a:t>
            </a:r>
            <a:r>
              <a:rPr lang="ru-RU" sz="1400" dirty="0" err="1"/>
              <a:t>страхових</a:t>
            </a:r>
            <a:r>
              <a:rPr lang="ru-RU" sz="1400" dirty="0"/>
              <a:t>, </a:t>
            </a:r>
            <a:r>
              <a:rPr lang="ru-RU" sz="1400" dirty="0" err="1"/>
              <a:t>авіаційних</a:t>
            </a:r>
            <a:r>
              <a:rPr lang="ru-RU" sz="1400" dirty="0"/>
              <a:t>, </a:t>
            </a:r>
            <a:r>
              <a:rPr lang="ru-RU" sz="1400" dirty="0" err="1"/>
              <a:t>гірничих</a:t>
            </a:r>
            <a:r>
              <a:rPr lang="ru-RU" sz="1400" dirty="0"/>
              <a:t>, </a:t>
            </a:r>
            <a:r>
              <a:rPr lang="ru-RU" sz="1400" dirty="0" err="1"/>
              <a:t>автомобільних</a:t>
            </a:r>
            <a:r>
              <a:rPr lang="ru-RU" sz="1400" dirty="0"/>
              <a:t>). Вона </a:t>
            </a:r>
            <a:r>
              <a:rPr lang="ru-RU" sz="1400" dirty="0" err="1"/>
              <a:t>контролює</a:t>
            </a:r>
            <a:r>
              <a:rPr lang="ru-RU" sz="1400" dirty="0"/>
              <a:t> всю </a:t>
            </a:r>
            <a:r>
              <a:rPr lang="ru-RU" sz="1400" dirty="0" err="1"/>
              <a:t>енергетику</a:t>
            </a:r>
            <a:r>
              <a:rPr lang="ru-RU" sz="1400" dirty="0"/>
              <a:t> і </a:t>
            </a:r>
            <a:r>
              <a:rPr lang="ru-RU" sz="1400" dirty="0" err="1"/>
              <a:t>залізничний</a:t>
            </a:r>
            <a:r>
              <a:rPr lang="ru-RU" sz="1400" dirty="0"/>
              <a:t> транспорт.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приватних</a:t>
            </a:r>
            <a:r>
              <a:rPr lang="ru-RU" sz="1400" dirty="0"/>
              <a:t> </a:t>
            </a:r>
            <a:r>
              <a:rPr lang="ru-RU" sz="1400" dirty="0" err="1"/>
              <a:t>концернів</a:t>
            </a:r>
            <a:r>
              <a:rPr lang="ru-RU" sz="1400" dirty="0"/>
              <a:t> </a:t>
            </a:r>
            <a:r>
              <a:rPr lang="ru-RU" sz="1400" dirty="0" err="1"/>
              <a:t>найвідомішими</a:t>
            </a:r>
            <a:r>
              <a:rPr lang="ru-RU" sz="1400" dirty="0"/>
              <a:t> є </a:t>
            </a:r>
            <a:r>
              <a:rPr lang="ru-RU" sz="1400" dirty="0" err="1"/>
              <a:t>фірма</a:t>
            </a:r>
            <a:r>
              <a:rPr lang="ru-RU" sz="1400" dirty="0"/>
              <a:t> «ФІАТ», </a:t>
            </a:r>
            <a:r>
              <a:rPr lang="ru-RU" sz="1400" dirty="0" err="1"/>
              <a:t>телекомунікаційна</a:t>
            </a:r>
            <a:r>
              <a:rPr lang="ru-RU" sz="1400" dirty="0"/>
              <a:t> «СТЕТ» і </a:t>
            </a:r>
            <a:r>
              <a:rPr lang="ru-RU" sz="1400" dirty="0" err="1"/>
              <a:t>енергетична</a:t>
            </a:r>
            <a:r>
              <a:rPr lang="ru-RU" sz="1400" dirty="0"/>
              <a:t> «ЕНІ». </a:t>
            </a:r>
          </a:p>
        </p:txBody>
      </p:sp>
      <p:pic>
        <p:nvPicPr>
          <p:cNvPr id="4098" name="Picture 2" descr="D:\Закачки\fiat-linea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7405"/>
            <a:ext cx="7910514" cy="39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/>
              <a:t>Енергетика</a:t>
            </a:r>
            <a:r>
              <a:rPr lang="ru-RU" sz="1400" dirty="0"/>
              <a:t>. </a:t>
            </a:r>
            <a:r>
              <a:rPr lang="ru-RU" sz="1400" dirty="0" err="1"/>
              <a:t>Італія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імпорту</a:t>
            </a:r>
            <a:r>
              <a:rPr lang="ru-RU" sz="1400" dirty="0"/>
              <a:t> </a:t>
            </a:r>
            <a:r>
              <a:rPr lang="ru-RU" sz="1400" dirty="0" err="1" smtClean="0"/>
              <a:t>енергоресурсів</a:t>
            </a:r>
            <a:r>
              <a:rPr lang="ru-RU" sz="1400" dirty="0" smtClean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досягає</a:t>
            </a:r>
            <a:r>
              <a:rPr lang="ru-RU" sz="1400" dirty="0"/>
              <a:t> 4/5 </a:t>
            </a:r>
            <a:r>
              <a:rPr lang="ru-RU" sz="1400" dirty="0" err="1"/>
              <a:t>її</a:t>
            </a:r>
            <a:r>
              <a:rPr lang="ru-RU" sz="1400" dirty="0"/>
              <a:t> потреб, </a:t>
            </a:r>
            <a:r>
              <a:rPr lang="ru-RU" sz="1400" dirty="0" err="1"/>
              <a:t>проти</a:t>
            </a:r>
            <a:r>
              <a:rPr lang="ru-RU" sz="1400" dirty="0"/>
              <a:t> 1/2 у </a:t>
            </a:r>
            <a:r>
              <a:rPr lang="ru-RU" sz="1400" dirty="0" err="1"/>
              <a:t>середньому</a:t>
            </a:r>
            <a:r>
              <a:rPr lang="ru-RU" sz="1400" dirty="0"/>
              <a:t> в </a:t>
            </a:r>
            <a:r>
              <a:rPr lang="ru-RU" sz="1400" dirty="0" err="1"/>
              <a:t>Західній</a:t>
            </a:r>
            <a:r>
              <a:rPr lang="ru-RU" sz="1400" dirty="0"/>
              <a:t> </a:t>
            </a:r>
            <a:r>
              <a:rPr lang="ru-RU" sz="1400" dirty="0" err="1"/>
              <a:t>Європі</a:t>
            </a:r>
            <a:r>
              <a:rPr lang="ru-RU" sz="1400" dirty="0"/>
              <a:t>. Особливо велика роль </a:t>
            </a:r>
            <a:r>
              <a:rPr lang="ru-RU" sz="1400" dirty="0" err="1"/>
              <a:t>належить</a:t>
            </a:r>
            <a:r>
              <a:rPr lang="ru-RU" sz="1400" dirty="0"/>
              <a:t> </a:t>
            </a:r>
            <a:r>
              <a:rPr lang="ru-RU" sz="1400" dirty="0" err="1"/>
              <a:t>імпортній</a:t>
            </a:r>
            <a:r>
              <a:rPr lang="ru-RU" sz="1400" dirty="0"/>
              <a:t> </a:t>
            </a:r>
            <a:r>
              <a:rPr lang="ru-RU" sz="1400" dirty="0" err="1"/>
              <a:t>нафті</a:t>
            </a:r>
            <a:r>
              <a:rPr lang="ru-RU" sz="1400" dirty="0"/>
              <a:t> (</a:t>
            </a:r>
            <a:r>
              <a:rPr lang="ru-RU" sz="1400" dirty="0" err="1"/>
              <a:t>приблизно</a:t>
            </a:r>
            <a:r>
              <a:rPr lang="ru-RU" sz="1400" dirty="0"/>
              <a:t> 70 млн. т на </a:t>
            </a:r>
            <a:r>
              <a:rPr lang="ru-RU" sz="1400" dirty="0" err="1"/>
              <a:t>рік</a:t>
            </a:r>
            <a:r>
              <a:rPr lang="ru-RU" sz="1400" dirty="0"/>
              <a:t>). </a:t>
            </a:r>
            <a:r>
              <a:rPr lang="ru-RU" sz="1400" dirty="0" err="1"/>
              <a:t>Власний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видобуток</a:t>
            </a:r>
            <a:r>
              <a:rPr lang="ru-RU" sz="1400" dirty="0"/>
              <a:t> – 5 млн. т, природного газу – 60 млрд. м куб </a:t>
            </a:r>
            <a:r>
              <a:rPr lang="ru-RU" sz="1400" dirty="0" smtClean="0"/>
              <a:t>та З </a:t>
            </a:r>
            <a:r>
              <a:rPr lang="ru-RU" sz="1400" dirty="0"/>
              <a:t>220 млрд. </a:t>
            </a:r>
            <a:r>
              <a:rPr lang="ru-RU" sz="1400" dirty="0" err="1"/>
              <a:t>кВт·год</a:t>
            </a:r>
            <a:r>
              <a:rPr lang="ru-RU" sz="1400" dirty="0"/>
              <a:t> </a:t>
            </a:r>
            <a:r>
              <a:rPr lang="ru-RU" sz="1400" dirty="0" err="1"/>
              <a:t>виробленої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року </a:t>
            </a:r>
            <a:r>
              <a:rPr lang="ru-RU" sz="1400" dirty="0" err="1"/>
              <a:t>електроенергії</a:t>
            </a:r>
            <a:r>
              <a:rPr lang="ru-RU" sz="1400" dirty="0"/>
              <a:t> на ГЕС </a:t>
            </a:r>
            <a:r>
              <a:rPr lang="ru-RU" sz="1400" dirty="0" err="1"/>
              <a:t>припадає</a:t>
            </a:r>
            <a:r>
              <a:rPr lang="ru-RU" sz="1400" dirty="0"/>
              <a:t> 1/5. </a:t>
            </a:r>
            <a:r>
              <a:rPr lang="ru-RU" sz="1400" dirty="0" err="1"/>
              <a:t>Атомна</a:t>
            </a:r>
            <a:r>
              <a:rPr lang="ru-RU" sz="1400" dirty="0"/>
              <a:t> </a:t>
            </a:r>
            <a:r>
              <a:rPr lang="ru-RU" sz="1400" dirty="0" err="1"/>
              <a:t>енергетика</a:t>
            </a:r>
            <a:r>
              <a:rPr lang="ru-RU" sz="1400" dirty="0"/>
              <a:t> не </a:t>
            </a:r>
            <a:r>
              <a:rPr lang="ru-RU" sz="1400" dirty="0" err="1"/>
              <a:t>розвинена</a:t>
            </a:r>
            <a:r>
              <a:rPr lang="ru-RU" sz="1400" dirty="0"/>
              <a:t>. </a:t>
            </a:r>
          </a:p>
          <a:p>
            <a:pPr algn="ctr"/>
            <a:r>
              <a:rPr lang="ru-RU" sz="1400" dirty="0" err="1"/>
              <a:t>Нафту</a:t>
            </a:r>
            <a:r>
              <a:rPr lang="ru-RU" sz="1400" dirty="0"/>
              <a:t> і </a:t>
            </a:r>
            <a:r>
              <a:rPr lang="ru-RU" sz="1400" dirty="0" err="1"/>
              <a:t>природний</a:t>
            </a:r>
            <a:r>
              <a:rPr lang="ru-RU" sz="1400" dirty="0"/>
              <a:t> газ </a:t>
            </a:r>
            <a:r>
              <a:rPr lang="ru-RU" sz="1400" dirty="0" err="1"/>
              <a:t>видобувають</a:t>
            </a:r>
            <a:r>
              <a:rPr lang="ru-RU" sz="1400" dirty="0"/>
              <a:t> на </a:t>
            </a:r>
            <a:r>
              <a:rPr lang="ru-RU" sz="1400" dirty="0" err="1"/>
              <a:t>Паданській</a:t>
            </a:r>
            <a:r>
              <a:rPr lang="ru-RU" sz="1400" dirty="0"/>
              <a:t> </a:t>
            </a:r>
            <a:r>
              <a:rPr lang="ru-RU" sz="1400" dirty="0" err="1"/>
              <a:t>низовині</a:t>
            </a:r>
            <a:r>
              <a:rPr lang="ru-RU" sz="1400" dirty="0"/>
              <a:t>. </a:t>
            </a:r>
            <a:r>
              <a:rPr lang="ru-RU" sz="1400" dirty="0" err="1"/>
              <a:t>Численні</a:t>
            </a:r>
            <a:r>
              <a:rPr lang="ru-RU" sz="1400" dirty="0"/>
              <a:t> </a:t>
            </a:r>
            <a:r>
              <a:rPr lang="ru-RU" sz="1400" dirty="0" err="1"/>
              <a:t>невеликі</a:t>
            </a:r>
            <a:r>
              <a:rPr lang="ru-RU" sz="1400" dirty="0"/>
              <a:t> ГЕС </a:t>
            </a:r>
            <a:r>
              <a:rPr lang="ru-RU" sz="1400" dirty="0" err="1"/>
              <a:t>побудовані</a:t>
            </a:r>
            <a:r>
              <a:rPr lang="ru-RU" sz="1400" dirty="0"/>
              <a:t> на </a:t>
            </a:r>
            <a:r>
              <a:rPr lang="ru-RU" sz="1400" dirty="0" err="1"/>
              <a:t>лівих</a:t>
            </a:r>
            <a:r>
              <a:rPr lang="ru-RU" sz="1400" dirty="0"/>
              <a:t> притоках </a:t>
            </a:r>
            <a:r>
              <a:rPr lang="ru-RU" sz="1400" dirty="0" err="1"/>
              <a:t>річки</a:t>
            </a:r>
            <a:r>
              <a:rPr lang="ru-RU" sz="1400" dirty="0"/>
              <a:t> По,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беруть</a:t>
            </a:r>
            <a:r>
              <a:rPr lang="ru-RU" sz="1400" dirty="0"/>
              <a:t> </a:t>
            </a:r>
            <a:r>
              <a:rPr lang="ru-RU" sz="1400" dirty="0" err="1"/>
              <a:t>свій</a:t>
            </a:r>
            <a:r>
              <a:rPr lang="ru-RU" sz="1400" dirty="0"/>
              <a:t> початок в Альпах. Пунктами </a:t>
            </a:r>
            <a:r>
              <a:rPr lang="ru-RU" sz="1400" dirty="0" err="1"/>
              <a:t>прийому</a:t>
            </a:r>
            <a:r>
              <a:rPr lang="ru-RU" sz="1400" dirty="0"/>
              <a:t> </a:t>
            </a:r>
            <a:r>
              <a:rPr lang="ru-RU" sz="1400" dirty="0" err="1"/>
              <a:t>нафти</a:t>
            </a:r>
            <a:r>
              <a:rPr lang="ru-RU" sz="1400" dirty="0"/>
              <a:t> і </a:t>
            </a:r>
            <a:r>
              <a:rPr lang="ru-RU" sz="1400" dirty="0" err="1"/>
              <a:t>нафтопереробки</a:t>
            </a:r>
            <a:r>
              <a:rPr lang="ru-RU" sz="1400" dirty="0"/>
              <a:t> є Генуя і </a:t>
            </a:r>
            <a:r>
              <a:rPr lang="ru-RU" sz="1400" dirty="0" err="1"/>
              <a:t>Трієст</a:t>
            </a:r>
            <a:r>
              <a:rPr lang="ru-RU" sz="1400" dirty="0"/>
              <a:t>,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ідуть</a:t>
            </a:r>
            <a:r>
              <a:rPr lang="ru-RU" sz="1400" dirty="0"/>
              <a:t> </a:t>
            </a:r>
            <a:r>
              <a:rPr lang="ru-RU" sz="1400" dirty="0" err="1"/>
              <a:t>трансальпійські</a:t>
            </a:r>
            <a:r>
              <a:rPr lang="ru-RU" sz="1400" dirty="0"/>
              <a:t> </a:t>
            </a:r>
            <a:r>
              <a:rPr lang="ru-RU" sz="1400" dirty="0" err="1"/>
              <a:t>нафтопроводи</a:t>
            </a:r>
            <a:r>
              <a:rPr lang="ru-RU" sz="1400" dirty="0"/>
              <a:t> в </a:t>
            </a:r>
            <a:r>
              <a:rPr lang="ru-RU" sz="1400" dirty="0" err="1"/>
              <a:t>Німеччину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невеликі</a:t>
            </a:r>
            <a:r>
              <a:rPr lang="ru-RU" sz="1400" dirty="0"/>
              <a:t> </a:t>
            </a:r>
            <a:r>
              <a:rPr lang="ru-RU" sz="1400" dirty="0" err="1"/>
              <a:t>портові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на </a:t>
            </a:r>
            <a:r>
              <a:rPr lang="ru-RU" sz="1400" dirty="0" err="1"/>
              <a:t>Півдні</a:t>
            </a:r>
            <a:r>
              <a:rPr lang="ru-RU" sz="1400" dirty="0"/>
              <a:t>. </a:t>
            </a:r>
            <a:r>
              <a:rPr lang="ru-RU" sz="1400" dirty="0" err="1"/>
              <a:t>Важливою</a:t>
            </a:r>
            <a:r>
              <a:rPr lang="ru-RU" sz="1400" dirty="0"/>
              <a:t> </a:t>
            </a:r>
            <a:r>
              <a:rPr lang="ru-RU" sz="1400" dirty="0" err="1"/>
              <a:t>подією</a:t>
            </a:r>
            <a:r>
              <a:rPr lang="ru-RU" sz="1400" dirty="0"/>
              <a:t> стало </a:t>
            </a:r>
            <a:r>
              <a:rPr lang="ru-RU" sz="1400" dirty="0" err="1"/>
              <a:t>введення</a:t>
            </a:r>
            <a:r>
              <a:rPr lang="ru-RU" sz="1400" dirty="0"/>
              <a:t> в </a:t>
            </a:r>
            <a:r>
              <a:rPr lang="ru-RU" sz="1400" dirty="0" err="1"/>
              <a:t>експлуатацію</a:t>
            </a:r>
            <a:r>
              <a:rPr lang="ru-RU" sz="1400" dirty="0"/>
              <a:t> </a:t>
            </a:r>
            <a:r>
              <a:rPr lang="ru-RU" sz="1400" dirty="0" err="1"/>
              <a:t>транссередземноморського</a:t>
            </a:r>
            <a:r>
              <a:rPr lang="ru-RU" sz="1400" dirty="0"/>
              <a:t> </a:t>
            </a:r>
            <a:r>
              <a:rPr lang="ru-RU" sz="1400" dirty="0" err="1"/>
              <a:t>підводного</a:t>
            </a:r>
            <a:r>
              <a:rPr lang="ru-RU" sz="1400" dirty="0"/>
              <a:t> газопроводу,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з'єднав</a:t>
            </a:r>
            <a:r>
              <a:rPr lang="ru-RU" sz="1400" dirty="0"/>
              <a:t> </a:t>
            </a:r>
            <a:r>
              <a:rPr lang="ru-RU" sz="1400" dirty="0" err="1"/>
              <a:t>алжирські</a:t>
            </a:r>
            <a:r>
              <a:rPr lang="ru-RU" sz="1400" dirty="0"/>
              <a:t> </a:t>
            </a:r>
            <a:r>
              <a:rPr lang="ru-RU" sz="1400" dirty="0" err="1"/>
              <a:t>газопромисли</a:t>
            </a:r>
            <a:r>
              <a:rPr lang="ru-RU" sz="1400" dirty="0"/>
              <a:t> з материковою </a:t>
            </a:r>
            <a:r>
              <a:rPr lang="ru-RU" sz="1400" dirty="0" err="1"/>
              <a:t>Італією</a:t>
            </a:r>
            <a:r>
              <a:rPr lang="ru-RU" sz="1400" dirty="0"/>
              <a:t> через </a:t>
            </a:r>
            <a:r>
              <a:rPr lang="ru-RU" sz="1400" dirty="0" err="1"/>
              <a:t>Туніс</a:t>
            </a:r>
            <a:r>
              <a:rPr lang="ru-RU" sz="1400" dirty="0"/>
              <a:t> і </a:t>
            </a:r>
            <a:r>
              <a:rPr lang="ru-RU" sz="1400" dirty="0" err="1"/>
              <a:t>Сицилію</a:t>
            </a:r>
            <a:r>
              <a:rPr lang="ru-RU" sz="1400" dirty="0"/>
              <a:t>. </a:t>
            </a:r>
            <a:r>
              <a:rPr lang="ru-RU" sz="1400" dirty="0" err="1"/>
              <a:t>Підводна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частина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довжину</a:t>
            </a:r>
            <a:r>
              <a:rPr lang="ru-RU" sz="1400" dirty="0"/>
              <a:t> 160 км.</a:t>
            </a:r>
          </a:p>
        </p:txBody>
      </p:sp>
      <p:pic>
        <p:nvPicPr>
          <p:cNvPr id="5122" name="Picture 2" descr="D:\Закачки\sostav_g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1946"/>
            <a:ext cx="3744416" cy="30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акачки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1946"/>
            <a:ext cx="4280892" cy="30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6629400" cy="2160240"/>
          </a:xfrm>
        </p:spPr>
        <p:txBody>
          <a:bodyPr>
            <a:noAutofit/>
          </a:bodyPr>
          <a:lstStyle/>
          <a:p>
            <a:pPr algn="ctr"/>
            <a:r>
              <a:rPr lang="ru-RU" sz="1300" dirty="0" err="1"/>
              <a:t>Розміщення</a:t>
            </a:r>
            <a:r>
              <a:rPr lang="ru-RU" sz="1300" dirty="0"/>
              <a:t> </a:t>
            </a:r>
            <a:r>
              <a:rPr lang="ru-RU" sz="1300" dirty="0" err="1"/>
              <a:t>обробної</a:t>
            </a:r>
            <a:r>
              <a:rPr lang="ru-RU" sz="1300" dirty="0"/>
              <a:t> </a:t>
            </a:r>
            <a:r>
              <a:rPr lang="ru-RU" sz="1300" dirty="0" err="1"/>
              <a:t>промисловості</a:t>
            </a:r>
            <a:r>
              <a:rPr lang="ru-RU" sz="1300" dirty="0"/>
              <a:t> </a:t>
            </a:r>
            <a:r>
              <a:rPr lang="ru-RU" sz="1300" dirty="0" err="1"/>
              <a:t>має</a:t>
            </a:r>
            <a:r>
              <a:rPr lang="ru-RU" sz="1300" dirty="0"/>
              <a:t> </a:t>
            </a:r>
            <a:r>
              <a:rPr lang="ru-RU" sz="1300" dirty="0" err="1"/>
              <a:t>такі</a:t>
            </a:r>
            <a:r>
              <a:rPr lang="ru-RU" sz="1300" dirty="0"/>
              <a:t> </a:t>
            </a:r>
            <a:r>
              <a:rPr lang="ru-RU" sz="1300" dirty="0" err="1"/>
              <a:t>загальні</a:t>
            </a:r>
            <a:r>
              <a:rPr lang="ru-RU" sz="1300" dirty="0"/>
              <a:t> </a:t>
            </a:r>
            <a:r>
              <a:rPr lang="ru-RU" sz="1300" dirty="0" err="1"/>
              <a:t>риси</a:t>
            </a:r>
            <a:r>
              <a:rPr lang="ru-RU" sz="1300" dirty="0"/>
              <a:t>. </a:t>
            </a:r>
            <a:r>
              <a:rPr lang="ru-RU" sz="1300" dirty="0" err="1"/>
              <a:t>Найбільша</a:t>
            </a:r>
            <a:r>
              <a:rPr lang="ru-RU" sz="1300" dirty="0"/>
              <a:t> </a:t>
            </a:r>
            <a:r>
              <a:rPr lang="ru-RU" sz="1300" dirty="0" err="1"/>
              <a:t>концентрація</a:t>
            </a:r>
            <a:r>
              <a:rPr lang="ru-RU" sz="1300" dirty="0"/>
              <a:t> </a:t>
            </a:r>
            <a:r>
              <a:rPr lang="ru-RU" sz="1300" dirty="0" err="1"/>
              <a:t>промислового</a:t>
            </a:r>
            <a:r>
              <a:rPr lang="ru-RU" sz="1300" dirty="0"/>
              <a:t> </a:t>
            </a:r>
            <a:r>
              <a:rPr lang="ru-RU" sz="1300" dirty="0" err="1"/>
              <a:t>виробництва</a:t>
            </a:r>
            <a:r>
              <a:rPr lang="ru-RU" sz="1300" dirty="0"/>
              <a:t> характерна для </a:t>
            </a:r>
            <a:r>
              <a:rPr lang="ru-RU" sz="1300" dirty="0" err="1"/>
              <a:t>Півночі</a:t>
            </a:r>
            <a:r>
              <a:rPr lang="ru-RU" sz="1300" dirty="0"/>
              <a:t> при </a:t>
            </a:r>
            <a:r>
              <a:rPr lang="ru-RU" sz="1300" dirty="0" err="1"/>
              <a:t>зростанні</a:t>
            </a:r>
            <a:r>
              <a:rPr lang="ru-RU" sz="1300" dirty="0"/>
              <a:t> </a:t>
            </a:r>
            <a:r>
              <a:rPr lang="ru-RU" sz="1300" dirty="0" err="1"/>
              <a:t>останнім</a:t>
            </a:r>
            <a:r>
              <a:rPr lang="ru-RU" sz="1300" dirty="0"/>
              <a:t> часом </a:t>
            </a:r>
            <a:r>
              <a:rPr lang="ru-RU" sz="1300" dirty="0" err="1"/>
              <a:t>ролі</a:t>
            </a:r>
            <a:r>
              <a:rPr lang="ru-RU" sz="1300" dirty="0"/>
              <a:t> Центру. </a:t>
            </a:r>
            <a:r>
              <a:rPr lang="ru-RU" sz="1300" dirty="0" err="1"/>
              <a:t>Значну</a:t>
            </a:r>
            <a:r>
              <a:rPr lang="ru-RU" sz="1300" dirty="0"/>
              <a:t> роль в </a:t>
            </a:r>
            <a:r>
              <a:rPr lang="ru-RU" sz="1300" dirty="0" err="1"/>
              <a:t>розміщенні</a:t>
            </a:r>
            <a:r>
              <a:rPr lang="ru-RU" sz="1300" dirty="0"/>
              <a:t> </a:t>
            </a:r>
            <a:r>
              <a:rPr lang="ru-RU" sz="1300" dirty="0" err="1"/>
              <a:t>підприємств</a:t>
            </a:r>
            <a:r>
              <a:rPr lang="ru-RU" sz="1300" dirty="0"/>
              <a:t> і </a:t>
            </a:r>
            <a:r>
              <a:rPr lang="ru-RU" sz="1300" dirty="0" err="1"/>
              <a:t>галузей</a:t>
            </a:r>
            <a:r>
              <a:rPr lang="ru-RU" sz="1300" dirty="0"/>
              <a:t> </a:t>
            </a:r>
            <a:r>
              <a:rPr lang="ru-RU" sz="1300" dirty="0" err="1"/>
              <a:t>відіграв</a:t>
            </a:r>
            <a:r>
              <a:rPr lang="ru-RU" sz="1300" dirty="0"/>
              <a:t> </a:t>
            </a:r>
            <a:r>
              <a:rPr lang="ru-RU" sz="1300" dirty="0" err="1"/>
              <a:t>історичний</a:t>
            </a:r>
            <a:r>
              <a:rPr lang="ru-RU" sz="1300" dirty="0"/>
              <a:t> </a:t>
            </a:r>
            <a:r>
              <a:rPr lang="ru-RU" sz="1300" dirty="0" err="1"/>
              <a:t>чинник</a:t>
            </a:r>
            <a:r>
              <a:rPr lang="ru-RU" sz="1300" dirty="0"/>
              <a:t>: </a:t>
            </a:r>
            <a:r>
              <a:rPr lang="ru-RU" sz="1300" dirty="0" err="1"/>
              <a:t>попереднє</a:t>
            </a:r>
            <a:r>
              <a:rPr lang="ru-RU" sz="1300" dirty="0"/>
              <a:t> </a:t>
            </a:r>
            <a:r>
              <a:rPr lang="ru-RU" sz="1300" dirty="0" err="1"/>
              <a:t>ремісниче</a:t>
            </a:r>
            <a:r>
              <a:rPr lang="ru-RU" sz="1300" dirty="0"/>
              <a:t> </a:t>
            </a:r>
            <a:r>
              <a:rPr lang="ru-RU" sz="1300" dirty="0" err="1"/>
              <a:t>виробництво</a:t>
            </a:r>
            <a:r>
              <a:rPr lang="ru-RU" sz="1300" dirty="0"/>
              <a:t>, </a:t>
            </a:r>
            <a:r>
              <a:rPr lang="ru-RU" sz="1300" dirty="0" err="1"/>
              <a:t>ресурси</a:t>
            </a:r>
            <a:r>
              <a:rPr lang="ru-RU" sz="1300" dirty="0"/>
              <a:t> </a:t>
            </a:r>
            <a:r>
              <a:rPr lang="ru-RU" sz="1300" dirty="0" err="1"/>
              <a:t>енергії</a:t>
            </a:r>
            <a:r>
              <a:rPr lang="ru-RU" sz="1300" dirty="0"/>
              <a:t> і </a:t>
            </a:r>
            <a:r>
              <a:rPr lang="ru-RU" sz="1300" dirty="0" err="1"/>
              <a:t>сировини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тепер</a:t>
            </a:r>
            <a:r>
              <a:rPr lang="ru-RU" sz="1300" dirty="0"/>
              <a:t> уже </a:t>
            </a:r>
            <a:r>
              <a:rPr lang="ru-RU" sz="1300" dirty="0" err="1"/>
              <a:t>вичерпані</a:t>
            </a:r>
            <a:r>
              <a:rPr lang="ru-RU" sz="1300" dirty="0"/>
              <a:t>, </a:t>
            </a:r>
            <a:r>
              <a:rPr lang="ru-RU" sz="1300" dirty="0" err="1"/>
              <a:t>бідність</a:t>
            </a:r>
            <a:r>
              <a:rPr lang="ru-RU" sz="1300" dirty="0"/>
              <a:t> </a:t>
            </a:r>
            <a:r>
              <a:rPr lang="ru-RU" sz="1300" dirty="0" err="1"/>
              <a:t>сучасної</a:t>
            </a:r>
            <a:r>
              <a:rPr lang="ru-RU" sz="1300" dirty="0"/>
              <a:t> </a:t>
            </a:r>
            <a:r>
              <a:rPr lang="ru-RU" sz="1300" dirty="0" err="1"/>
              <a:t>сировинної</a:t>
            </a:r>
            <a:r>
              <a:rPr lang="ru-RU" sz="1300" dirty="0"/>
              <a:t> </a:t>
            </a:r>
            <a:r>
              <a:rPr lang="ru-RU" sz="1300" dirty="0" err="1"/>
              <a:t>бази</a:t>
            </a:r>
            <a:r>
              <a:rPr lang="ru-RU" sz="1300" dirty="0"/>
              <a:t> та </a:t>
            </a:r>
            <a:r>
              <a:rPr lang="ru-RU" sz="1300" dirty="0" err="1"/>
              <a:t>імпорт</a:t>
            </a:r>
            <a:r>
              <a:rPr lang="ru-RU" sz="1300" dirty="0"/>
              <a:t> </a:t>
            </a:r>
            <a:r>
              <a:rPr lang="ru-RU" sz="1300" dirty="0" err="1"/>
              <a:t>необхідних</a:t>
            </a:r>
            <a:r>
              <a:rPr lang="ru-RU" sz="1300" dirty="0"/>
              <a:t> </a:t>
            </a:r>
            <a:r>
              <a:rPr lang="ru-RU" sz="1300" dirty="0" err="1"/>
              <a:t>ресурсів</a:t>
            </a:r>
            <a:r>
              <a:rPr lang="ru-RU" sz="1300" dirty="0"/>
              <a:t>.</a:t>
            </a:r>
          </a:p>
          <a:p>
            <a:pPr algn="ctr"/>
            <a:r>
              <a:rPr lang="ru-RU" sz="1300" dirty="0" err="1"/>
              <a:t>Італія</a:t>
            </a:r>
            <a:r>
              <a:rPr lang="ru-RU" sz="1300" dirty="0"/>
              <a:t> </a:t>
            </a:r>
            <a:r>
              <a:rPr lang="ru-RU" sz="1300" dirty="0" err="1"/>
              <a:t>виплавляє</a:t>
            </a:r>
            <a:r>
              <a:rPr lang="ru-RU" sz="1300" dirty="0"/>
              <a:t> 25 млн. т </a:t>
            </a:r>
            <a:r>
              <a:rPr lang="ru-RU" sz="1300" dirty="0" err="1"/>
              <a:t>сталі</a:t>
            </a:r>
            <a:r>
              <a:rPr lang="ru-RU" sz="1300" dirty="0"/>
              <a:t> і 250 тис. т </a:t>
            </a:r>
            <a:r>
              <a:rPr lang="ru-RU" sz="1300" dirty="0" err="1"/>
              <a:t>алюмінію</a:t>
            </a:r>
            <a:r>
              <a:rPr lang="ru-RU" sz="1300" dirty="0"/>
              <a:t> на </a:t>
            </a:r>
            <a:r>
              <a:rPr lang="ru-RU" sz="1300" dirty="0" err="1"/>
              <a:t>рік</a:t>
            </a:r>
            <a:r>
              <a:rPr lang="ru-RU" sz="1300" dirty="0"/>
              <a:t>. У </a:t>
            </a:r>
            <a:r>
              <a:rPr lang="ru-RU" sz="1300" dirty="0" err="1"/>
              <a:t>виробництві</a:t>
            </a:r>
            <a:r>
              <a:rPr lang="ru-RU" sz="1300" dirty="0"/>
              <a:t> </a:t>
            </a:r>
            <a:r>
              <a:rPr lang="ru-RU" sz="1300" dirty="0" err="1"/>
              <a:t>сталі</a:t>
            </a:r>
            <a:r>
              <a:rPr lang="ru-RU" sz="1300" dirty="0"/>
              <a:t> </a:t>
            </a:r>
            <a:r>
              <a:rPr lang="ru-RU" sz="1300" dirty="0" err="1"/>
              <a:t>вагоме</a:t>
            </a:r>
            <a:r>
              <a:rPr lang="ru-RU" sz="1300" dirty="0"/>
              <a:t> </a:t>
            </a:r>
            <a:r>
              <a:rPr lang="ru-RU" sz="1300" dirty="0" err="1"/>
              <a:t>значення</a:t>
            </a:r>
            <a:r>
              <a:rPr lang="ru-RU" sz="1300" dirty="0"/>
              <a:t> </a:t>
            </a:r>
            <a:r>
              <a:rPr lang="ru-RU" sz="1300" dirty="0" err="1"/>
              <a:t>імпортного</a:t>
            </a:r>
            <a:r>
              <a:rPr lang="ru-RU" sz="1300" dirty="0"/>
              <a:t> скрапу. </a:t>
            </a:r>
            <a:r>
              <a:rPr lang="ru-RU" sz="1300" dirty="0" err="1"/>
              <a:t>Найбільшими</a:t>
            </a:r>
            <a:r>
              <a:rPr lang="ru-RU" sz="1300" dirty="0"/>
              <a:t> центрами </a:t>
            </a:r>
            <a:r>
              <a:rPr lang="ru-RU" sz="1300" dirty="0" err="1"/>
              <a:t>чорної</a:t>
            </a:r>
            <a:r>
              <a:rPr lang="ru-RU" sz="1300" dirty="0"/>
              <a:t> </a:t>
            </a:r>
            <a:r>
              <a:rPr lang="ru-RU" sz="1300" dirty="0" err="1"/>
              <a:t>металургії</a:t>
            </a:r>
            <a:r>
              <a:rPr lang="ru-RU" sz="1300" dirty="0"/>
              <a:t> стали </a:t>
            </a:r>
            <a:r>
              <a:rPr lang="ru-RU" sz="1300" dirty="0" err="1"/>
              <a:t>агломерації</a:t>
            </a:r>
            <a:r>
              <a:rPr lang="ru-RU" sz="1300" dirty="0"/>
              <a:t> </a:t>
            </a:r>
            <a:r>
              <a:rPr lang="ru-RU" sz="1300" dirty="0" err="1"/>
              <a:t>Генуї</a:t>
            </a:r>
            <a:r>
              <a:rPr lang="ru-RU" sz="1300" dirty="0"/>
              <a:t>, Неаполя, </a:t>
            </a:r>
            <a:r>
              <a:rPr lang="ru-RU" sz="1300" dirty="0" err="1"/>
              <a:t>міста</a:t>
            </a:r>
            <a:r>
              <a:rPr lang="ru-RU" sz="1300" dirty="0"/>
              <a:t> </a:t>
            </a:r>
            <a:r>
              <a:rPr lang="ru-RU" sz="1300" dirty="0" err="1"/>
              <a:t>Пйомбіно</a:t>
            </a:r>
            <a:r>
              <a:rPr lang="ru-RU" sz="1300" dirty="0"/>
              <a:t> (Тоскана) і Таранто (</a:t>
            </a:r>
            <a:r>
              <a:rPr lang="ru-RU" sz="1300" dirty="0" err="1"/>
              <a:t>Апулія</a:t>
            </a:r>
            <a:r>
              <a:rPr lang="ru-RU" sz="1300" dirty="0"/>
              <a:t>). </a:t>
            </a:r>
            <a:r>
              <a:rPr lang="ru-RU" sz="1300" dirty="0" err="1"/>
              <a:t>Ще</a:t>
            </a:r>
            <a:r>
              <a:rPr lang="ru-RU" sz="1300" dirty="0"/>
              <a:t> не так давно в </a:t>
            </a:r>
            <a:r>
              <a:rPr lang="ru-RU" sz="1300" dirty="0" err="1"/>
              <a:t>металообробці</a:t>
            </a:r>
            <a:r>
              <a:rPr lang="ru-RU" sz="1300" dirty="0"/>
              <a:t> і </a:t>
            </a:r>
            <a:r>
              <a:rPr lang="ru-RU" sz="1300" dirty="0" err="1"/>
              <a:t>машинобудуванні</a:t>
            </a:r>
            <a:r>
              <a:rPr lang="ru-RU" sz="1300" dirty="0"/>
              <a:t> </a:t>
            </a:r>
            <a:r>
              <a:rPr lang="ru-RU" sz="1300" dirty="0" err="1"/>
              <a:t>домінували</a:t>
            </a:r>
            <a:r>
              <a:rPr lang="ru-RU" sz="1300" dirty="0"/>
              <a:t> </a:t>
            </a:r>
            <a:r>
              <a:rPr lang="ru-RU" sz="1300" dirty="0" err="1"/>
              <a:t>Мілан</a:t>
            </a:r>
            <a:r>
              <a:rPr lang="ru-RU" sz="1300" dirty="0"/>
              <a:t>, </a:t>
            </a:r>
            <a:r>
              <a:rPr lang="ru-RU" sz="1300" dirty="0" err="1"/>
              <a:t>Турін</a:t>
            </a:r>
            <a:r>
              <a:rPr lang="ru-RU" sz="1300" dirty="0"/>
              <a:t> і Генуя. </a:t>
            </a:r>
            <a:r>
              <a:rPr lang="ru-RU" sz="1300" dirty="0" err="1"/>
              <a:t>Поступово</a:t>
            </a:r>
            <a:r>
              <a:rPr lang="ru-RU" sz="1300" dirty="0"/>
              <a:t> </a:t>
            </a:r>
            <a:r>
              <a:rPr lang="ru-RU" sz="1300" dirty="0" err="1"/>
              <a:t>ці</a:t>
            </a:r>
            <a:r>
              <a:rPr lang="ru-RU" sz="1300" dirty="0"/>
              <a:t> </a:t>
            </a:r>
            <a:r>
              <a:rPr lang="ru-RU" sz="1300" dirty="0" err="1"/>
              <a:t>галузі</a:t>
            </a:r>
            <a:r>
              <a:rPr lang="ru-RU" sz="1300" dirty="0"/>
              <a:t> </a:t>
            </a:r>
            <a:r>
              <a:rPr lang="ru-RU" sz="1300" dirty="0" err="1"/>
              <a:t>поширились</a:t>
            </a:r>
            <a:r>
              <a:rPr lang="ru-RU" sz="1300" dirty="0"/>
              <a:t> на </a:t>
            </a:r>
            <a:r>
              <a:rPr lang="ru-RU" sz="1300" dirty="0" err="1"/>
              <a:t>північний</a:t>
            </a:r>
            <a:r>
              <a:rPr lang="ru-RU" sz="1300" dirty="0"/>
              <a:t> </a:t>
            </a:r>
            <a:r>
              <a:rPr lang="ru-RU" sz="1300" dirty="0" err="1"/>
              <a:t>схід</a:t>
            </a:r>
            <a:r>
              <a:rPr lang="ru-RU" sz="1300" dirty="0"/>
              <a:t>, а </a:t>
            </a:r>
            <a:r>
              <a:rPr lang="ru-RU" sz="1300" dirty="0" err="1"/>
              <a:t>тепер</a:t>
            </a:r>
            <a:r>
              <a:rPr lang="ru-RU" sz="1300" dirty="0"/>
              <a:t> і в Центр. </a:t>
            </a:r>
            <a:r>
              <a:rPr lang="ru-RU" sz="1300" dirty="0" err="1"/>
              <a:t>Значними</a:t>
            </a:r>
            <a:r>
              <a:rPr lang="ru-RU" sz="1300" dirty="0"/>
              <a:t> </a:t>
            </a:r>
            <a:r>
              <a:rPr lang="ru-RU" sz="1300" dirty="0" err="1"/>
              <a:t>машинобудівними</a:t>
            </a:r>
            <a:r>
              <a:rPr lang="ru-RU" sz="1300" dirty="0"/>
              <a:t> центрами стали </a:t>
            </a:r>
            <a:r>
              <a:rPr lang="ru-RU" sz="1300" dirty="0" err="1"/>
              <a:t>Брешіа</a:t>
            </a:r>
            <a:r>
              <a:rPr lang="ru-RU" sz="1300" dirty="0"/>
              <a:t>, </a:t>
            </a:r>
            <a:r>
              <a:rPr lang="ru-RU" sz="1300" dirty="0" err="1"/>
              <a:t>Венеція</a:t>
            </a:r>
            <a:r>
              <a:rPr lang="ru-RU" sz="1300" dirty="0"/>
              <a:t>, </a:t>
            </a:r>
            <a:r>
              <a:rPr lang="ru-RU" sz="1300" dirty="0" err="1"/>
              <a:t>Трієст</a:t>
            </a:r>
            <a:r>
              <a:rPr lang="ru-RU" sz="1300" dirty="0"/>
              <a:t>, Болонья, </a:t>
            </a:r>
            <a:r>
              <a:rPr lang="ru-RU" sz="1300" dirty="0" err="1"/>
              <a:t>Флоренція</a:t>
            </a:r>
            <a:r>
              <a:rPr lang="ru-RU" sz="1300" dirty="0"/>
              <a:t> і </a:t>
            </a:r>
            <a:r>
              <a:rPr lang="ru-RU" sz="1300" dirty="0" err="1"/>
              <a:t>навіть</a:t>
            </a:r>
            <a:r>
              <a:rPr lang="ru-RU" sz="1300" dirty="0"/>
              <a:t> Рим і Неаполь. </a:t>
            </a:r>
            <a:r>
              <a:rPr lang="ru-RU" sz="1300" dirty="0" err="1"/>
              <a:t>Автомобільна</a:t>
            </a:r>
            <a:r>
              <a:rPr lang="ru-RU" sz="1300" dirty="0"/>
              <a:t> </a:t>
            </a:r>
            <a:r>
              <a:rPr lang="ru-RU" sz="1300" dirty="0" err="1"/>
              <a:t>промисловість</a:t>
            </a:r>
            <a:r>
              <a:rPr lang="ru-RU" sz="1300" dirty="0"/>
              <a:t> </a:t>
            </a:r>
            <a:r>
              <a:rPr lang="ru-RU" sz="1300" dirty="0" err="1"/>
              <a:t>Італії</a:t>
            </a:r>
            <a:r>
              <a:rPr lang="ru-RU" sz="1300" dirty="0"/>
              <a:t> </a:t>
            </a:r>
            <a:r>
              <a:rPr lang="ru-RU" sz="1300" dirty="0" err="1"/>
              <a:t>відома</a:t>
            </a:r>
            <a:r>
              <a:rPr lang="ru-RU" sz="1300" dirty="0"/>
              <a:t> автомашинами «ФІАТ» (фабрика </a:t>
            </a:r>
            <a:r>
              <a:rPr lang="ru-RU" sz="1300" dirty="0" err="1"/>
              <a:t>італійських</a:t>
            </a:r>
            <a:r>
              <a:rPr lang="ru-RU" sz="1300" dirty="0"/>
              <a:t> авто </a:t>
            </a:r>
            <a:r>
              <a:rPr lang="ru-RU" sz="1300" dirty="0" err="1"/>
              <a:t>Туріна</a:t>
            </a:r>
            <a:r>
              <a:rPr lang="ru-RU" sz="1300" dirty="0"/>
              <a:t>), </a:t>
            </a:r>
            <a:r>
              <a:rPr lang="ru-RU" sz="1300" dirty="0" err="1"/>
              <a:t>гоночними</a:t>
            </a:r>
            <a:r>
              <a:rPr lang="ru-RU" sz="1300" dirty="0"/>
              <a:t> машинами, </a:t>
            </a:r>
            <a:r>
              <a:rPr lang="ru-RU" sz="1300" dirty="0" err="1"/>
              <a:t>моторолерами</a:t>
            </a:r>
            <a:r>
              <a:rPr lang="ru-RU" sz="1300" dirty="0"/>
              <a:t> і мопедами. </a:t>
            </a:r>
            <a:r>
              <a:rPr lang="ru-RU" sz="1300" dirty="0" err="1"/>
              <a:t>Головним</a:t>
            </a:r>
            <a:r>
              <a:rPr lang="ru-RU" sz="1300" dirty="0"/>
              <a:t> центром </a:t>
            </a:r>
            <a:r>
              <a:rPr lang="ru-RU" sz="1300" dirty="0" err="1"/>
              <a:t>автомобілебудування</a:t>
            </a:r>
            <a:r>
              <a:rPr lang="ru-RU" sz="1300" dirty="0"/>
              <a:t> </a:t>
            </a:r>
            <a:r>
              <a:rPr lang="ru-RU" sz="1300" dirty="0" err="1"/>
              <a:t>залишається</a:t>
            </a:r>
            <a:r>
              <a:rPr lang="ru-RU" sz="1300" dirty="0"/>
              <a:t> </a:t>
            </a:r>
            <a:r>
              <a:rPr lang="ru-RU" sz="1300" dirty="0" err="1"/>
              <a:t>Турін</a:t>
            </a:r>
            <a:r>
              <a:rPr lang="ru-RU" sz="1300" dirty="0"/>
              <a:t>. </a:t>
            </a:r>
            <a:r>
              <a:rPr lang="ru-RU" sz="1300" dirty="0" err="1"/>
              <a:t>Щорічно</a:t>
            </a:r>
            <a:r>
              <a:rPr lang="ru-RU" sz="1300" dirty="0"/>
              <a:t> </a:t>
            </a:r>
            <a:r>
              <a:rPr lang="ru-RU" sz="1300" dirty="0" err="1"/>
              <a:t>випускається</a:t>
            </a:r>
            <a:r>
              <a:rPr lang="ru-RU" sz="1300" dirty="0"/>
              <a:t> до 2 млн. автомашин. </a:t>
            </a:r>
          </a:p>
        </p:txBody>
      </p:sp>
      <p:pic>
        <p:nvPicPr>
          <p:cNvPr id="6146" name="Picture 2" descr="D:\Закачки\0cd9638ebc_91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75019"/>
            <a:ext cx="4997035" cy="3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764704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/>
              <a:t>Хімічна</a:t>
            </a:r>
            <a:r>
              <a:rPr lang="ru-RU" sz="1400" dirty="0"/>
              <a:t> </a:t>
            </a:r>
            <a:r>
              <a:rPr lang="ru-RU" sz="1400" dirty="0" err="1"/>
              <a:t>промисловість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зародилась у </a:t>
            </a:r>
            <a:r>
              <a:rPr lang="ru-RU" sz="1400" dirty="0" err="1"/>
              <a:t>Ломбардії</a:t>
            </a:r>
            <a:r>
              <a:rPr lang="ru-RU" sz="1400" dirty="0"/>
              <a:t>, і </a:t>
            </a:r>
            <a:r>
              <a:rPr lang="ru-RU" sz="1400" dirty="0" err="1"/>
              <a:t>нині</a:t>
            </a:r>
            <a:r>
              <a:rPr lang="ru-RU" sz="1400" dirty="0"/>
              <a:t> там </a:t>
            </a:r>
            <a:r>
              <a:rPr lang="ru-RU" sz="1400" dirty="0" err="1"/>
              <a:t>знаходиться</a:t>
            </a:r>
            <a:r>
              <a:rPr lang="ru-RU" sz="1400" dirty="0"/>
              <a:t> </a:t>
            </a:r>
            <a:r>
              <a:rPr lang="ru-RU" sz="1400" dirty="0" err="1"/>
              <a:t>чимало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підприємств</a:t>
            </a:r>
            <a:r>
              <a:rPr lang="ru-RU" sz="1400" dirty="0"/>
              <a:t>. </a:t>
            </a:r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з'явилися</a:t>
            </a:r>
            <a:r>
              <a:rPr lang="ru-RU" sz="1400" dirty="0"/>
              <a:t> </a:t>
            </a:r>
            <a:r>
              <a:rPr lang="ru-RU" sz="1400" dirty="0" err="1"/>
              <a:t>нові</a:t>
            </a:r>
            <a:r>
              <a:rPr lang="ru-RU" sz="1400" dirty="0"/>
              <a:t>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нафтохімії</a:t>
            </a:r>
            <a:r>
              <a:rPr lang="ru-RU" sz="1400" dirty="0"/>
              <a:t> на </a:t>
            </a:r>
            <a:r>
              <a:rPr lang="ru-RU" sz="1400" dirty="0" err="1"/>
              <a:t>Півдні</a:t>
            </a:r>
            <a:r>
              <a:rPr lang="ru-RU" sz="1400" dirty="0"/>
              <a:t> і </a:t>
            </a:r>
            <a:r>
              <a:rPr lang="ru-RU" sz="1400" dirty="0" err="1"/>
              <a:t>частково</a:t>
            </a:r>
            <a:r>
              <a:rPr lang="ru-RU" sz="1400" dirty="0"/>
              <a:t> в </a:t>
            </a:r>
            <a:r>
              <a:rPr lang="ru-RU" sz="1400" dirty="0" err="1"/>
              <a:t>Центрі</a:t>
            </a:r>
            <a:r>
              <a:rPr lang="ru-RU" sz="1400" dirty="0"/>
              <a:t>.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синтетичних</a:t>
            </a:r>
            <a:r>
              <a:rPr lang="ru-RU" sz="1400" dirty="0"/>
              <a:t> волокон стало </a:t>
            </a:r>
            <a:r>
              <a:rPr lang="ru-RU" sz="1400" dirty="0" err="1"/>
              <a:t>важливою</a:t>
            </a:r>
            <a:r>
              <a:rPr lang="ru-RU" sz="1400" dirty="0"/>
              <a:t> </a:t>
            </a:r>
            <a:r>
              <a:rPr lang="ru-RU" sz="1400" dirty="0" err="1"/>
              <a:t>галуззю</a:t>
            </a:r>
            <a:r>
              <a:rPr lang="ru-RU" sz="1400" dirty="0"/>
              <a:t>. Легка і </a:t>
            </a:r>
            <a:r>
              <a:rPr lang="ru-RU" sz="1400" dirty="0" err="1"/>
              <a:t>меблева</a:t>
            </a:r>
            <a:r>
              <a:rPr lang="ru-RU" sz="1400" dirty="0"/>
              <a:t> </a:t>
            </a:r>
            <a:r>
              <a:rPr lang="ru-RU" sz="1400" dirty="0" err="1"/>
              <a:t>промисловість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представлені</a:t>
            </a:r>
            <a:r>
              <a:rPr lang="ru-RU" sz="1400" dirty="0"/>
              <a:t> невеликими </a:t>
            </a:r>
            <a:r>
              <a:rPr lang="ru-RU" sz="1400" dirty="0" err="1"/>
              <a:t>підприємствами</a:t>
            </a:r>
            <a:r>
              <a:rPr lang="ru-RU" sz="1400" dirty="0"/>
              <a:t>, </a:t>
            </a:r>
            <a:r>
              <a:rPr lang="ru-RU" sz="1400" dirty="0" err="1"/>
              <a:t>зосереджені</a:t>
            </a:r>
            <a:r>
              <a:rPr lang="ru-RU" sz="1400" dirty="0"/>
              <a:t> в </a:t>
            </a:r>
            <a:r>
              <a:rPr lang="ru-RU" sz="1400" dirty="0" err="1"/>
              <a:t>місцях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на </a:t>
            </a:r>
            <a:r>
              <a:rPr lang="ru-RU" sz="1400" dirty="0" err="1"/>
              <a:t>Півночі</a:t>
            </a:r>
            <a:r>
              <a:rPr lang="ru-RU" sz="1400" dirty="0"/>
              <a:t>, але й для них </a:t>
            </a:r>
            <a:r>
              <a:rPr lang="ru-RU" sz="1400" dirty="0" err="1"/>
              <a:t>характерне</a:t>
            </a:r>
            <a:r>
              <a:rPr lang="ru-RU" sz="1400" dirty="0"/>
              <a:t> </a:t>
            </a:r>
            <a:r>
              <a:rPr lang="ru-RU" sz="1400" dirty="0" err="1"/>
              <a:t>зміщення</a:t>
            </a:r>
            <a:r>
              <a:rPr lang="ru-RU" sz="1400" dirty="0"/>
              <a:t> в Центр, де оплата </a:t>
            </a:r>
            <a:r>
              <a:rPr lang="ru-RU" sz="1400" dirty="0" err="1"/>
              <a:t>праці</a:t>
            </a:r>
            <a:r>
              <a:rPr lang="ru-RU" sz="1400" dirty="0"/>
              <a:t> </a:t>
            </a:r>
            <a:r>
              <a:rPr lang="ru-RU" sz="1400" dirty="0" err="1"/>
              <a:t>нижча</a:t>
            </a:r>
            <a:r>
              <a:rPr lang="ru-RU" sz="1400" dirty="0"/>
              <a:t>. </a:t>
            </a:r>
            <a:r>
              <a:rPr lang="ru-RU" sz="1400" dirty="0" err="1"/>
              <a:t>Модні</a:t>
            </a:r>
            <a:r>
              <a:rPr lang="ru-RU" sz="1400" dirty="0"/>
              <a:t> </a:t>
            </a:r>
            <a:r>
              <a:rPr lang="ru-RU" sz="1400" dirty="0" err="1"/>
              <a:t>вироби</a:t>
            </a:r>
            <a:r>
              <a:rPr lang="ru-RU" sz="1400" dirty="0"/>
              <a:t> (</a:t>
            </a:r>
            <a:r>
              <a:rPr lang="ru-RU" sz="1400" dirty="0" err="1"/>
              <a:t>одяг</a:t>
            </a:r>
            <a:r>
              <a:rPr lang="ru-RU" sz="1400" dirty="0"/>
              <a:t>, </a:t>
            </a:r>
            <a:r>
              <a:rPr lang="ru-RU" sz="1400" dirty="0" err="1"/>
              <a:t>взуття</a:t>
            </a:r>
            <a:r>
              <a:rPr lang="ru-RU" sz="1400" dirty="0"/>
              <a:t>, </a:t>
            </a:r>
            <a:r>
              <a:rPr lang="ru-RU" sz="1400" dirty="0" err="1"/>
              <a:t>меблі</a:t>
            </a:r>
            <a:r>
              <a:rPr lang="ru-RU" sz="1400" dirty="0"/>
              <a:t>) є невеликою, але престижною </a:t>
            </a:r>
            <a:r>
              <a:rPr lang="ru-RU" sz="1400" dirty="0" err="1"/>
              <a:t>частиною</a:t>
            </a:r>
            <a:r>
              <a:rPr lang="ru-RU" sz="1400" dirty="0"/>
              <a:t> </a:t>
            </a:r>
            <a:r>
              <a:rPr lang="ru-RU" sz="1400" dirty="0" err="1"/>
              <a:t>італійської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.</a:t>
            </a:r>
          </a:p>
        </p:txBody>
      </p:sp>
      <p:pic>
        <p:nvPicPr>
          <p:cNvPr id="7170" name="Picture 2" descr="D:\Закачки\recessiyu-khimicheskoy-promyshl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552728" cy="40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</TotalTime>
  <Words>1742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Італія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Admin</dc:creator>
  <cp:lastModifiedBy>Admin</cp:lastModifiedBy>
  <cp:revision>9</cp:revision>
  <dcterms:created xsi:type="dcterms:W3CDTF">2013-02-08T08:45:42Z</dcterms:created>
  <dcterms:modified xsi:type="dcterms:W3CDTF">2013-02-12T14:55:41Z</dcterms:modified>
</cp:coreProperties>
</file>