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62" r:id="rId6"/>
    <p:sldId id="259" r:id="rId7"/>
    <p:sldId id="263" r:id="rId8"/>
    <p:sldId id="260" r:id="rId9"/>
    <p:sldId id="261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946" y="215142"/>
            <a:ext cx="7456546" cy="4398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947" y="215142"/>
            <a:ext cx="3838832" cy="3590739"/>
          </a:xfrm>
        </p:spPr>
        <p:txBody>
          <a:bodyPr/>
          <a:lstStyle/>
          <a:p>
            <a:r>
              <a:rPr lang="ru-RU" sz="4400" b="1" i="1" dirty="0" err="1" smtClean="0"/>
              <a:t>Запо</a:t>
            </a:r>
            <a:r>
              <a:rPr lang="uk-UA" sz="4400" b="1" i="1" dirty="0" err="1" smtClean="0"/>
              <a:t>відники</a:t>
            </a:r>
            <a:r>
              <a:rPr lang="uk-UA" sz="4400" b="1" i="1" dirty="0" smtClean="0"/>
              <a:t> України </a:t>
            </a:r>
            <a:endParaRPr lang="uk-UA" sz="4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Заповідники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— </a:t>
            </a:r>
            <a:r>
              <a:rPr lang="ru-RU" dirty="0" err="1"/>
              <a:t>об'єкти</a:t>
            </a:r>
            <a:r>
              <a:rPr lang="ru-RU" dirty="0"/>
              <a:t> </a:t>
            </a:r>
            <a:r>
              <a:rPr lang="ru-RU" dirty="0" err="1"/>
              <a:t>культурної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r>
              <a:rPr lang="ru-RU" dirty="0"/>
              <a:t>, </a:t>
            </a:r>
            <a:r>
              <a:rPr lang="ru-RU" dirty="0" err="1" smtClean="0"/>
              <a:t>внесені</a:t>
            </a:r>
            <a:r>
              <a:rPr lang="ru-RU" dirty="0" smtClean="0"/>
              <a:t> </a:t>
            </a:r>
            <a:r>
              <a:rPr lang="ru-RU" dirty="0"/>
              <a:t>до Державного </a:t>
            </a:r>
            <a:r>
              <a:rPr lang="ru-RU" dirty="0" err="1"/>
              <a:t>реєстру</a:t>
            </a:r>
            <a:r>
              <a:rPr lang="ru-RU" dirty="0"/>
              <a:t> </a:t>
            </a:r>
            <a:r>
              <a:rPr lang="ru-RU" dirty="0" err="1"/>
              <a:t>нерухомих</a:t>
            </a:r>
            <a:r>
              <a:rPr lang="ru-RU" dirty="0"/>
              <a:t> </a:t>
            </a:r>
            <a:r>
              <a:rPr lang="ru-RU" dirty="0" err="1"/>
              <a:t>пам'яток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6929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37" y="4032034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9319" y="3361038"/>
            <a:ext cx="8237838" cy="3085069"/>
          </a:xfrm>
        </p:spPr>
        <p:txBody>
          <a:bodyPr>
            <a:normAutofit fontScale="92500" lnSpcReduction="20000"/>
          </a:bodyPr>
          <a:lstStyle/>
          <a:p>
            <a:r>
              <a:rPr lang="uk-UA" dirty="0" err="1"/>
              <a:t>Стрільцівський</a:t>
            </a:r>
            <a:r>
              <a:rPr lang="uk-UA" dirty="0"/>
              <a:t> степ - це пам'ятник </a:t>
            </a:r>
            <a:r>
              <a:rPr lang="uk-UA" dirty="0" err="1"/>
              <a:t>Старобільським</a:t>
            </a:r>
            <a:r>
              <a:rPr lang="uk-UA" dirty="0"/>
              <a:t> степам, їх останній невеликий залишок. Колись ці степи займали площу понад 40000 га, а тепер залишилися тільки маленькі ділянки їх у Луганському заповіднику та </a:t>
            </a:r>
            <a:r>
              <a:rPr lang="uk-UA" dirty="0" err="1"/>
              <a:t>Юницькому</a:t>
            </a:r>
            <a:r>
              <a:rPr lang="uk-UA" dirty="0"/>
              <a:t> ботанічному заказнику. Територія </a:t>
            </a:r>
            <a:r>
              <a:rPr lang="uk-UA" dirty="0" err="1"/>
              <a:t>Стрільцівського</a:t>
            </a:r>
            <a:r>
              <a:rPr lang="uk-UA" dirty="0"/>
              <a:t> степу - це своєрідна жива лабораторія, де вчені України та зарубіжжя досліджують і спостерігають процеси, що відбуваються в природному степу в період інтенсивного антропогенного пресу на навколишнє середовище.</a:t>
            </a:r>
          </a:p>
          <a:p>
            <a:r>
              <a:rPr lang="ru-RU" dirty="0" err="1"/>
              <a:t>Основне</a:t>
            </a:r>
            <a:r>
              <a:rPr lang="ru-RU" dirty="0"/>
              <a:t> </a:t>
            </a:r>
            <a:r>
              <a:rPr lang="ru-RU" dirty="0" err="1"/>
              <a:t>природоохоронне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відділення</a:t>
            </a:r>
            <a:r>
              <a:rPr lang="ru-RU" dirty="0"/>
              <a:t> - </a:t>
            </a:r>
            <a:r>
              <a:rPr lang="ru-RU" dirty="0" err="1"/>
              <a:t>охорона</a:t>
            </a:r>
            <a:r>
              <a:rPr lang="ru-RU" dirty="0"/>
              <a:t> </a:t>
            </a:r>
            <a:r>
              <a:rPr lang="ru-RU" dirty="0" err="1"/>
              <a:t>комплексів</a:t>
            </a:r>
            <a:r>
              <a:rPr lang="ru-RU" dirty="0"/>
              <a:t> </a:t>
            </a:r>
            <a:r>
              <a:rPr lang="ru-RU" dirty="0" err="1"/>
              <a:t>рослинності</a:t>
            </a:r>
            <a:r>
              <a:rPr lang="ru-RU" dirty="0"/>
              <a:t>, </a:t>
            </a:r>
            <a:r>
              <a:rPr lang="ru-RU" dirty="0" err="1"/>
              <a:t>флори</a:t>
            </a:r>
            <a:r>
              <a:rPr lang="ru-RU" dirty="0"/>
              <a:t> і </a:t>
            </a:r>
            <a:r>
              <a:rPr lang="ru-RU" dirty="0" err="1"/>
              <a:t>фауни</a:t>
            </a:r>
            <a:r>
              <a:rPr lang="ru-RU" dirty="0"/>
              <a:t> </a:t>
            </a:r>
            <a:r>
              <a:rPr lang="ru-RU" dirty="0" err="1"/>
              <a:t>заплави</a:t>
            </a:r>
            <a:r>
              <a:rPr lang="ru-RU" dirty="0"/>
              <a:t> </a:t>
            </a:r>
            <a:r>
              <a:rPr lang="ru-RU" dirty="0" err="1"/>
              <a:t>Сіверського</a:t>
            </a:r>
            <a:r>
              <a:rPr lang="ru-RU" dirty="0"/>
              <a:t> </a:t>
            </a:r>
            <a:r>
              <a:rPr lang="ru-RU" dirty="0" err="1"/>
              <a:t>Дінця</a:t>
            </a:r>
            <a:r>
              <a:rPr lang="ru-RU" dirty="0"/>
              <a:t>.</a:t>
            </a: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7178" y="65198"/>
            <a:ext cx="49838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Особливої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заслуговує</a:t>
            </a:r>
            <a:r>
              <a:rPr lang="ru-RU" dirty="0"/>
              <a:t> </a:t>
            </a:r>
            <a:r>
              <a:rPr lang="ru-RU" dirty="0" err="1"/>
              <a:t>бабак</a:t>
            </a:r>
            <a:r>
              <a:rPr lang="ru-RU" dirty="0"/>
              <a:t>. Колись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траплявся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на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рівнинах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.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популяція</a:t>
            </a:r>
            <a:r>
              <a:rPr lang="ru-RU" dirty="0"/>
              <a:t> на </a:t>
            </a:r>
            <a:r>
              <a:rPr lang="ru-RU" dirty="0" err="1"/>
              <a:t>сході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налічує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особин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чисельність</a:t>
            </a:r>
            <a:r>
              <a:rPr lang="ru-RU" dirty="0"/>
              <a:t> </a:t>
            </a:r>
            <a:r>
              <a:rPr lang="ru-RU" dirty="0" err="1"/>
              <a:t>скоротилася</a:t>
            </a:r>
            <a:r>
              <a:rPr lang="ru-RU" dirty="0"/>
              <a:t> через </a:t>
            </a:r>
            <a:r>
              <a:rPr lang="ru-RU" dirty="0" err="1"/>
              <a:t>розорювання</a:t>
            </a:r>
            <a:r>
              <a:rPr lang="ru-RU" dirty="0"/>
              <a:t> земель і </a:t>
            </a:r>
            <a:r>
              <a:rPr lang="ru-RU" dirty="0" err="1"/>
              <a:t>надмірне</a:t>
            </a:r>
            <a:r>
              <a:rPr lang="ru-RU" dirty="0"/>
              <a:t> </a:t>
            </a:r>
            <a:r>
              <a:rPr lang="ru-RU" dirty="0" err="1"/>
              <a:t>добування</a:t>
            </a:r>
            <a:r>
              <a:rPr lang="ru-RU" dirty="0"/>
              <a:t> </a:t>
            </a:r>
            <a:r>
              <a:rPr lang="ru-RU" dirty="0" err="1"/>
              <a:t>мисливцями</a:t>
            </a:r>
            <a:r>
              <a:rPr lang="ru-RU" dirty="0"/>
              <a:t>. З </a:t>
            </a:r>
            <a:r>
              <a:rPr lang="ru-RU" dirty="0" err="1"/>
              <a:t>бабаком</a:t>
            </a:r>
            <a:r>
              <a:rPr lang="ru-RU" dirty="0"/>
              <a:t> </a:t>
            </a:r>
            <a:r>
              <a:rPr lang="ru-RU" dirty="0" err="1"/>
              <a:t>пов'язана</a:t>
            </a:r>
            <a:r>
              <a:rPr lang="ru-RU" dirty="0"/>
              <a:t> </a:t>
            </a:r>
            <a:r>
              <a:rPr lang="ru-RU" dirty="0" err="1"/>
              <a:t>екологія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степу: в </a:t>
            </a:r>
            <a:r>
              <a:rPr lang="ru-RU" dirty="0" err="1"/>
              <a:t>його</a:t>
            </a:r>
            <a:r>
              <a:rPr lang="ru-RU" dirty="0"/>
              <a:t> норах </a:t>
            </a:r>
            <a:r>
              <a:rPr lang="ru-RU" dirty="0" err="1"/>
              <a:t>оселюється</a:t>
            </a:r>
            <a:r>
              <a:rPr lang="ru-RU" dirty="0"/>
              <a:t> </a:t>
            </a:r>
            <a:r>
              <a:rPr lang="ru-RU" dirty="0" err="1"/>
              <a:t>їжак</a:t>
            </a:r>
            <a:r>
              <a:rPr lang="ru-RU" dirty="0"/>
              <a:t> </a:t>
            </a:r>
            <a:r>
              <a:rPr lang="ru-RU" dirty="0" err="1"/>
              <a:t>вухатий</a:t>
            </a:r>
            <a:r>
              <a:rPr lang="ru-RU" dirty="0"/>
              <a:t>, </a:t>
            </a:r>
            <a:r>
              <a:rPr lang="ru-RU" dirty="0" err="1"/>
              <a:t>влаштовує</a:t>
            </a:r>
            <a:r>
              <a:rPr lang="ru-RU" dirty="0"/>
              <a:t> </a:t>
            </a:r>
            <a:r>
              <a:rPr lang="ru-RU" dirty="0" err="1"/>
              <a:t>виводкові</a:t>
            </a:r>
            <a:r>
              <a:rPr lang="ru-RU" dirty="0"/>
              <a:t> </a:t>
            </a:r>
            <a:r>
              <a:rPr lang="ru-RU" dirty="0" err="1"/>
              <a:t>гнізда</a:t>
            </a:r>
            <a:r>
              <a:rPr lang="ru-RU" dirty="0"/>
              <a:t> </a:t>
            </a:r>
            <a:r>
              <a:rPr lang="ru-RU" dirty="0" err="1"/>
              <a:t>огар</a:t>
            </a:r>
            <a:r>
              <a:rPr lang="ru-RU" dirty="0"/>
              <a:t>, </a:t>
            </a:r>
            <a:r>
              <a:rPr lang="ru-RU" dirty="0" err="1"/>
              <a:t>знаходить</a:t>
            </a:r>
            <a:r>
              <a:rPr lang="ru-RU" dirty="0"/>
              <a:t> </a:t>
            </a:r>
            <a:r>
              <a:rPr lang="ru-RU" dirty="0" err="1"/>
              <a:t>сховище</a:t>
            </a:r>
            <a:r>
              <a:rPr lang="ru-RU" dirty="0"/>
              <a:t> гадюка.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916" y="463009"/>
            <a:ext cx="3222691" cy="212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6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03" y="82378"/>
            <a:ext cx="3085629" cy="1293341"/>
          </a:xfrm>
        </p:spPr>
        <p:txBody>
          <a:bodyPr/>
          <a:lstStyle/>
          <a:p>
            <a:r>
              <a:rPr lang="uk-UA" sz="2800" dirty="0">
                <a:solidFill>
                  <a:schemeClr val="accent1">
                    <a:lumMod val="75000"/>
                  </a:schemeClr>
                </a:solidFill>
              </a:rPr>
              <a:t>Ялтинський </a:t>
            </a:r>
            <a:r>
              <a:rPr lang="uk-UA" sz="2800" dirty="0" err="1">
                <a:solidFill>
                  <a:schemeClr val="accent1">
                    <a:lumMod val="75000"/>
                  </a:schemeClr>
                </a:solidFill>
              </a:rPr>
              <a:t>гірсько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</a:rPr>
              <a:t>-лісовий природний заповідник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5124" y="82378"/>
            <a:ext cx="7026876" cy="6557318"/>
          </a:xfrm>
        </p:spPr>
        <p:txBody>
          <a:bodyPr>
            <a:normAutofit/>
          </a:bodyPr>
          <a:lstStyle/>
          <a:p>
            <a:r>
              <a:rPr lang="ru-RU" sz="3200" dirty="0" err="1"/>
              <a:t>Заповідник</a:t>
            </a:r>
            <a:r>
              <a:rPr lang="ru-RU" sz="3200" dirty="0"/>
              <a:t> </a:t>
            </a:r>
            <a:r>
              <a:rPr lang="ru-RU" sz="3200" dirty="0" err="1"/>
              <a:t>розташований</a:t>
            </a:r>
            <a:r>
              <a:rPr lang="ru-RU" sz="3200" dirty="0"/>
              <a:t> у </a:t>
            </a:r>
            <a:r>
              <a:rPr lang="ru-RU" sz="3200" dirty="0" err="1"/>
              <a:t>південно-західній</a:t>
            </a:r>
            <a:r>
              <a:rPr lang="ru-RU" sz="3200" dirty="0"/>
              <a:t> </a:t>
            </a:r>
            <a:r>
              <a:rPr lang="ru-RU" sz="3200" dirty="0" err="1"/>
              <a:t>частині</a:t>
            </a:r>
            <a:r>
              <a:rPr lang="ru-RU" sz="3200" dirty="0"/>
              <a:t> </a:t>
            </a:r>
            <a:r>
              <a:rPr lang="ru-RU" sz="3200" dirty="0" err="1"/>
              <a:t>Криму</a:t>
            </a:r>
            <a:r>
              <a:rPr lang="ru-RU" sz="3200" dirty="0"/>
              <a:t> на </a:t>
            </a:r>
            <a:r>
              <a:rPr lang="ru-RU" sz="3200" dirty="0" err="1"/>
              <a:t>площі</a:t>
            </a:r>
            <a:r>
              <a:rPr lang="ru-RU" sz="3200" dirty="0"/>
              <a:t> 14523,0 га.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територія</a:t>
            </a:r>
            <a:r>
              <a:rPr lang="ru-RU" sz="3200" dirty="0"/>
              <a:t> </a:t>
            </a:r>
            <a:r>
              <a:rPr lang="ru-RU" sz="3200" dirty="0" err="1"/>
              <a:t>простягається</a:t>
            </a:r>
            <a:r>
              <a:rPr lang="ru-RU" sz="3200" dirty="0"/>
              <a:t> </a:t>
            </a:r>
            <a:r>
              <a:rPr lang="ru-RU" sz="3200" dirty="0" err="1"/>
              <a:t>уздовж</a:t>
            </a:r>
            <a:r>
              <a:rPr lang="ru-RU" sz="3200" dirty="0"/>
              <a:t> </a:t>
            </a:r>
            <a:r>
              <a:rPr lang="ru-RU" sz="3200" dirty="0" err="1"/>
              <a:t>Чорного</a:t>
            </a:r>
            <a:r>
              <a:rPr lang="ru-RU" sz="3200" dirty="0"/>
              <a:t> моря </a:t>
            </a:r>
            <a:r>
              <a:rPr lang="ru-RU" sz="3200" dirty="0" err="1"/>
              <a:t>із</a:t>
            </a:r>
            <a:r>
              <a:rPr lang="ru-RU" sz="3200" dirty="0"/>
              <a:t> заходу на </a:t>
            </a:r>
            <a:r>
              <a:rPr lang="ru-RU" sz="3200" dirty="0" err="1"/>
              <a:t>схід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Фороса до Гурзуфа на 49 км, </a:t>
            </a:r>
            <a:r>
              <a:rPr lang="ru-RU" sz="3200" dirty="0" err="1"/>
              <a:t>оточуючи</a:t>
            </a:r>
            <a:r>
              <a:rPr lang="ru-RU" sz="3200" dirty="0"/>
              <a:t> </a:t>
            </a:r>
            <a:r>
              <a:rPr lang="ru-RU" sz="3200" dirty="0" err="1"/>
              <a:t>Велику</a:t>
            </a:r>
            <a:r>
              <a:rPr lang="ru-RU" sz="3200" dirty="0"/>
              <a:t> Ялту. В </a:t>
            </a:r>
            <a:r>
              <a:rPr lang="ru-RU" sz="3200" dirty="0" err="1"/>
              <a:t>цілому</a:t>
            </a:r>
            <a:r>
              <a:rPr lang="ru-RU" sz="3200" dirty="0"/>
              <a:t> </a:t>
            </a:r>
            <a:r>
              <a:rPr lang="ru-RU" sz="3200" dirty="0" err="1"/>
              <a:t>територія</a:t>
            </a:r>
            <a:r>
              <a:rPr lang="ru-RU" sz="3200" dirty="0"/>
              <a:t> </a:t>
            </a:r>
            <a:r>
              <a:rPr lang="ru-RU" sz="3200" dirty="0" err="1"/>
              <a:t>заповідника</a:t>
            </a:r>
            <a:r>
              <a:rPr lang="ru-RU" sz="3200" dirty="0"/>
              <a:t> </a:t>
            </a:r>
            <a:r>
              <a:rPr lang="ru-RU" sz="3200" dirty="0" err="1"/>
              <a:t>знаходиться</a:t>
            </a:r>
            <a:r>
              <a:rPr lang="ru-RU" sz="3200" dirty="0"/>
              <a:t> в межах </a:t>
            </a:r>
            <a:r>
              <a:rPr lang="ru-RU" sz="3200" dirty="0" err="1"/>
              <a:t>висот</a:t>
            </a:r>
            <a:r>
              <a:rPr lang="ru-RU" sz="3200" dirty="0"/>
              <a:t> 380-1200 м над </a:t>
            </a:r>
            <a:r>
              <a:rPr lang="ru-RU" sz="3200" dirty="0" err="1"/>
              <a:t>р.м</a:t>
            </a:r>
            <a:r>
              <a:rPr lang="ru-RU" sz="3200" dirty="0"/>
              <a:t>., в </a:t>
            </a:r>
            <a:r>
              <a:rPr lang="ru-RU" sz="3200" dirty="0" err="1"/>
              <a:t>окремих</a:t>
            </a:r>
            <a:r>
              <a:rPr lang="ru-RU" sz="3200" dirty="0"/>
              <a:t> </a:t>
            </a:r>
            <a:r>
              <a:rPr lang="ru-RU" sz="3200" dirty="0" err="1"/>
              <a:t>місцях</a:t>
            </a:r>
            <a:r>
              <a:rPr lang="ru-RU" sz="3200" dirty="0"/>
              <a:t> </a:t>
            </a:r>
            <a:r>
              <a:rPr lang="ru-RU" sz="3200" dirty="0" err="1"/>
              <a:t>опускаючись</a:t>
            </a:r>
            <a:r>
              <a:rPr lang="ru-RU" sz="3200" dirty="0"/>
              <a:t> до моря. Максимальна </a:t>
            </a:r>
            <a:r>
              <a:rPr lang="ru-RU" sz="3200" dirty="0" err="1"/>
              <a:t>висота</a:t>
            </a:r>
            <a:r>
              <a:rPr lang="ru-RU" sz="3200" dirty="0"/>
              <a:t> </a:t>
            </a:r>
            <a:r>
              <a:rPr lang="ru-RU" sz="3200" dirty="0" err="1"/>
              <a:t>його</a:t>
            </a:r>
            <a:r>
              <a:rPr lang="ru-RU" sz="3200" dirty="0"/>
              <a:t> 1320 м на г. Ай-</a:t>
            </a:r>
            <a:r>
              <a:rPr lang="ru-RU" sz="3200" dirty="0" err="1"/>
              <a:t>Петрі</a:t>
            </a:r>
            <a:r>
              <a:rPr lang="ru-RU" sz="3200" dirty="0" smtClean="0"/>
              <a:t>.</a:t>
            </a:r>
            <a:endParaRPr lang="ru-RU" sz="3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46" y="2099884"/>
            <a:ext cx="2586637" cy="1718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479" y="614104"/>
            <a:ext cx="2050645" cy="3204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04" y="3879690"/>
            <a:ext cx="3391757" cy="2540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780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3016" y="304800"/>
            <a:ext cx="7644713" cy="5943599"/>
          </a:xfrm>
        </p:spPr>
        <p:txBody>
          <a:bodyPr>
            <a:normAutofit/>
          </a:bodyPr>
          <a:lstStyle/>
          <a:p>
            <a:r>
              <a:rPr lang="uk-UA" dirty="0"/>
              <a:t>На території заповідника зростають 18 рослинних угруповань (ялівцю високого, фісташки туполистої, сосни кримської та Коха, осоки низької, ковили </a:t>
            </a:r>
            <a:r>
              <a:rPr lang="uk-UA" dirty="0" err="1"/>
              <a:t>каменелюбної</a:t>
            </a:r>
            <a:r>
              <a:rPr lang="uk-UA" dirty="0"/>
              <a:t> та ін.), занесених до Зеленої Книги України (із 23 таких угруповань, відомих для Гірського Криму).</a:t>
            </a:r>
          </a:p>
          <a:p>
            <a:r>
              <a:rPr lang="uk-UA" dirty="0"/>
              <a:t>Різноманітність природних умов, рослинного покриву зумовлює багатство фауни заповідника. Тут мешкає 37 видів ссавців, 150 - птахів, 16 - плазунів, 4 види земноводних, 90 видів комах та 119 видів молюсків.</a:t>
            </a:r>
          </a:p>
          <a:p>
            <a:r>
              <a:rPr lang="uk-UA" dirty="0"/>
              <a:t>Досить багатим є світ птахів у Ялтинському заповіднику. Тут їх трапляється близько 150 видів, з яких гніздяться 40 видів. Найтиповіші з них у лісах - зяблик, дятел строкатий, синиці чорна й велика, дрізд чорний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17" y="38795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619" y="1570522"/>
            <a:ext cx="1979397" cy="1868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32" y="3581013"/>
            <a:ext cx="4000500" cy="2809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3453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696" y="263247"/>
            <a:ext cx="2434840" cy="1722072"/>
          </a:xfrm>
        </p:spPr>
        <p:txBody>
          <a:bodyPr/>
          <a:lstStyle/>
          <a:p>
            <a:r>
              <a:rPr lang="uk-UA" sz="2800" dirty="0">
                <a:solidFill>
                  <a:schemeClr val="accent1">
                    <a:lumMod val="75000"/>
                  </a:schemeClr>
                </a:solidFill>
              </a:rPr>
              <a:t>Канівський природний заповідник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1600" dirty="0" smtClean="0"/>
              <a:t>(Черкаська </a:t>
            </a:r>
            <a:r>
              <a:rPr lang="uk-UA" sz="1600" dirty="0"/>
              <a:t>область, Канівський </a:t>
            </a:r>
            <a:r>
              <a:rPr lang="uk-UA" sz="1600" dirty="0" smtClean="0"/>
              <a:t>район)</a:t>
            </a:r>
            <a:endParaRPr lang="uk-UA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5968" y="57665"/>
            <a:ext cx="7809469" cy="6190735"/>
          </a:xfrm>
        </p:spPr>
        <p:txBody>
          <a:bodyPr>
            <a:normAutofit/>
          </a:bodyPr>
          <a:lstStyle/>
          <a:p>
            <a:r>
              <a:rPr lang="uk-UA" dirty="0"/>
              <a:t>Унікальність рельєфу, неповторна краса ландшафтів, величезне </a:t>
            </a:r>
            <a:r>
              <a:rPr lang="uk-UA" dirty="0" err="1"/>
              <a:t>біорізноманіття</a:t>
            </a:r>
            <a:r>
              <a:rPr lang="uk-UA" dirty="0"/>
              <a:t> дивом збереглися в самому центрі густонаселеної України. Земля тут буквально усіяна археологічними пам'ятками ще з часів палеоліту. Ці місця вже в кінці ХІХ - на початку ХХ ст. привертали увагу вчених: біологів, геологів, географів, археологів, краєзнавців</a:t>
            </a:r>
            <a:r>
              <a:rPr lang="uk-UA" dirty="0" smtClean="0"/>
              <a:t>.</a:t>
            </a:r>
          </a:p>
          <a:p>
            <a:r>
              <a:rPr lang="uk-UA" dirty="0"/>
              <a:t>У флорі заповідника нараховується 990 видів судинних рослин, що становить близько 20 % флори України. Тут виявлено 170 видів лишайників, 138 - мохоподібних, а також 1232 види справжніх грибів. У заповіднику зростають 5 видів рослин, занесених до Європейського червоного списку, 29 видів, занесених до Червоної книги України, 6 видів з Додатку 1 Бернської конвенції</a:t>
            </a:r>
            <a:r>
              <a:rPr lang="uk-UA" dirty="0" smtClean="0"/>
              <a:t>.</a:t>
            </a:r>
            <a:endParaRPr lang="uk-UA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182" y="2193517"/>
            <a:ext cx="2558707" cy="1919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73" y="4193059"/>
            <a:ext cx="1823823" cy="1367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314" y="4879052"/>
            <a:ext cx="2103395" cy="1577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837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168" y="644248"/>
            <a:ext cx="9530869" cy="5130476"/>
          </a:xfrm>
        </p:spPr>
        <p:txBody>
          <a:bodyPr>
            <a:noAutofit/>
          </a:bodyPr>
          <a:lstStyle/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uk-UA" sz="1800" dirty="0">
                <a:solidFill>
                  <a:prstClr val="white"/>
                </a:solidFill>
              </a:rPr>
              <a:t>Загалом на території заповідника зберігається 26 видів тварин, занесених до Європейського червоного списку, 83 види, занесені до Червоної книги України, та 175 видів тварин, що підлягають особливій охороні згідно з Бернською конвенцією.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uk-UA" sz="1800" dirty="0">
                <a:solidFill>
                  <a:prstClr val="white"/>
                </a:solidFill>
              </a:rPr>
              <a:t>Серед хребетних тварин у заповіднику мешкають 233 види птахів, 53 види ссавців, 11 видів земноводних, 8 видів плазунів, 37 видів риб та 1 вид круглоротих, у тому числі чимало рідкісних видів. Щороку на Дніпрі біля заповідних островів зимує до 14 особин орлана-білохвоста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uk-UA" sz="1800" dirty="0">
                <a:solidFill>
                  <a:prstClr val="white"/>
                </a:solidFill>
              </a:rPr>
              <a:t>Із ссавців звичними мешканцями заповідника є козулі, кабани, лисиці, зайці, борсуки, трапляються лосі. На островах постійно живуть кілька сімей бобрів, біля води можна побачити сліди видри та </a:t>
            </a:r>
            <a:r>
              <a:rPr lang="uk-UA" sz="1800" dirty="0" err="1">
                <a:solidFill>
                  <a:prstClr val="white"/>
                </a:solidFill>
              </a:rPr>
              <a:t>норки.Із</a:t>
            </a:r>
            <a:r>
              <a:rPr lang="uk-UA" sz="1800" dirty="0">
                <a:solidFill>
                  <a:prstClr val="white"/>
                </a:solidFill>
              </a:rPr>
              <a:t> земноводних поширені жаби </a:t>
            </a:r>
            <a:r>
              <a:rPr lang="uk-UA" sz="1800" dirty="0" err="1">
                <a:solidFill>
                  <a:prstClr val="white"/>
                </a:solidFill>
              </a:rPr>
              <a:t>гостроморда</a:t>
            </a:r>
            <a:r>
              <a:rPr lang="uk-UA" sz="1800" dirty="0">
                <a:solidFill>
                  <a:prstClr val="white"/>
                </a:solidFill>
              </a:rPr>
              <a:t>, трав'яна і ставкова, ропуха сіра, квакша, часничниця. Трапляються тритони звичайний та гребінчастий. Серед плазунів найчисленнішими є ящірки зелена та прудка, вуж, рідше трапляються веретільниця, мідянка, гадюка звичайна (чорна та плямиста форми).</a:t>
            </a:r>
          </a:p>
          <a:p>
            <a:endParaRPr lang="uk-UA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403" y="4985223"/>
            <a:ext cx="2103302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44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28" y="213821"/>
            <a:ext cx="2360700" cy="1400530"/>
          </a:xfrm>
        </p:spPr>
        <p:txBody>
          <a:bodyPr/>
          <a:lstStyle/>
          <a:p>
            <a:r>
              <a:rPr lang="uk-UA" sz="2800" dirty="0">
                <a:solidFill>
                  <a:schemeClr val="accent1">
                    <a:lumMod val="75000"/>
                  </a:schemeClr>
                </a:solidFill>
              </a:rPr>
              <a:t>Український степовий природний заповідник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1026" y="98854"/>
            <a:ext cx="6862119" cy="6140945"/>
          </a:xfrm>
        </p:spPr>
        <p:txBody>
          <a:bodyPr>
            <a:normAutofit lnSpcReduction="10000"/>
          </a:bodyPr>
          <a:lstStyle/>
          <a:p>
            <a:r>
              <a:rPr lang="ru-RU" sz="2100" dirty="0" err="1" smtClean="0"/>
              <a:t>Територія</a:t>
            </a:r>
            <a:r>
              <a:rPr lang="ru-RU" sz="2100" dirty="0" smtClean="0"/>
              <a:t> </a:t>
            </a:r>
            <a:r>
              <a:rPr lang="ru-RU" sz="2100" dirty="0" err="1"/>
              <a:t>заповідника</a:t>
            </a:r>
            <a:r>
              <a:rPr lang="ru-RU" sz="2100" dirty="0"/>
              <a:t> </a:t>
            </a:r>
            <a:r>
              <a:rPr lang="ru-RU" sz="2100" dirty="0" err="1"/>
              <a:t>складається</a:t>
            </a:r>
            <a:r>
              <a:rPr lang="ru-RU" sz="2100" dirty="0"/>
              <a:t> з </a:t>
            </a:r>
            <a:r>
              <a:rPr lang="ru-RU" sz="2100" dirty="0" err="1"/>
              <a:t>чотирьох</a:t>
            </a:r>
            <a:r>
              <a:rPr lang="ru-RU" sz="2100" dirty="0"/>
              <a:t> </a:t>
            </a:r>
            <a:r>
              <a:rPr lang="ru-RU" sz="2100" dirty="0" err="1"/>
              <a:t>відділень</a:t>
            </a:r>
            <a:r>
              <a:rPr lang="ru-RU" sz="2100" dirty="0"/>
              <a:t>: "</a:t>
            </a:r>
            <a:r>
              <a:rPr lang="ru-RU" sz="2100" dirty="0" err="1"/>
              <a:t>Хомутовський</a:t>
            </a:r>
            <a:r>
              <a:rPr lang="ru-RU" sz="2100" dirty="0"/>
              <a:t> степ" "</a:t>
            </a:r>
            <a:r>
              <a:rPr lang="ru-RU" sz="2100" dirty="0" err="1"/>
              <a:t>Кам'яні</a:t>
            </a:r>
            <a:r>
              <a:rPr lang="ru-RU" sz="2100" dirty="0"/>
              <a:t> </a:t>
            </a:r>
            <a:r>
              <a:rPr lang="ru-RU" sz="2100" dirty="0" err="1"/>
              <a:t>Могили</a:t>
            </a:r>
            <a:r>
              <a:rPr lang="ru-RU" sz="2100" dirty="0"/>
              <a:t>""</a:t>
            </a:r>
            <a:r>
              <a:rPr lang="ru-RU" sz="2100" dirty="0" err="1"/>
              <a:t>Михайлівська</a:t>
            </a:r>
            <a:r>
              <a:rPr lang="ru-RU" sz="2100" dirty="0"/>
              <a:t> </a:t>
            </a:r>
            <a:r>
              <a:rPr lang="ru-RU" sz="2100" dirty="0" err="1"/>
              <a:t>цілина</a:t>
            </a:r>
            <a:r>
              <a:rPr lang="ru-RU" sz="2100" dirty="0"/>
              <a:t>""</a:t>
            </a:r>
            <a:r>
              <a:rPr lang="ru-RU" sz="2100" dirty="0" err="1"/>
              <a:t>Крейдова</a:t>
            </a:r>
            <a:r>
              <a:rPr lang="ru-RU" sz="2100" dirty="0"/>
              <a:t> флора" </a:t>
            </a:r>
            <a:r>
              <a:rPr lang="ru-RU" sz="2100" dirty="0" err="1"/>
              <a:t>Загальна</a:t>
            </a:r>
            <a:r>
              <a:rPr lang="ru-RU" sz="2100" dirty="0"/>
              <a:t> </a:t>
            </a:r>
            <a:r>
              <a:rPr lang="ru-RU" sz="2100" dirty="0" err="1"/>
              <a:t>площа</a:t>
            </a:r>
            <a:r>
              <a:rPr lang="ru-RU" sz="2100" dirty="0"/>
              <a:t> </a:t>
            </a:r>
            <a:r>
              <a:rPr lang="ru-RU" sz="2100" dirty="0" err="1"/>
              <a:t>заповідника</a:t>
            </a:r>
            <a:r>
              <a:rPr lang="ru-RU" sz="2100" dirty="0"/>
              <a:t> становить 2768,4 га, </a:t>
            </a:r>
            <a:r>
              <a:rPr lang="ru-RU" sz="2100" dirty="0" err="1"/>
              <a:t>площа</a:t>
            </a:r>
            <a:r>
              <a:rPr lang="ru-RU" sz="2100" dirty="0"/>
              <a:t> </a:t>
            </a:r>
            <a:r>
              <a:rPr lang="ru-RU" sz="2100" dirty="0" err="1"/>
              <a:t>його</a:t>
            </a:r>
            <a:r>
              <a:rPr lang="ru-RU" sz="2100" dirty="0"/>
              <a:t> </a:t>
            </a:r>
            <a:r>
              <a:rPr lang="ru-RU" sz="2100" dirty="0" err="1"/>
              <a:t>охоронної</a:t>
            </a:r>
            <a:r>
              <a:rPr lang="ru-RU" sz="2100" dirty="0"/>
              <a:t> </a:t>
            </a:r>
            <a:r>
              <a:rPr lang="ru-RU" sz="2100" dirty="0" err="1"/>
              <a:t>зони</a:t>
            </a:r>
            <a:r>
              <a:rPr lang="ru-RU" sz="2100" dirty="0"/>
              <a:t> - 3690,8 </a:t>
            </a:r>
            <a:r>
              <a:rPr lang="ru-RU" sz="2100" dirty="0" smtClean="0"/>
              <a:t>га</a:t>
            </a:r>
          </a:p>
          <a:p>
            <a:r>
              <a:rPr lang="uk-UA" sz="2100" dirty="0"/>
              <a:t>Заповідник створено з метою збереження в природному стані </a:t>
            </a:r>
            <a:r>
              <a:rPr lang="uk-UA" sz="2100" dirty="0" err="1"/>
              <a:t>ксерофітного</a:t>
            </a:r>
            <a:r>
              <a:rPr lang="uk-UA" sz="2100" dirty="0"/>
              <a:t> варіанту </a:t>
            </a:r>
            <a:r>
              <a:rPr lang="uk-UA" sz="2100" dirty="0" err="1"/>
              <a:t>різнотравно</a:t>
            </a:r>
            <a:r>
              <a:rPr lang="uk-UA" sz="2100" dirty="0"/>
              <a:t>-</a:t>
            </a:r>
            <a:r>
              <a:rPr lang="uk-UA" sz="2100" dirty="0" err="1"/>
              <a:t>типчаково</a:t>
            </a:r>
            <a:r>
              <a:rPr lang="uk-UA" sz="2100" dirty="0"/>
              <a:t>-ковилових степів, </a:t>
            </a:r>
            <a:r>
              <a:rPr lang="uk-UA" sz="2100" dirty="0" err="1"/>
              <a:t>петрофільних</a:t>
            </a:r>
            <a:r>
              <a:rPr lang="uk-UA" sz="2100" dirty="0"/>
              <a:t> степів на гранітах, лучних степів, </a:t>
            </a:r>
            <a:r>
              <a:rPr lang="uk-UA" sz="2100" dirty="0" err="1"/>
              <a:t>кретофільної</a:t>
            </a:r>
            <a:r>
              <a:rPr lang="uk-UA" sz="2100" dirty="0"/>
              <a:t> флори, байрачних лісів та </a:t>
            </a:r>
            <a:r>
              <a:rPr lang="uk-UA" sz="2100" dirty="0" err="1"/>
              <a:t>ккрейдяно</a:t>
            </a:r>
            <a:r>
              <a:rPr lang="uk-UA" sz="2100" dirty="0"/>
              <a:t>-соснових борів</a:t>
            </a:r>
            <a:r>
              <a:rPr lang="uk-UA" sz="2100" dirty="0" smtClean="0"/>
              <a:t>.</a:t>
            </a:r>
          </a:p>
          <a:p>
            <a:r>
              <a:rPr lang="ru-RU" sz="2100" dirty="0" err="1"/>
              <a:t>Природна</a:t>
            </a:r>
            <a:r>
              <a:rPr lang="ru-RU" sz="2100" dirty="0"/>
              <a:t> </a:t>
            </a:r>
            <a:r>
              <a:rPr lang="ru-RU" sz="2100" dirty="0" err="1"/>
              <a:t>рослинність</a:t>
            </a:r>
            <a:r>
              <a:rPr lang="ru-RU" sz="2100" dirty="0"/>
              <a:t> у </a:t>
            </a:r>
            <a:r>
              <a:rPr lang="ru-RU" sz="2100" dirty="0" err="1"/>
              <a:t>заповіднику</a:t>
            </a:r>
            <a:r>
              <a:rPr lang="ru-RU" sz="2100" dirty="0"/>
              <a:t> представлена </a:t>
            </a:r>
            <a:r>
              <a:rPr lang="ru-RU" sz="2100" dirty="0" err="1"/>
              <a:t>лісами</a:t>
            </a:r>
            <a:r>
              <a:rPr lang="ru-RU" sz="2100" dirty="0"/>
              <a:t>, </a:t>
            </a:r>
            <a:r>
              <a:rPr lang="ru-RU" sz="2100" dirty="0" err="1"/>
              <a:t>чагарниками</a:t>
            </a:r>
            <a:r>
              <a:rPr lang="ru-RU" sz="2100" dirty="0"/>
              <a:t>, степами, луками, болотами. У </a:t>
            </a:r>
            <a:r>
              <a:rPr lang="ru-RU" sz="2100" dirty="0" err="1"/>
              <a:t>заповіднику</a:t>
            </a:r>
            <a:r>
              <a:rPr lang="ru-RU" sz="2100" dirty="0"/>
              <a:t> </a:t>
            </a:r>
            <a:r>
              <a:rPr lang="ru-RU" sz="2100" dirty="0" err="1"/>
              <a:t>охороняються</a:t>
            </a:r>
            <a:r>
              <a:rPr lang="ru-RU" sz="2100" dirty="0"/>
              <a:t> 3 </a:t>
            </a:r>
            <a:r>
              <a:rPr lang="ru-RU" sz="2100" dirty="0" err="1"/>
              <a:t>лісові</a:t>
            </a:r>
            <a:r>
              <a:rPr lang="ru-RU" sz="2100" dirty="0"/>
              <a:t>, 15 </a:t>
            </a:r>
            <a:r>
              <a:rPr lang="ru-RU" sz="2100" dirty="0" err="1"/>
              <a:t>степових</a:t>
            </a:r>
            <a:r>
              <a:rPr lang="ru-RU" sz="2100" dirty="0"/>
              <a:t> та 1 </a:t>
            </a:r>
            <a:r>
              <a:rPr lang="ru-RU" sz="2100" dirty="0" err="1"/>
              <a:t>водна</a:t>
            </a:r>
            <a:r>
              <a:rPr lang="ru-RU" sz="2100" dirty="0"/>
              <a:t> </a:t>
            </a:r>
            <a:r>
              <a:rPr lang="ru-RU" sz="2100" dirty="0" err="1"/>
              <a:t>формації</a:t>
            </a:r>
            <a:r>
              <a:rPr lang="ru-RU" sz="2100" dirty="0"/>
              <a:t>, </a:t>
            </a:r>
            <a:r>
              <a:rPr lang="ru-RU" sz="2100" dirty="0" err="1"/>
              <a:t>які</a:t>
            </a:r>
            <a:r>
              <a:rPr lang="ru-RU" sz="2100" dirty="0"/>
              <a:t> </a:t>
            </a:r>
            <a:r>
              <a:rPr lang="ru-RU" sz="2100" dirty="0" err="1"/>
              <a:t>занесені</a:t>
            </a:r>
            <a:r>
              <a:rPr lang="ru-RU" sz="2100" dirty="0"/>
              <a:t> до </a:t>
            </a:r>
            <a:r>
              <a:rPr lang="ru-RU" sz="2100" dirty="0" err="1"/>
              <a:t>Зеленої</a:t>
            </a:r>
            <a:r>
              <a:rPr lang="ru-RU" sz="2100" dirty="0"/>
              <a:t> книги </a:t>
            </a:r>
            <a:r>
              <a:rPr lang="ru-RU" sz="2100" dirty="0" err="1" smtClean="0"/>
              <a:t>України</a:t>
            </a:r>
            <a:endParaRPr lang="ru-RU" sz="2100" dirty="0" smtClean="0"/>
          </a:p>
          <a:p>
            <a:r>
              <a:rPr lang="uk-UA" dirty="0" smtClean="0"/>
              <a:t>,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28" y="2224216"/>
            <a:ext cx="3202110" cy="2244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688" y="453082"/>
            <a:ext cx="1744888" cy="2504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853" y="4597524"/>
            <a:ext cx="2495549" cy="187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06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7308" y="3245708"/>
            <a:ext cx="100336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Різноманітний у заповіднику і тваринний світ. Загальна кількість видів природної фауни, що мешкають у заповіднику, становить біля 7300 видів. Найбільшим різноманіттям відрізняються комахи, яких тут налічується близько 6000 видів та павукоподібні - близько 1000 видів. З хребетних тварин у заповіднику </a:t>
            </a:r>
            <a:r>
              <a:rPr lang="uk-UA" dirty="0" err="1"/>
              <a:t>відмічено</a:t>
            </a:r>
            <a:r>
              <a:rPr lang="uk-UA" dirty="0"/>
              <a:t> 15 видів риб, 9 - земноводних, 6 - плазунів, 190 - птахів та 54 види ссавців. До Європейського червоного списку занесено 12 видів місцевих тварин: сліпак звичайний, перев'язка звичайна, могильник, </a:t>
            </a:r>
            <a:r>
              <a:rPr lang="uk-UA" dirty="0" err="1"/>
              <a:t>дрофа</a:t>
            </a:r>
            <a:r>
              <a:rPr lang="uk-UA" dirty="0"/>
              <a:t> (пролітний вид), деркач, п'явка медична, коник-товстун степовий, </a:t>
            </a:r>
            <a:r>
              <a:rPr lang="uk-UA" dirty="0" err="1"/>
              <a:t>дибка</a:t>
            </a:r>
            <a:r>
              <a:rPr lang="uk-UA" dirty="0"/>
              <a:t> степова, </a:t>
            </a:r>
            <a:r>
              <a:rPr lang="uk-UA" dirty="0" err="1"/>
              <a:t>мнемозина</a:t>
            </a:r>
            <a:r>
              <a:rPr lang="uk-UA" dirty="0"/>
              <a:t>, </a:t>
            </a:r>
            <a:r>
              <a:rPr lang="uk-UA" dirty="0" err="1"/>
              <a:t>поліксена</a:t>
            </a:r>
            <a:r>
              <a:rPr lang="uk-UA" dirty="0"/>
              <a:t> та ін.; до Червоної книги України - 45 видів: тхір степовий, їжак вухатий, гадюка степова, полоз жовточеревий, мідянка, горностай,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242" y="716949"/>
            <a:ext cx="2628900" cy="173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337" y="733425"/>
            <a:ext cx="2524125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891" y="790575"/>
            <a:ext cx="260985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3018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269" y="279723"/>
            <a:ext cx="2443078" cy="1400530"/>
          </a:xfrm>
        </p:spPr>
        <p:txBody>
          <a:bodyPr/>
          <a:lstStyle/>
          <a:p>
            <a:r>
              <a:rPr lang="uk-UA" sz="2800" dirty="0" err="1">
                <a:solidFill>
                  <a:schemeClr val="accent1">
                    <a:lumMod val="75000"/>
                  </a:schemeClr>
                </a:solidFill>
              </a:rPr>
              <a:t>Черемський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</a:rPr>
              <a:t> природний заповідник</a:t>
            </a:r>
            <a:br>
              <a:rPr lang="uk-UA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1600" dirty="0">
                <a:solidFill>
                  <a:schemeClr val="tx1">
                    <a:lumMod val="95000"/>
                  </a:schemeClr>
                </a:solidFill>
              </a:rPr>
              <a:t>(Волинська область, </a:t>
            </a:r>
            <a:r>
              <a:rPr lang="uk-UA" sz="1600" dirty="0" err="1">
                <a:solidFill>
                  <a:schemeClr val="tx1">
                    <a:lumMod val="95000"/>
                  </a:schemeClr>
                </a:solidFill>
              </a:rPr>
              <a:t>Маневицький</a:t>
            </a:r>
            <a:r>
              <a:rPr lang="uk-UA" sz="16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uk-UA" sz="1600" dirty="0" smtClean="0">
                <a:solidFill>
                  <a:schemeClr val="tx1">
                    <a:lumMod val="95000"/>
                  </a:schemeClr>
                </a:solidFill>
              </a:rPr>
              <a:t>район)</a:t>
            </a:r>
            <a:endParaRPr lang="uk-UA" sz="16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8865" y="279723"/>
            <a:ext cx="6021859" cy="6277596"/>
          </a:xfrm>
        </p:spPr>
        <p:txBody>
          <a:bodyPr>
            <a:normAutofit/>
          </a:bodyPr>
          <a:lstStyle/>
          <a:p>
            <a:r>
              <a:rPr lang="ru-RU" sz="1800" dirty="0" err="1"/>
              <a:t>Заповідник</a:t>
            </a:r>
            <a:r>
              <a:rPr lang="ru-RU" sz="1800" dirty="0"/>
              <a:t> створено з метою </a:t>
            </a:r>
            <a:r>
              <a:rPr lang="ru-RU" sz="1800" dirty="0" err="1"/>
              <a:t>збереження</a:t>
            </a:r>
            <a:r>
              <a:rPr lang="ru-RU" sz="1800" dirty="0"/>
              <a:t> </a:t>
            </a:r>
            <a:r>
              <a:rPr lang="ru-RU" sz="1800" dirty="0" err="1"/>
              <a:t>типових</a:t>
            </a:r>
            <a:r>
              <a:rPr lang="ru-RU" sz="1800" dirty="0"/>
              <a:t> та </a:t>
            </a:r>
            <a:r>
              <a:rPr lang="ru-RU" sz="1800" dirty="0" err="1"/>
              <a:t>унікальних</a:t>
            </a:r>
            <a:r>
              <a:rPr lang="ru-RU" sz="1800" dirty="0"/>
              <a:t> </a:t>
            </a:r>
            <a:r>
              <a:rPr lang="ru-RU" sz="1800" dirty="0" err="1"/>
              <a:t>природних</a:t>
            </a:r>
            <a:r>
              <a:rPr lang="ru-RU" sz="1800" dirty="0"/>
              <a:t> </a:t>
            </a:r>
            <a:r>
              <a:rPr lang="ru-RU" sz="1800" dirty="0" err="1"/>
              <a:t>комплексів</a:t>
            </a:r>
            <a:r>
              <a:rPr lang="ru-RU" sz="1800" dirty="0"/>
              <a:t> </a:t>
            </a:r>
            <a:r>
              <a:rPr lang="ru-RU" sz="1800" dirty="0" err="1"/>
              <a:t>Українського</a:t>
            </a:r>
            <a:r>
              <a:rPr lang="ru-RU" sz="1800" dirty="0"/>
              <a:t> </a:t>
            </a:r>
            <a:r>
              <a:rPr lang="ru-RU" sz="1800" dirty="0" err="1"/>
              <a:t>Полісся</a:t>
            </a:r>
            <a:r>
              <a:rPr lang="ru-RU" sz="1800" dirty="0"/>
              <a:t>. </a:t>
            </a:r>
            <a:r>
              <a:rPr lang="ru-RU" sz="1800" dirty="0" err="1"/>
              <a:t>Загальна</a:t>
            </a:r>
            <a:r>
              <a:rPr lang="ru-RU" sz="1800" dirty="0"/>
              <a:t> </a:t>
            </a:r>
            <a:r>
              <a:rPr lang="ru-RU" sz="1800" dirty="0" err="1"/>
              <a:t>площа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становить 2975,7 </a:t>
            </a:r>
            <a:r>
              <a:rPr lang="ru-RU" sz="1800" dirty="0" smtClean="0"/>
              <a:t>га</a:t>
            </a:r>
          </a:p>
          <a:p>
            <a:r>
              <a:rPr lang="uk-UA" sz="1800" dirty="0"/>
              <a:t>В заповіднику </a:t>
            </a:r>
            <a:r>
              <a:rPr lang="uk-UA" sz="1800" dirty="0" err="1"/>
              <a:t>відмічено</a:t>
            </a:r>
            <a:r>
              <a:rPr lang="uk-UA" sz="1800" dirty="0"/>
              <a:t> різні типи рослинності: водна, болота, ліси, чагарники, луки, пустища. Найпоширенішою є л</a:t>
            </a:r>
            <a:r>
              <a:rPr lang="en-US" sz="1800" dirty="0" err="1"/>
              <a:t>i</a:t>
            </a:r>
            <a:r>
              <a:rPr lang="uk-UA" sz="1800" dirty="0"/>
              <a:t>сова рослинність. Серед посадок, здебільшого соснових лісів, переважають молоді та </a:t>
            </a:r>
            <a:r>
              <a:rPr lang="uk-UA" sz="1800" dirty="0" smtClean="0"/>
              <a:t>середньовікові</a:t>
            </a:r>
          </a:p>
          <a:p>
            <a:r>
              <a:rPr lang="uk-UA" sz="1800" dirty="0"/>
              <a:t>За попередніми даними, з хребетних тварин у заповіднику мешкають: 18 видів риб, 12 видів земноводних, 7 видів плазунів, 141 вид птахів та 42 види ссавців. Безхребетні тварини поки що вивчені недостатньо</a:t>
            </a:r>
            <a:r>
              <a:rPr lang="uk-UA" sz="1800" dirty="0" smtClean="0"/>
              <a:t>.</a:t>
            </a:r>
            <a:r>
              <a:rPr lang="ru-RU" sz="1800" dirty="0"/>
              <a:t> До </a:t>
            </a:r>
            <a:r>
              <a:rPr lang="ru-RU" sz="1800" dirty="0" err="1"/>
              <a:t>Європейського</a:t>
            </a:r>
            <a:r>
              <a:rPr lang="ru-RU" sz="1800" dirty="0"/>
              <a:t> </a:t>
            </a:r>
            <a:r>
              <a:rPr lang="ru-RU" sz="1800" dirty="0" err="1"/>
              <a:t>червоного</a:t>
            </a:r>
            <a:r>
              <a:rPr lang="ru-RU" sz="1800" dirty="0"/>
              <a:t> списку занесено 11 </a:t>
            </a:r>
            <a:r>
              <a:rPr lang="ru-RU" sz="1800" dirty="0" err="1"/>
              <a:t>видів</a:t>
            </a:r>
            <a:r>
              <a:rPr lang="ru-RU" sz="1800" dirty="0"/>
              <a:t> </a:t>
            </a:r>
            <a:r>
              <a:rPr lang="ru-RU" sz="1800" dirty="0" err="1" smtClean="0"/>
              <a:t>тварин</a:t>
            </a:r>
            <a:r>
              <a:rPr lang="ru-RU" sz="1800" dirty="0"/>
              <a:t>. Тут </a:t>
            </a:r>
            <a:r>
              <a:rPr lang="ru-RU" sz="1800" dirty="0" err="1"/>
              <a:t>виявлено</a:t>
            </a:r>
            <a:r>
              <a:rPr lang="ru-RU" sz="1800" dirty="0"/>
              <a:t> 41 вид </a:t>
            </a:r>
            <a:r>
              <a:rPr lang="ru-RU" sz="1800" dirty="0" err="1"/>
              <a:t>тварин</a:t>
            </a:r>
            <a:r>
              <a:rPr lang="ru-RU" sz="1800" dirty="0"/>
              <a:t>, </a:t>
            </a:r>
            <a:r>
              <a:rPr lang="ru-RU" sz="1800" dirty="0" err="1"/>
              <a:t>занесених</a:t>
            </a:r>
            <a:r>
              <a:rPr lang="ru-RU" sz="1800" dirty="0"/>
              <a:t> до </a:t>
            </a:r>
            <a:r>
              <a:rPr lang="ru-RU" sz="1800" dirty="0" err="1"/>
              <a:t>Червоної</a:t>
            </a:r>
            <a:r>
              <a:rPr lang="ru-RU" sz="1800" dirty="0"/>
              <a:t> книги </a:t>
            </a:r>
            <a:r>
              <a:rPr lang="ru-RU" sz="1800" dirty="0" err="1"/>
              <a:t>України</a:t>
            </a:r>
            <a:endParaRPr lang="uk-UA" sz="1800" dirty="0" smtClean="0"/>
          </a:p>
          <a:p>
            <a:endParaRPr lang="uk-UA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910" y="253152"/>
            <a:ext cx="2139392" cy="2854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88" y="2792626"/>
            <a:ext cx="1790966" cy="2389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717" y="3208638"/>
            <a:ext cx="2080703" cy="1557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9683" y="5128143"/>
            <a:ext cx="1909473" cy="1429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5227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409" y="296199"/>
            <a:ext cx="2451316" cy="1400530"/>
          </a:xfrm>
        </p:spPr>
        <p:txBody>
          <a:bodyPr/>
          <a:lstStyle/>
          <a:p>
            <a:r>
              <a:rPr lang="uk-UA" sz="2800" dirty="0">
                <a:solidFill>
                  <a:schemeClr val="accent1">
                    <a:lumMod val="50000"/>
                  </a:schemeClr>
                </a:solidFill>
              </a:rPr>
              <a:t>Луганський природний заповідник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0411" y="380636"/>
            <a:ext cx="6754717" cy="6250823"/>
          </a:xfrm>
        </p:spPr>
        <p:txBody>
          <a:bodyPr>
            <a:normAutofit/>
          </a:bodyPr>
          <a:lstStyle/>
          <a:p>
            <a:r>
              <a:rPr lang="ru-RU" dirty="0" err="1"/>
              <a:t>Заповідник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створено з метою </a:t>
            </a:r>
            <a:r>
              <a:rPr lang="ru-RU" dirty="0" err="1"/>
              <a:t>збереження</a:t>
            </a:r>
            <a:r>
              <a:rPr lang="ru-RU" dirty="0"/>
              <a:t> у природному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типових</a:t>
            </a:r>
            <a:r>
              <a:rPr lang="ru-RU" dirty="0"/>
              <a:t> та </a:t>
            </a:r>
            <a:r>
              <a:rPr lang="ru-RU" dirty="0" err="1"/>
              <a:t>унікальних</a:t>
            </a:r>
            <a:r>
              <a:rPr lang="ru-RU" dirty="0"/>
              <a:t> для </a:t>
            </a:r>
            <a:r>
              <a:rPr lang="ru-RU" dirty="0" err="1"/>
              <a:t>степової</a:t>
            </a:r>
            <a:r>
              <a:rPr lang="ru-RU" dirty="0"/>
              <a:t> </a:t>
            </a:r>
            <a:r>
              <a:rPr lang="ru-RU" dirty="0" err="1"/>
              <a:t>ландшафтної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комплексів</a:t>
            </a:r>
            <a:r>
              <a:rPr lang="ru-RU" dirty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/>
              <a:t>розширено</a:t>
            </a:r>
            <a:r>
              <a:rPr lang="ru-RU" dirty="0"/>
              <a:t> і на </a:t>
            </a:r>
            <a:r>
              <a:rPr lang="ru-RU" dirty="0" err="1"/>
              <a:t>сьогодні</a:t>
            </a:r>
            <a:r>
              <a:rPr lang="ru-RU" dirty="0"/>
              <a:t> вона становить 2122,0 га.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охоронної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1602,55 га</a:t>
            </a:r>
            <a:r>
              <a:rPr lang="ru-RU" dirty="0" smtClean="0"/>
              <a:t>.</a:t>
            </a:r>
          </a:p>
          <a:p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природної</a:t>
            </a:r>
            <a:r>
              <a:rPr lang="ru-RU" dirty="0"/>
              <a:t> </a:t>
            </a:r>
            <a:r>
              <a:rPr lang="ru-RU" dirty="0" err="1"/>
              <a:t>флори</a:t>
            </a:r>
            <a:r>
              <a:rPr lang="ru-RU" dirty="0"/>
              <a:t> </a:t>
            </a:r>
            <a:r>
              <a:rPr lang="ru-RU" dirty="0" err="1"/>
              <a:t>заповідника</a:t>
            </a:r>
            <a:r>
              <a:rPr lang="ru-RU" dirty="0"/>
              <a:t> </a:t>
            </a:r>
            <a:r>
              <a:rPr lang="ru-RU" dirty="0" err="1"/>
              <a:t>нараховує</a:t>
            </a:r>
            <a:r>
              <a:rPr lang="ru-RU" dirty="0"/>
              <a:t> 1862 </a:t>
            </a:r>
            <a:r>
              <a:rPr lang="ru-RU" dirty="0" err="1" smtClean="0"/>
              <a:t>види.Вона</a:t>
            </a:r>
            <a:r>
              <a:rPr lang="ru-RU" dirty="0" smtClean="0"/>
              <a:t> </a:t>
            </a:r>
            <a:r>
              <a:rPr lang="ru-RU" dirty="0" err="1"/>
              <a:t>налічує</a:t>
            </a:r>
            <a:r>
              <a:rPr lang="ru-RU" dirty="0"/>
              <a:t> 673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судинних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25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мохоподібних</a:t>
            </a:r>
            <a:r>
              <a:rPr lang="ru-RU" dirty="0"/>
              <a:t>, 78 </a:t>
            </a:r>
            <a:r>
              <a:rPr lang="ru-RU" dirty="0" err="1"/>
              <a:t>зелених</a:t>
            </a:r>
            <a:r>
              <a:rPr lang="ru-RU" dirty="0"/>
              <a:t> </a:t>
            </a:r>
            <a:r>
              <a:rPr lang="ru-RU" dirty="0" err="1"/>
              <a:t>водоростей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тут </a:t>
            </a:r>
            <a:r>
              <a:rPr lang="ru-RU" dirty="0" err="1"/>
              <a:t>виявлено</a:t>
            </a:r>
            <a:r>
              <a:rPr lang="ru-RU" dirty="0"/>
              <a:t> 150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грибів</a:t>
            </a:r>
            <a:r>
              <a:rPr lang="ru-RU" dirty="0"/>
              <a:t>. У межах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відділення</a:t>
            </a:r>
            <a:r>
              <a:rPr lang="ru-RU" dirty="0"/>
              <a:t> </a:t>
            </a:r>
            <a:r>
              <a:rPr lang="ru-RU" dirty="0" err="1"/>
              <a:t>заповідника</a:t>
            </a:r>
            <a:r>
              <a:rPr lang="ru-RU" dirty="0"/>
              <a:t> </a:t>
            </a:r>
            <a:r>
              <a:rPr lang="ru-RU" dirty="0" err="1"/>
              <a:t>зареєстровано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47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ссавців</a:t>
            </a:r>
            <a:r>
              <a:rPr lang="ru-RU" dirty="0"/>
              <a:t>, 190 - </a:t>
            </a:r>
            <a:r>
              <a:rPr lang="ru-RU" dirty="0" err="1"/>
              <a:t>птахів</a:t>
            </a:r>
            <a:r>
              <a:rPr lang="ru-RU" dirty="0"/>
              <a:t>, 7 - </a:t>
            </a:r>
            <a:r>
              <a:rPr lang="ru-RU" dirty="0" err="1"/>
              <a:t>плазунів</a:t>
            </a:r>
            <a:r>
              <a:rPr lang="ru-RU" dirty="0"/>
              <a:t>, 6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земноводних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503" y="4510216"/>
            <a:ext cx="2405191" cy="1672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68" y="2227009"/>
            <a:ext cx="2912634" cy="1837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143" y="296199"/>
            <a:ext cx="1482123" cy="2130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5061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66</TotalTime>
  <Words>1091</Words>
  <Application>Microsoft Office PowerPoint</Application>
  <PresentationFormat>Широкоэкранный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Ион</vt:lpstr>
      <vt:lpstr>Заповідники України </vt:lpstr>
      <vt:lpstr>Ялтинський гірсько-лісовий природний заповідник</vt:lpstr>
      <vt:lpstr>Презентация PowerPoint</vt:lpstr>
      <vt:lpstr>Канівський природний заповідник (Черкаська область, Канівський район)</vt:lpstr>
      <vt:lpstr>Презентация PowerPoint</vt:lpstr>
      <vt:lpstr>Український степовий природний заповідник</vt:lpstr>
      <vt:lpstr>Презентация PowerPoint</vt:lpstr>
      <vt:lpstr>Черемський природний заповідник (Волинська область, Маневицький район)</vt:lpstr>
      <vt:lpstr>Луганський природний заповідник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Заповідники України</dc:title>
  <dc:creator>pchelka</dc:creator>
  <cp:lastModifiedBy>pchelka</cp:lastModifiedBy>
  <cp:revision>7</cp:revision>
  <dcterms:created xsi:type="dcterms:W3CDTF">2015-04-16T13:58:16Z</dcterms:created>
  <dcterms:modified xsi:type="dcterms:W3CDTF">2015-04-20T16:50:35Z</dcterms:modified>
</cp:coreProperties>
</file>