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26" r:id="rId3"/>
    <p:sldId id="301" r:id="rId4"/>
    <p:sldId id="286" r:id="rId5"/>
    <p:sldId id="297" r:id="rId6"/>
    <p:sldId id="300" r:id="rId7"/>
    <p:sldId id="299" r:id="rId8"/>
    <p:sldId id="298" r:id="rId9"/>
    <p:sldId id="287" r:id="rId10"/>
    <p:sldId id="28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FF"/>
    <a:srgbClr val="FFFFCC"/>
    <a:srgbClr val="F7FCFF"/>
    <a:srgbClr val="CCECFF"/>
    <a:srgbClr val="FF0000"/>
    <a:srgbClr val="FFE7E7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9" autoAdjust="0"/>
    <p:restoredTop sz="94695" autoAdjust="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57EC9-9FDD-4B5D-BF2A-EA443DA7CA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BB03C-CD58-4886-B056-8C233FA073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3F4C-77EA-4D61-B734-A036C71AD1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FAC7-7814-4E6F-B6F8-29FA9831F4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6267B-156B-456B-B3BC-FF710F5958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45699-83D9-44AA-9185-DC1858193A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64A43-1619-4424-83AF-B208B96219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C258C-2FF2-47C6-A3AB-9773A6FEB3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3355C-0798-48EA-A85A-DA10547812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DF5BA-F978-4306-A4D0-FEAE2E2701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CC78E-9CB6-472D-86C4-E1496FBEE3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02F88E-CE78-4707-96EB-6545086F99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ugosvet.ru/articles/19/1001991/PH07292.jpg" TargetMode="Externa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84888" y="5157788"/>
            <a:ext cx="305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/>
              <a:t>Кам'яне вугілля</a:t>
            </a:r>
            <a:endParaRPr lang="ru-RU" i="1"/>
          </a:p>
        </p:txBody>
      </p:sp>
      <p:pic>
        <p:nvPicPr>
          <p:cNvPr id="15370" name="Picture 10" descr="Кам_уголь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7DEE8"/>
              </a:clrFrom>
              <a:clrTo>
                <a:srgbClr val="D7DEE8">
                  <a:alpha val="0"/>
                </a:srgbClr>
              </a:clrTo>
            </a:clrChange>
            <a:lum contrast="12000"/>
          </a:blip>
          <a:srcRect l="9438" t="5028" r="15895" b="6750"/>
          <a:stretch>
            <a:fillRect/>
          </a:stretch>
        </p:blipFill>
        <p:spPr bwMode="auto">
          <a:xfrm>
            <a:off x="3132138" y="260350"/>
            <a:ext cx="5689600" cy="5041900"/>
          </a:xfrm>
          <a:prstGeom prst="rect">
            <a:avLst/>
          </a:prstGeom>
          <a:noFill/>
        </p:spPr>
      </p:pic>
      <p:pic>
        <p:nvPicPr>
          <p:cNvPr id="15371" name="Picture 11" descr="Антраци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933825"/>
            <a:ext cx="2897187" cy="2744788"/>
          </a:xfrm>
          <a:prstGeom prst="rect">
            <a:avLst/>
          </a:prstGeom>
          <a:noFill/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097213" y="6013450"/>
            <a:ext cx="31686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/>
              <a:t>Антрацит – найбільш якісний сорт вугілля</a:t>
            </a:r>
            <a:endParaRPr lang="ru-RU" i="1"/>
          </a:p>
        </p:txBody>
      </p:sp>
      <p:sp>
        <p:nvSpPr>
          <p:cNvPr id="15375" name="AutoShape 15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0025"/>
            <a:ext cx="381000" cy="307975"/>
          </a:xfrm>
          <a:prstGeom prst="actionButtonForwardNex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AutoShape 16" descr="Пергамент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71475" cy="304800"/>
          </a:xfrm>
          <a:prstGeom prst="actionButtonBlank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/>
              <a:t>3</a:t>
            </a:r>
            <a:endParaRPr lang="ru-RU" sz="1400" b="1"/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2881313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Comic Sans MS"/>
              </a:rPr>
              <a:t>Кам'яне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Comic Sans MS"/>
              </a:rPr>
              <a:t>вугілля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0"/>
            <a:ext cx="27003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/>
              <a:t>Нелегальні шахти на Донбасі</a:t>
            </a:r>
            <a:endParaRPr lang="ru-RU" i="1"/>
          </a:p>
        </p:txBody>
      </p:sp>
      <p:pic>
        <p:nvPicPr>
          <p:cNvPr id="36870" name="Picture 6" descr="Подпольная шахта_Донба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76250"/>
            <a:ext cx="3995737" cy="299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2" name="Picture 8" descr="Нелегальная шахта_Донбасса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323850" y="2984500"/>
            <a:ext cx="3887788" cy="3386138"/>
          </a:xfrm>
          <a:prstGeom prst="rect">
            <a:avLst/>
          </a:prstGeom>
          <a:noFill/>
        </p:spPr>
      </p:pic>
      <p:sp>
        <p:nvSpPr>
          <p:cNvPr id="36875" name="AutoShape 11" descr="Голубая тисненая бумага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2525" y="6553200"/>
            <a:ext cx="371475" cy="304800"/>
          </a:xfrm>
          <a:prstGeom prst="actionButtonBlank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/>
              <a:t>3</a:t>
            </a:r>
            <a:endParaRPr lang="ru-RU" sz="1400" b="1"/>
          </a:p>
        </p:txBody>
      </p:sp>
      <p:sp>
        <p:nvSpPr>
          <p:cNvPr id="36876" name="AutoShape 12" descr="Голубая тисненая бумага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12163" y="6553200"/>
            <a:ext cx="381000" cy="304800"/>
          </a:xfrm>
          <a:prstGeom prst="actionButtonBackPrevious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787900" y="3716338"/>
            <a:ext cx="3851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b="1" i="1"/>
              <a:t>Великих збитків вугільній промисловості Донбасу наносять </a:t>
            </a:r>
            <a:r>
              <a:rPr lang="uk-UA" b="1" i="1">
                <a:solidFill>
                  <a:srgbClr val="FF0000"/>
                </a:solidFill>
              </a:rPr>
              <a:t>нелегальні шахти.</a:t>
            </a:r>
            <a:r>
              <a:rPr lang="uk-UA" b="1" i="1"/>
              <a:t> До того ж у них гине багато шахтарів.</a:t>
            </a:r>
            <a:endParaRPr lang="ru-RU" b="1" i="1"/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 descr="Картинка 3 из 7"/>
          <p:cNvPicPr>
            <a:picLocks noChangeAspect="1" noChangeArrowheads="1"/>
          </p:cNvPicPr>
          <p:nvPr/>
        </p:nvPicPr>
        <p:blipFill>
          <a:blip r:embed="rId4" cstate="print"/>
          <a:srcRect l="13173" b="3152"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0" y="6181725"/>
            <a:ext cx="5435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Ліси з деревоподібний папоротей кам'яновугільного періоду 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7783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72525" y="6553200"/>
            <a:ext cx="371475" cy="304800"/>
          </a:xfrm>
          <a:prstGeom prst="actionButtonBlank">
            <a:avLst/>
          </a:prstGeom>
          <a:solidFill>
            <a:schemeClr val="tx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>
                <a:solidFill>
                  <a:srgbClr val="C7C7C7"/>
                </a:solidFill>
              </a:rPr>
              <a:t>3</a:t>
            </a:r>
            <a:endParaRPr lang="ru-RU" sz="1400" b="1">
              <a:solidFill>
                <a:srgbClr val="C7C7C7"/>
              </a:solidFill>
            </a:endParaRPr>
          </a:p>
        </p:txBody>
      </p:sp>
      <p:sp>
        <p:nvSpPr>
          <p:cNvPr id="7783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12163" y="6553200"/>
            <a:ext cx="381000" cy="304800"/>
          </a:xfrm>
          <a:prstGeom prst="actionButtonBackPrevious">
            <a:avLst/>
          </a:prstGeom>
          <a:solidFill>
            <a:schemeClr val="tx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7835" name="Picture 11" descr="Картинка 12 из 13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88913"/>
            <a:ext cx="3889375" cy="2867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250825" y="3068638"/>
            <a:ext cx="3889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Відбиток листка давніх папоротей у шарах вугілля </a:t>
            </a:r>
            <a:endParaRPr lang="ru-RU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 descr="Голубая тисненая бумага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0025"/>
            <a:ext cx="381000" cy="307975"/>
          </a:xfrm>
          <a:prstGeom prst="actionButtonForwardNex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AutoShape 4" descr="Голубая тисненая бумага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71475" cy="304800"/>
          </a:xfrm>
          <a:prstGeom prst="actionButtonBlank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/>
              <a:t>3</a:t>
            </a:r>
            <a:endParaRPr lang="ru-RU" sz="1400" b="1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0"/>
            <a:ext cx="4356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/>
              <a:t>Пам'ятник першій шахті у Донбасі (Луганська обл.)</a:t>
            </a:r>
            <a:endParaRPr lang="ru-RU" i="1"/>
          </a:p>
        </p:txBody>
      </p:sp>
      <p:pic>
        <p:nvPicPr>
          <p:cNvPr id="50182" name="Picture 6" descr="Памятник первой шахте(Луган_обл)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 t="2957"/>
          <a:stretch>
            <a:fillRect/>
          </a:stretch>
        </p:blipFill>
        <p:spPr bwMode="auto">
          <a:xfrm>
            <a:off x="4716463" y="188913"/>
            <a:ext cx="4203700" cy="619283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981075"/>
            <a:ext cx="4572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solidFill>
                  <a:srgbClr val="000066"/>
                </a:solidFill>
              </a:rPr>
              <a:t>Родовища кам'яного вугілля були відкриті в Україні у </a:t>
            </a:r>
            <a:r>
              <a:rPr lang="uk-UA" b="1" i="1">
                <a:solidFill>
                  <a:srgbClr val="FF0000"/>
                </a:solidFill>
              </a:rPr>
              <a:t>1721 р.</a:t>
            </a:r>
            <a:r>
              <a:rPr lang="uk-UA" b="1" i="1">
                <a:solidFill>
                  <a:srgbClr val="000066"/>
                </a:solidFill>
              </a:rPr>
              <a:t> російським рудознавцем Г.Капустіним поблизу Лисичанська. Тут була у </a:t>
            </a:r>
            <a:r>
              <a:rPr lang="uk-UA" b="1" i="1">
                <a:solidFill>
                  <a:srgbClr val="FF0000"/>
                </a:solidFill>
              </a:rPr>
              <a:t>1795 р.</a:t>
            </a:r>
            <a:r>
              <a:rPr lang="uk-UA" b="1" i="1">
                <a:solidFill>
                  <a:srgbClr val="000066"/>
                </a:solidFill>
              </a:rPr>
              <a:t> споруджена перша в Україні кам'яновугільна шахта. Нині Донбас дає </a:t>
            </a:r>
            <a:r>
              <a:rPr lang="uk-UA" b="1" i="1">
                <a:solidFill>
                  <a:srgbClr val="FF0000"/>
                </a:solidFill>
              </a:rPr>
              <a:t>98%</a:t>
            </a:r>
            <a:r>
              <a:rPr lang="uk-UA" b="1" i="1">
                <a:solidFill>
                  <a:srgbClr val="000066"/>
                </a:solidFill>
              </a:rPr>
              <a:t> видобутку кам'яного вугілля України.</a:t>
            </a:r>
            <a:endParaRPr lang="ru-RU" b="1" i="1">
              <a:solidFill>
                <a:srgbClr val="000066"/>
              </a:solidFill>
            </a:endParaRPr>
          </a:p>
        </p:txBody>
      </p:sp>
      <p:sp>
        <p:nvSpPr>
          <p:cNvPr id="50185" name="WordArt 9"/>
          <p:cNvSpPr>
            <a:spLocks noChangeArrowheads="1" noChangeShapeType="1" noTextEdit="1"/>
          </p:cNvSpPr>
          <p:nvPr/>
        </p:nvSpPr>
        <p:spPr bwMode="auto">
          <a:xfrm>
            <a:off x="5940425" y="260350"/>
            <a:ext cx="2833688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Донбас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Путь вагонеток"/>
          <p:cNvPicPr>
            <a:picLocks noChangeAspect="1" noChangeArrowheads="1"/>
          </p:cNvPicPr>
          <p:nvPr/>
        </p:nvPicPr>
        <p:blipFill>
          <a:blip r:embed="rId4" cstate="print"/>
          <a:srcRect r="2744" b="2800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348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0025"/>
            <a:ext cx="381000" cy="307975"/>
          </a:xfrm>
          <a:prstGeom prst="actionButtonForwardNext">
            <a:avLst/>
          </a:prstGeom>
          <a:solidFill>
            <a:schemeClr val="bg2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71475" cy="304800"/>
          </a:xfrm>
          <a:prstGeom prst="actionButtonBlank">
            <a:avLst/>
          </a:prstGeom>
          <a:solidFill>
            <a:srgbClr val="80808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/>
              <a:t>3</a:t>
            </a:r>
            <a:endParaRPr lang="ru-RU" sz="1400" b="1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84888" y="2832100"/>
            <a:ext cx="30591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Вугільна вагонетка</a:t>
            </a:r>
            <a:endParaRPr lang="ru-RU" i="1">
              <a:solidFill>
                <a:schemeClr val="bg1"/>
              </a:solidFill>
            </a:endParaRPr>
          </a:p>
        </p:txBody>
      </p:sp>
      <p:pic>
        <p:nvPicPr>
          <p:cNvPr id="34822" name="Picture 6" descr="Вагонет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88913"/>
            <a:ext cx="2857500" cy="262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825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553200"/>
            <a:ext cx="381000" cy="304800"/>
          </a:xfrm>
          <a:prstGeom prst="actionButtonBackPrevious">
            <a:avLst/>
          </a:prstGeom>
          <a:solidFill>
            <a:srgbClr val="80808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0" y="5670550"/>
            <a:ext cx="7380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/>
              <a:t>У Донбасі кам'яне вугілля видобувають </a:t>
            </a:r>
            <a:r>
              <a:rPr lang="uk-UA" b="1" i="1">
                <a:solidFill>
                  <a:srgbClr val="FF0000"/>
                </a:solidFill>
              </a:rPr>
              <a:t>шахтним </a:t>
            </a:r>
            <a:r>
              <a:rPr lang="uk-UA" b="1" i="1"/>
              <a:t>способом. Глибина залягання вугленосних шарів в середньому – </a:t>
            </a:r>
            <a:r>
              <a:rPr lang="uk-UA" b="1" i="1">
                <a:solidFill>
                  <a:srgbClr val="FF0000"/>
                </a:solidFill>
              </a:rPr>
              <a:t>500-750 м.</a:t>
            </a:r>
            <a:r>
              <a:rPr lang="uk-UA" b="1" i="1"/>
              <a:t> Найглибша шахта – </a:t>
            </a:r>
            <a:r>
              <a:rPr lang="uk-UA" b="1" i="1">
                <a:solidFill>
                  <a:srgbClr val="FF0000"/>
                </a:solidFill>
              </a:rPr>
              <a:t>1405 м.</a:t>
            </a:r>
            <a:endParaRPr lang="ru-RU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Шахтер_Краснолиманск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0"/>
            <a:ext cx="30591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/>
              <a:t>Шахтар на шахті “Краснолиманська”</a:t>
            </a:r>
            <a:endParaRPr lang="ru-RU" i="1"/>
          </a:p>
        </p:txBody>
      </p:sp>
      <p:sp>
        <p:nvSpPr>
          <p:cNvPr id="4608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0025"/>
            <a:ext cx="381000" cy="307975"/>
          </a:xfrm>
          <a:prstGeom prst="actionButtonForwardNext">
            <a:avLst/>
          </a:prstGeom>
          <a:solidFill>
            <a:schemeClr val="bg2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71475" cy="304800"/>
          </a:xfrm>
          <a:prstGeom prst="actionButtonBlank">
            <a:avLst/>
          </a:prstGeom>
          <a:solidFill>
            <a:srgbClr val="80808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/>
              <a:t>3</a:t>
            </a:r>
            <a:endParaRPr lang="ru-RU" sz="1400" b="1"/>
          </a:p>
        </p:txBody>
      </p:sp>
      <p:sp>
        <p:nvSpPr>
          <p:cNvPr id="4608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553200"/>
            <a:ext cx="381000" cy="304800"/>
          </a:xfrm>
          <a:prstGeom prst="actionButtonBackPrevious">
            <a:avLst/>
          </a:prstGeom>
          <a:solidFill>
            <a:srgbClr val="80808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932363" y="1989138"/>
            <a:ext cx="42116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Потужність шарів кам'яного вугілля у Донбасі незначна: від </a:t>
            </a:r>
            <a:r>
              <a:rPr lang="uk-UA" b="1" i="1">
                <a:solidFill>
                  <a:srgbClr val="FFFF00"/>
                </a:solidFill>
              </a:rPr>
              <a:t>50 см</a:t>
            </a:r>
            <a:r>
              <a:rPr lang="uk-UA" b="1" i="1">
                <a:solidFill>
                  <a:schemeClr val="bg1"/>
                </a:solidFill>
              </a:rPr>
              <a:t> до </a:t>
            </a:r>
            <a:r>
              <a:rPr lang="uk-UA" b="1" i="1">
                <a:solidFill>
                  <a:srgbClr val="FFFF00"/>
                </a:solidFill>
              </a:rPr>
              <a:t>2 м.</a:t>
            </a:r>
            <a:endParaRPr lang="ru-RU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Шахтеры в заб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4838"/>
            <a:ext cx="9144000" cy="6253162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0"/>
            <a:ext cx="30591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Шахтарі у забої</a:t>
            </a:r>
            <a:endParaRPr lang="ru-RU" i="1">
              <a:solidFill>
                <a:schemeClr val="bg1"/>
              </a:solidFill>
            </a:endParaRPr>
          </a:p>
        </p:txBody>
      </p:sp>
      <p:pic>
        <p:nvPicPr>
          <p:cNvPr id="49159" name="Picture 7" descr="Стахан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318000"/>
            <a:ext cx="3384550" cy="2354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916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0025"/>
            <a:ext cx="381000" cy="307975"/>
          </a:xfrm>
          <a:prstGeom prst="actionButtonForwardNext">
            <a:avLst/>
          </a:prstGeom>
          <a:solidFill>
            <a:schemeClr val="bg2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71475" cy="304800"/>
          </a:xfrm>
          <a:prstGeom prst="actionButtonBlank">
            <a:avLst/>
          </a:prstGeom>
          <a:solidFill>
            <a:srgbClr val="80808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/>
              <a:t>3</a:t>
            </a:r>
            <a:endParaRPr lang="ru-RU" sz="1400" b="1"/>
          </a:p>
        </p:txBody>
      </p:sp>
      <p:sp>
        <p:nvSpPr>
          <p:cNvPr id="4916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553200"/>
            <a:ext cx="381000" cy="304800"/>
          </a:xfrm>
          <a:prstGeom prst="actionButtonBackPrevious">
            <a:avLst/>
          </a:prstGeom>
          <a:solidFill>
            <a:srgbClr val="80808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516688" y="1557338"/>
            <a:ext cx="26273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Кам'яного вугілля у Донбасі видобувають переважно старим способом – відбійними молотками.</a:t>
            </a:r>
            <a:endParaRPr lang="ru-RU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Угольный комбай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763"/>
            <a:ext cx="8101013" cy="6862763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0"/>
            <a:ext cx="2771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Вугільний комбайн у шахті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4813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0025"/>
            <a:ext cx="381000" cy="307975"/>
          </a:xfrm>
          <a:prstGeom prst="actionButtonForwardNext">
            <a:avLst/>
          </a:prstGeom>
          <a:solidFill>
            <a:schemeClr val="bg2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71475" cy="304800"/>
          </a:xfrm>
          <a:prstGeom prst="actionButtonBlank">
            <a:avLst/>
          </a:prstGeom>
          <a:solidFill>
            <a:srgbClr val="80808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/>
              <a:t>3</a:t>
            </a:r>
            <a:endParaRPr lang="ru-RU" sz="1400" b="1"/>
          </a:p>
        </p:txBody>
      </p:sp>
      <p:sp>
        <p:nvSpPr>
          <p:cNvPr id="4813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553200"/>
            <a:ext cx="381000" cy="304800"/>
          </a:xfrm>
          <a:prstGeom prst="actionButtonBackPrevious">
            <a:avLst/>
          </a:prstGeom>
          <a:solidFill>
            <a:srgbClr val="80808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795963" y="3573463"/>
            <a:ext cx="33480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Новий спосіб видобутку вугілля – вугільними комбайнами.</a:t>
            </a:r>
            <a:endParaRPr lang="ru-RU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Террикон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0"/>
            <a:ext cx="30591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/>
              <a:t>Терикон у Донбасі</a:t>
            </a:r>
            <a:endParaRPr lang="ru-RU" i="1"/>
          </a:p>
        </p:txBody>
      </p:sp>
      <p:sp>
        <p:nvSpPr>
          <p:cNvPr id="4711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0025"/>
            <a:ext cx="381000" cy="307975"/>
          </a:xfrm>
          <a:prstGeom prst="actionButtonForwardNext">
            <a:avLst/>
          </a:prstGeom>
          <a:solidFill>
            <a:schemeClr val="tx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71475" cy="304800"/>
          </a:xfrm>
          <a:prstGeom prst="actionButtonBlank">
            <a:avLst/>
          </a:prstGeom>
          <a:solidFill>
            <a:schemeClr val="tx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>
                <a:solidFill>
                  <a:srgbClr val="808080"/>
                </a:solidFill>
              </a:rPr>
              <a:t>3</a:t>
            </a:r>
            <a:endParaRPr lang="ru-RU" sz="1400" b="1">
              <a:solidFill>
                <a:srgbClr val="808080"/>
              </a:solidFill>
            </a:endParaRPr>
          </a:p>
        </p:txBody>
      </p:sp>
      <p:sp>
        <p:nvSpPr>
          <p:cNvPr id="4711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553200"/>
            <a:ext cx="381000" cy="304800"/>
          </a:xfrm>
          <a:prstGeom prst="actionButtonBackPrevious">
            <a:avLst/>
          </a:prstGeom>
          <a:solidFill>
            <a:schemeClr val="tx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500563" y="3573463"/>
            <a:ext cx="4643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Після збагачення вугілля залишаються гори пустої породи – </a:t>
            </a:r>
            <a:r>
              <a:rPr lang="uk-UA" b="1" i="1">
                <a:solidFill>
                  <a:srgbClr val="FFFF00"/>
                </a:solidFill>
              </a:rPr>
              <a:t>терикони</a:t>
            </a:r>
            <a:r>
              <a:rPr lang="uk-UA" b="1" i="1">
                <a:solidFill>
                  <a:schemeClr val="bg1"/>
                </a:solidFill>
              </a:rPr>
              <a:t>, які димлять, забруднюючи повітря.</a:t>
            </a:r>
            <a:endParaRPr lang="ru-RU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Завал на шах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0"/>
            <a:ext cx="30591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i="1"/>
              <a:t>Завал на шахті</a:t>
            </a:r>
            <a:endParaRPr lang="ru-RU" i="1"/>
          </a:p>
        </p:txBody>
      </p:sp>
      <p:sp>
        <p:nvSpPr>
          <p:cNvPr id="3584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0025"/>
            <a:ext cx="381000" cy="307975"/>
          </a:xfrm>
          <a:prstGeom prst="actionButtonForwardNext">
            <a:avLst/>
          </a:prstGeom>
          <a:solidFill>
            <a:schemeClr val="bg2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71475" cy="304800"/>
          </a:xfrm>
          <a:prstGeom prst="actionButtonBlank">
            <a:avLst/>
          </a:prstGeom>
          <a:solidFill>
            <a:srgbClr val="80808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/>
              <a:t>3</a:t>
            </a:r>
            <a:endParaRPr lang="ru-RU" sz="1400" b="1"/>
          </a:p>
        </p:txBody>
      </p:sp>
      <p:sp>
        <p:nvSpPr>
          <p:cNvPr id="3585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553200"/>
            <a:ext cx="381000" cy="304800"/>
          </a:xfrm>
          <a:prstGeom prst="actionButtonBackPrevious">
            <a:avLst/>
          </a:prstGeom>
          <a:solidFill>
            <a:srgbClr val="80808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268538" y="0"/>
            <a:ext cx="6875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b="1" i="1">
                <a:solidFill>
                  <a:schemeClr val="tx2"/>
                </a:solidFill>
              </a:rPr>
              <a:t>Шахтний спосіб видобутку вугілля </a:t>
            </a:r>
            <a:r>
              <a:rPr lang="uk-UA" b="1" i="1">
                <a:solidFill>
                  <a:srgbClr val="FF0000"/>
                </a:solidFill>
              </a:rPr>
              <a:t>дуже небезпечний</a:t>
            </a:r>
            <a:r>
              <a:rPr lang="uk-UA" b="1" i="1">
                <a:solidFill>
                  <a:schemeClr val="tx2"/>
                </a:solidFill>
              </a:rPr>
              <a:t>. У шахтах трапляються </a:t>
            </a:r>
            <a:r>
              <a:rPr lang="uk-UA" b="1" i="1">
                <a:solidFill>
                  <a:srgbClr val="FF0000"/>
                </a:solidFill>
              </a:rPr>
              <a:t>обвали</a:t>
            </a:r>
            <a:r>
              <a:rPr lang="uk-UA" b="1" i="1">
                <a:solidFill>
                  <a:schemeClr val="tx2"/>
                </a:solidFill>
              </a:rPr>
              <a:t> та </a:t>
            </a:r>
            <a:r>
              <a:rPr lang="uk-UA" b="1" i="1">
                <a:solidFill>
                  <a:srgbClr val="FF0000"/>
                </a:solidFill>
              </a:rPr>
              <a:t>вибухи природного газу</a:t>
            </a:r>
            <a:r>
              <a:rPr lang="uk-UA" b="1" i="1">
                <a:solidFill>
                  <a:schemeClr val="tx2"/>
                </a:solidFill>
              </a:rPr>
              <a:t>. За аварійністю шахт Україна поступається в світі лише Китаю.</a:t>
            </a:r>
            <a:endParaRPr lang="ru-RU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227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Anzhela</cp:lastModifiedBy>
  <cp:revision>126</cp:revision>
  <dcterms:created xsi:type="dcterms:W3CDTF">2001-07-16T08:11:38Z</dcterms:created>
  <dcterms:modified xsi:type="dcterms:W3CDTF">2014-01-04T12:30:08Z</dcterms:modified>
</cp:coreProperties>
</file>