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56" r:id="rId2"/>
    <p:sldId id="258" r:id="rId3"/>
    <p:sldId id="262" r:id="rId4"/>
    <p:sldId id="261" r:id="rId5"/>
    <p:sldId id="260" r:id="rId6"/>
    <p:sldId id="259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805BF-417E-45F3-BD97-71F4616383E5}" type="datetimeFigureOut">
              <a:rPr lang="uk-UA" smtClean="0"/>
              <a:t>08.04.2014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EEA97-D95D-4F4F-9446-8A50BAADF64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8673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	Коралові поліпи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EEA97-D95D-4F4F-9446-8A50BAADF645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0878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Плеченогі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EEA97-D95D-4F4F-9446-8A50BAADF645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11003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Сигерелія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EEA97-D95D-4F4F-9446-8A50BAADF645}" type="slidenum">
              <a:rPr lang="uk-UA" smtClean="0"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43917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Еріопс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EEA97-D95D-4F4F-9446-8A50BAADF645}" type="slidenum">
              <a:rPr lang="uk-UA" smtClean="0"/>
              <a:t>16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4081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Ароморфози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EEA97-D95D-4F4F-9446-8A50BAADF645}" type="slidenum">
              <a:rPr lang="uk-UA" smtClean="0"/>
              <a:t>17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2529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628800"/>
            <a:ext cx="8616422" cy="1780108"/>
          </a:xfrm>
        </p:spPr>
        <p:txBody>
          <a:bodyPr>
            <a:normAutofit/>
          </a:bodyPr>
          <a:lstStyle/>
          <a:p>
            <a:endParaRPr lang="uk-UA" sz="8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0" name="Picture 6" descr="http://www.bonaen.ru/images/419711583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10"/>
            <a:ext cx="9213273" cy="688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1162" y="1268760"/>
            <a:ext cx="849694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uk-UA" sz="4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   </a:t>
            </a:r>
            <a:r>
              <a:rPr lang="ru-RU" altLang="uk-UA" sz="4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Палеозойска эра</a:t>
            </a:r>
            <a:endParaRPr lang="uk-UA" sz="48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32" name="Picture 8" descr="http://www.zooeco.com/Im5/Sil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9486">
            <a:off x="259443" y="3243851"/>
            <a:ext cx="3532186" cy="2461137"/>
          </a:xfrm>
          <a:prstGeom prst="rect">
            <a:avLst/>
          </a:prstGeom>
          <a:noFill/>
          <a:effectLst>
            <a:glow rad="927100">
              <a:schemeClr val="accent2">
                <a:satMod val="175000"/>
                <a:alpha val="54000"/>
              </a:schemeClr>
            </a:glow>
            <a:reflection stA="78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900igr.net/datai/biologija/Paleozojskaja-era/0011-009-Evoljutsija-zhivotnyk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8511">
            <a:off x="4886245" y="3320164"/>
            <a:ext cx="3684745" cy="2691645"/>
          </a:xfrm>
          <a:prstGeom prst="rect">
            <a:avLst/>
          </a:prstGeom>
          <a:noFill/>
          <a:effectLst>
            <a:glow rad="1498600">
              <a:schemeClr val="accent3">
                <a:satMod val="175000"/>
                <a:alpha val="74000"/>
              </a:schemeClr>
            </a:glow>
            <a:reflection blurRad="177800" stA="89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44205"/>
            <a:ext cx="46153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i="1" dirty="0" smtClean="0"/>
              <a:t>Девонський </a:t>
            </a:r>
            <a:r>
              <a:rPr lang="uk-UA" sz="4800" i="1" dirty="0"/>
              <a:t>період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79" y="940603"/>
            <a:ext cx="6575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1" dirty="0"/>
              <a:t>(початок 416 </a:t>
            </a:r>
            <a:r>
              <a:rPr lang="uk-UA" sz="2800" i="1" dirty="0" err="1"/>
              <a:t>млн.років</a:t>
            </a:r>
            <a:r>
              <a:rPr lang="uk-UA" sz="2800" i="1" dirty="0"/>
              <a:t>; кінець 359 млн. років)</a:t>
            </a:r>
          </a:p>
        </p:txBody>
      </p:sp>
      <p:pic>
        <p:nvPicPr>
          <p:cNvPr id="1026" name="Picture 2" descr="http://upload.wikimedia.org/wikipedia/commons/d/d8/Archegosau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914400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9024" y="1427712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>
                <a:solidFill>
                  <a:srgbClr val="7030A0"/>
                </a:solidFill>
              </a:rPr>
              <a:t>Швидка еволюція риб, включаючи акул і скатів, </a:t>
            </a:r>
            <a:r>
              <a:rPr lang="uk-UA" sz="2400" i="1" dirty="0" err="1" smtClean="0">
                <a:solidFill>
                  <a:srgbClr val="7030A0"/>
                </a:solidFill>
              </a:rPr>
              <a:t>кістеперих</a:t>
            </a:r>
            <a:r>
              <a:rPr lang="uk-UA" sz="2400" i="1" dirty="0" smtClean="0">
                <a:solidFill>
                  <a:srgbClr val="7030A0"/>
                </a:solidFill>
              </a:rPr>
              <a:t> </a:t>
            </a:r>
            <a:r>
              <a:rPr lang="uk-UA" sz="2400" i="1" dirty="0">
                <a:solidFill>
                  <a:srgbClr val="7030A0"/>
                </a:solidFill>
              </a:rPr>
              <a:t>і </a:t>
            </a:r>
            <a:r>
              <a:rPr lang="uk-UA" sz="2400" i="1" dirty="0" err="1" smtClean="0">
                <a:solidFill>
                  <a:srgbClr val="7030A0"/>
                </a:solidFill>
              </a:rPr>
              <a:t>променеперих</a:t>
            </a:r>
            <a:r>
              <a:rPr lang="uk-UA" sz="2400" i="1" dirty="0" smtClean="0">
                <a:solidFill>
                  <a:srgbClr val="7030A0"/>
                </a:solidFill>
              </a:rPr>
              <a:t> риб</a:t>
            </a:r>
            <a:r>
              <a:rPr lang="uk-UA" sz="2400" i="1" dirty="0">
                <a:solidFill>
                  <a:srgbClr val="7030A0"/>
                </a:solidFill>
              </a:rPr>
              <a:t>. збільшилося число </a:t>
            </a:r>
            <a:r>
              <a:rPr lang="uk-UA" sz="2400" i="1" dirty="0" smtClean="0">
                <a:solidFill>
                  <a:srgbClr val="7030A0"/>
                </a:solidFill>
              </a:rPr>
              <a:t>амонітів</a:t>
            </a:r>
            <a:r>
              <a:rPr lang="uk-UA" sz="2400" i="1" dirty="0">
                <a:solidFill>
                  <a:srgbClr val="7030A0"/>
                </a:solidFill>
              </a:rPr>
              <a:t>. У пізньому девоні багато груп древніх </a:t>
            </a:r>
            <a:r>
              <a:rPr lang="uk-UA" sz="2400" i="1" dirty="0" smtClean="0">
                <a:solidFill>
                  <a:srgbClr val="7030A0"/>
                </a:solidFill>
              </a:rPr>
              <a:t>риб</a:t>
            </a:r>
            <a:r>
              <a:rPr lang="uk-UA" sz="2400" i="1" dirty="0">
                <a:solidFill>
                  <a:srgbClr val="7030A0"/>
                </a:solidFill>
              </a:rPr>
              <a:t>, а також коралів, </a:t>
            </a:r>
            <a:r>
              <a:rPr lang="uk-UA" sz="2400" i="1" dirty="0" err="1">
                <a:solidFill>
                  <a:srgbClr val="7030A0"/>
                </a:solidFill>
              </a:rPr>
              <a:t>плеченогих</a:t>
            </a:r>
            <a:r>
              <a:rPr lang="uk-UA" sz="2400" i="1" dirty="0">
                <a:solidFill>
                  <a:srgbClr val="7030A0"/>
                </a:solidFill>
              </a:rPr>
              <a:t> і амонітів вимерли. </a:t>
            </a:r>
            <a:r>
              <a:rPr lang="uk-UA" sz="2400" i="1" dirty="0" smtClean="0">
                <a:solidFill>
                  <a:srgbClr val="7030A0"/>
                </a:solidFill>
              </a:rPr>
              <a:t>Суша </a:t>
            </a:r>
            <a:r>
              <a:rPr lang="uk-UA" sz="2400" i="1" dirty="0">
                <a:solidFill>
                  <a:srgbClr val="7030A0"/>
                </a:solidFill>
              </a:rPr>
              <a:t>піддалася навалі безлічі членистоногих, в </a:t>
            </a:r>
            <a:r>
              <a:rPr lang="uk-UA" sz="2400" i="1" dirty="0" smtClean="0">
                <a:solidFill>
                  <a:srgbClr val="7030A0"/>
                </a:solidFill>
              </a:rPr>
              <a:t>тому </a:t>
            </a:r>
            <a:r>
              <a:rPr lang="uk-UA" sz="2400" i="1" dirty="0">
                <a:solidFill>
                  <a:srgbClr val="7030A0"/>
                </a:solidFill>
              </a:rPr>
              <a:t>числі кліщів, павуків і примітивних безкрилих </a:t>
            </a:r>
            <a:r>
              <a:rPr lang="uk-UA" sz="2400" i="1" dirty="0" smtClean="0">
                <a:solidFill>
                  <a:srgbClr val="7030A0"/>
                </a:solidFill>
              </a:rPr>
              <a:t>комах</a:t>
            </a:r>
            <a:r>
              <a:rPr lang="uk-UA" sz="2400" i="1" dirty="0">
                <a:solidFill>
                  <a:srgbClr val="7030A0"/>
                </a:solidFill>
              </a:rPr>
              <a:t>. З'явилися в пізньому девоні і перші </a:t>
            </a:r>
            <a:r>
              <a:rPr lang="uk-UA" sz="2400" i="1" dirty="0" smtClean="0">
                <a:solidFill>
                  <a:srgbClr val="7030A0"/>
                </a:solidFill>
              </a:rPr>
              <a:t>земноводні</a:t>
            </a:r>
            <a:r>
              <a:rPr lang="uk-UA" sz="2400" i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975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14" y="357164"/>
            <a:ext cx="3460830" cy="494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http://earth-chronicles.ru/Con_news5/1322781069_159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48" y="188640"/>
            <a:ext cx="506529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589" y="4141084"/>
            <a:ext cx="321471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5299" y="3573016"/>
            <a:ext cx="3284949" cy="258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1996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97171"/>
            <a:ext cx="67687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          </a:t>
            </a:r>
            <a:r>
              <a:rPr lang="uk-UA" sz="4000" i="1" dirty="0" smtClean="0"/>
              <a:t>Кам'яновугільний період</a:t>
            </a:r>
          </a:p>
          <a:p>
            <a:r>
              <a:rPr lang="uk-UA" sz="2400" dirty="0" smtClean="0"/>
              <a:t> </a:t>
            </a:r>
            <a:r>
              <a:rPr lang="uk-UA" sz="2800" dirty="0" smtClean="0"/>
              <a:t>(</a:t>
            </a:r>
            <a:r>
              <a:rPr lang="uk-UA" sz="2800" dirty="0"/>
              <a:t>Початок 359 </a:t>
            </a:r>
            <a:r>
              <a:rPr lang="uk-UA" sz="2800" dirty="0" err="1"/>
              <a:t>млн.років</a:t>
            </a:r>
            <a:r>
              <a:rPr lang="uk-UA" sz="2800" dirty="0"/>
              <a:t>; кінець </a:t>
            </a:r>
            <a:r>
              <a:rPr lang="uk-UA" sz="2800" dirty="0" smtClean="0"/>
              <a:t>299 </a:t>
            </a:r>
            <a:r>
              <a:rPr lang="uk-UA" sz="2800" dirty="0" err="1" smtClean="0"/>
              <a:t>млн.років</a:t>
            </a:r>
            <a:r>
              <a:rPr lang="uk-UA" sz="2800" dirty="0" smtClean="0"/>
              <a:t>)</a:t>
            </a:r>
            <a:endParaRPr lang="uk-UA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556792"/>
            <a:ext cx="91263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>
                <a:solidFill>
                  <a:srgbClr val="00B050"/>
                </a:solidFill>
              </a:rPr>
              <a:t>У морях з'явилися амоніти. </a:t>
            </a:r>
            <a:r>
              <a:rPr lang="uk-UA" sz="2800" i="1" dirty="0" err="1">
                <a:solidFill>
                  <a:srgbClr val="00B050"/>
                </a:solidFill>
              </a:rPr>
              <a:t>граптоліти</a:t>
            </a:r>
            <a:r>
              <a:rPr lang="uk-UA" sz="2800" i="1" dirty="0">
                <a:solidFill>
                  <a:srgbClr val="00B050"/>
                </a:solidFill>
              </a:rPr>
              <a:t>, </a:t>
            </a:r>
            <a:r>
              <a:rPr lang="uk-UA" sz="2800" i="1" dirty="0" smtClean="0">
                <a:solidFill>
                  <a:srgbClr val="00B050"/>
                </a:solidFill>
              </a:rPr>
              <a:t>трилобіти,а </a:t>
            </a:r>
            <a:r>
              <a:rPr lang="uk-UA" sz="2800" i="1" dirty="0">
                <a:solidFill>
                  <a:srgbClr val="00B050"/>
                </a:solidFill>
              </a:rPr>
              <a:t>також деякі </a:t>
            </a:r>
            <a:r>
              <a:rPr lang="uk-UA" sz="2800" i="1" dirty="0" err="1">
                <a:solidFill>
                  <a:srgbClr val="00B050"/>
                </a:solidFill>
              </a:rPr>
              <a:t>мшанки</a:t>
            </a:r>
            <a:r>
              <a:rPr lang="uk-UA" sz="2800" i="1" dirty="0">
                <a:solidFill>
                  <a:srgbClr val="00B050"/>
                </a:solidFill>
              </a:rPr>
              <a:t>, морські </a:t>
            </a:r>
            <a:r>
              <a:rPr lang="uk-UA" sz="2800" i="1" dirty="0" smtClean="0">
                <a:solidFill>
                  <a:srgbClr val="00B050"/>
                </a:solidFill>
              </a:rPr>
              <a:t>лілії </a:t>
            </a:r>
            <a:r>
              <a:rPr lang="uk-UA" sz="2800" i="1" dirty="0">
                <a:solidFill>
                  <a:srgbClr val="00B050"/>
                </a:solidFill>
              </a:rPr>
              <a:t>і молюски вимерли. </a:t>
            </a:r>
            <a:endParaRPr lang="uk-UA" sz="2800" i="1" dirty="0" smtClean="0">
              <a:solidFill>
                <a:srgbClr val="00B050"/>
              </a:solidFill>
            </a:endParaRPr>
          </a:p>
          <a:p>
            <a:r>
              <a:rPr lang="uk-UA" sz="2800" i="1" dirty="0" smtClean="0">
                <a:solidFill>
                  <a:srgbClr val="00B050"/>
                </a:solidFill>
              </a:rPr>
              <a:t>Це </a:t>
            </a:r>
            <a:r>
              <a:rPr lang="uk-UA" sz="2800" i="1" dirty="0">
                <a:solidFill>
                  <a:srgbClr val="00B050"/>
                </a:solidFill>
              </a:rPr>
              <a:t>було століття </a:t>
            </a:r>
            <a:r>
              <a:rPr lang="uk-UA" sz="2800" i="1" dirty="0" smtClean="0">
                <a:solidFill>
                  <a:srgbClr val="00B050"/>
                </a:solidFill>
              </a:rPr>
              <a:t>земноводних</a:t>
            </a:r>
            <a:r>
              <a:rPr lang="uk-UA" sz="2800" i="1" dirty="0">
                <a:solidFill>
                  <a:srgbClr val="00B050"/>
                </a:solidFill>
              </a:rPr>
              <a:t>, а також комах - коників, </a:t>
            </a:r>
            <a:br>
              <a:rPr lang="uk-UA" sz="2800" i="1" dirty="0">
                <a:solidFill>
                  <a:srgbClr val="00B050"/>
                </a:solidFill>
              </a:rPr>
            </a:br>
            <a:r>
              <a:rPr lang="uk-UA" sz="2800" i="1" dirty="0">
                <a:solidFill>
                  <a:srgbClr val="00B050"/>
                </a:solidFill>
              </a:rPr>
              <a:t>тарганів, термітів, жуків і </a:t>
            </a:r>
            <a:r>
              <a:rPr lang="uk-UA" sz="2800" i="1" dirty="0" smtClean="0">
                <a:solidFill>
                  <a:srgbClr val="00B050"/>
                </a:solidFill>
              </a:rPr>
              <a:t>гігантських </a:t>
            </a:r>
            <a:r>
              <a:rPr lang="uk-UA" sz="2800" i="1" dirty="0">
                <a:solidFill>
                  <a:srgbClr val="00B050"/>
                </a:solidFill>
              </a:rPr>
              <a:t>бабок. </a:t>
            </a:r>
            <a:endParaRPr lang="uk-UA" sz="2800" i="1" dirty="0" smtClean="0">
              <a:solidFill>
                <a:srgbClr val="00B050"/>
              </a:solidFill>
            </a:endParaRPr>
          </a:p>
          <a:p>
            <a:r>
              <a:rPr lang="uk-UA" sz="2800" i="1" dirty="0" smtClean="0">
                <a:solidFill>
                  <a:srgbClr val="00B050"/>
                </a:solidFill>
              </a:rPr>
              <a:t>У </a:t>
            </a:r>
            <a:r>
              <a:rPr lang="uk-UA" sz="2800" i="1" dirty="0">
                <a:solidFill>
                  <a:srgbClr val="00B050"/>
                </a:solidFill>
              </a:rPr>
              <a:t>пізньому карбоні </a:t>
            </a:r>
            <a:r>
              <a:rPr lang="uk-UA" sz="2800" i="1" dirty="0" smtClean="0">
                <a:solidFill>
                  <a:srgbClr val="00B050"/>
                </a:solidFill>
              </a:rPr>
              <a:t>з'явилися </a:t>
            </a:r>
            <a:r>
              <a:rPr lang="uk-UA" sz="2800" i="1" dirty="0">
                <a:solidFill>
                  <a:srgbClr val="00B050"/>
                </a:solidFill>
              </a:rPr>
              <a:t>і перші рептилії.</a:t>
            </a:r>
          </a:p>
        </p:txBody>
      </p:sp>
      <p:pic>
        <p:nvPicPr>
          <p:cNvPr id="3074" name="Picture 2" descr="http://planete-zemlya.ru/wp-content/upLoads/2011/01/kamennoyg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803561"/>
            <a:ext cx="8712968" cy="30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82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183" y="332656"/>
            <a:ext cx="87484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i="1" dirty="0"/>
              <a:t>У </a:t>
            </a:r>
            <a:r>
              <a:rPr lang="ru-RU" sz="2800" i="1" dirty="0" err="1"/>
              <a:t>цей</a:t>
            </a:r>
            <a:r>
              <a:rPr lang="ru-RU" sz="2800" i="1" dirty="0"/>
              <a:t> </a:t>
            </a:r>
            <a:r>
              <a:rPr lang="ru-RU" sz="2800" i="1" dirty="0" err="1"/>
              <a:t>період</a:t>
            </a:r>
            <a:r>
              <a:rPr lang="ru-RU" sz="2800" i="1" dirty="0"/>
              <a:t> на </a:t>
            </a:r>
            <a:r>
              <a:rPr lang="ru-RU" sz="2800" i="1" dirty="0" err="1"/>
              <a:t>суші</a:t>
            </a:r>
            <a:r>
              <a:rPr lang="ru-RU" sz="2800" i="1" dirty="0"/>
              <a:t> </a:t>
            </a:r>
            <a:r>
              <a:rPr lang="ru-RU" sz="2800" i="1" dirty="0" err="1"/>
              <a:t>поширюються</a:t>
            </a:r>
            <a:r>
              <a:rPr lang="ru-RU" sz="2800" i="1" dirty="0"/>
              <a:t> </a:t>
            </a:r>
            <a:r>
              <a:rPr lang="ru-RU" sz="2800" i="1" dirty="0" err="1"/>
              <a:t>ліси</a:t>
            </a:r>
            <a:r>
              <a:rPr lang="ru-RU" sz="2800" i="1" dirty="0"/>
              <a:t> з </a:t>
            </a:r>
            <a:r>
              <a:rPr lang="ru-RU" sz="2800" i="1" dirty="0" err="1"/>
              <a:t>деревовидних</a:t>
            </a:r>
            <a:r>
              <a:rPr lang="ru-RU" sz="2800" i="1" dirty="0"/>
              <a:t> </a:t>
            </a:r>
            <a:r>
              <a:rPr lang="ru-RU" sz="2800" i="1" dirty="0" err="1"/>
              <a:t>хвощів</a:t>
            </a:r>
            <a:r>
              <a:rPr lang="ru-RU" sz="2800" i="1" dirty="0"/>
              <a:t>, </a:t>
            </a:r>
            <a:r>
              <a:rPr lang="ru-RU" sz="2800" i="1" dirty="0" err="1"/>
              <a:t>плаунів</a:t>
            </a:r>
            <a:r>
              <a:rPr lang="ru-RU" sz="2800" i="1" dirty="0"/>
              <a:t> і </a:t>
            </a:r>
            <a:r>
              <a:rPr lang="ru-RU" sz="2800" i="1" dirty="0" err="1"/>
              <a:t>папоротей</a:t>
            </a:r>
            <a:r>
              <a:rPr lang="ru-RU" sz="2800" i="1" dirty="0"/>
              <a:t>, </a:t>
            </a:r>
            <a:r>
              <a:rPr lang="ru-RU" sz="2800" i="1" dirty="0" err="1"/>
              <a:t>що</a:t>
            </a:r>
            <a:r>
              <a:rPr lang="ru-RU" sz="2800" i="1" dirty="0"/>
              <a:t> досягали у </a:t>
            </a:r>
            <a:r>
              <a:rPr lang="ru-RU" sz="2800" i="1" dirty="0" err="1"/>
              <a:t>висоту</a:t>
            </a:r>
            <a:r>
              <a:rPr lang="ru-RU" sz="2800" i="1" dirty="0"/>
              <a:t> 30-40 </a:t>
            </a:r>
            <a:r>
              <a:rPr lang="ru-RU" sz="2800" i="1" dirty="0" smtClean="0"/>
              <a:t>м.</a:t>
            </a:r>
            <a:endParaRPr lang="ru-RU" sz="2800" i="1" dirty="0">
              <a:effectLst/>
            </a:endParaRPr>
          </a:p>
        </p:txBody>
      </p:sp>
      <p:pic>
        <p:nvPicPr>
          <p:cNvPr id="3" name="Picture 5" descr="16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772816"/>
            <a:ext cx="8208912" cy="46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44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УРОКОРДИ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2291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 descr="СТРЕКОЗ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612" y="3218212"/>
            <a:ext cx="501438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МНОГОНОЖ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5" y="3501008"/>
            <a:ext cx="4506903" cy="315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3008808"/>
            <a:ext cx="1947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ru-RU" altLang="uk-UA" sz="3200" i="1" dirty="0" err="1">
                <a:solidFill>
                  <a:srgbClr val="00B050"/>
                </a:solidFill>
                <a:latin typeface="Times New Roman" pitchFamily="18" charset="0"/>
              </a:rPr>
              <a:t>урокордил</a:t>
            </a:r>
            <a:endParaRPr kumimoji="1" lang="ru-RU" altLang="uk-UA" sz="3200" i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80312" y="2424528"/>
            <a:ext cx="19580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i="1" dirty="0" smtClean="0">
                <a:solidFill>
                  <a:srgbClr val="00B050"/>
                </a:solidFill>
              </a:rPr>
              <a:t>коник</a:t>
            </a:r>
            <a:endParaRPr lang="uk-UA" sz="48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8008" y="94006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148064" y="2633437"/>
            <a:ext cx="1790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i="1" dirty="0" err="1">
                <a:solidFill>
                  <a:srgbClr val="0070C0"/>
                </a:solidFill>
              </a:rPr>
              <a:t>Сигерелія</a:t>
            </a:r>
            <a:endParaRPr lang="uk-UA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16632"/>
            <a:ext cx="86044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r>
              <a:rPr lang="uk-UA" dirty="0" smtClean="0"/>
              <a:t>                                       </a:t>
            </a:r>
            <a:r>
              <a:rPr lang="uk-UA" sz="4000" i="1" dirty="0" smtClean="0"/>
              <a:t>Пермський період</a:t>
            </a:r>
          </a:p>
          <a:p>
            <a:r>
              <a:rPr lang="uk-UA" sz="4000" i="1" dirty="0" smtClean="0"/>
              <a:t> </a:t>
            </a:r>
            <a:r>
              <a:rPr lang="uk-UA" sz="2800" i="1" dirty="0"/>
              <a:t>(Початок 299 </a:t>
            </a:r>
            <a:r>
              <a:rPr lang="uk-UA" sz="2800" i="1" dirty="0" err="1"/>
              <a:t>млн.років</a:t>
            </a:r>
            <a:r>
              <a:rPr lang="uk-UA" sz="2800" i="1" dirty="0"/>
              <a:t>; кінець 251 </a:t>
            </a:r>
            <a:r>
              <a:rPr lang="uk-UA" sz="2800" i="1" dirty="0" err="1"/>
              <a:t>млн.років</a:t>
            </a:r>
            <a:r>
              <a:rPr lang="uk-UA" sz="2800" i="1" dirty="0"/>
              <a:t>)</a:t>
            </a:r>
            <a:endParaRPr lang="uk-UA" sz="2800" i="1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1556792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>
                <a:solidFill>
                  <a:srgbClr val="002060"/>
                </a:solidFill>
              </a:rPr>
              <a:t>Бурхливо еволюціонували двостулкові </a:t>
            </a:r>
            <a:r>
              <a:rPr lang="uk-UA" sz="2400" i="1" dirty="0" err="1" smtClean="0">
                <a:solidFill>
                  <a:srgbClr val="002060"/>
                </a:solidFill>
              </a:rPr>
              <a:t>молюски.У</a:t>
            </a:r>
            <a:r>
              <a:rPr lang="uk-UA" sz="2400" i="1" dirty="0" smtClean="0">
                <a:solidFill>
                  <a:srgbClr val="002060"/>
                </a:solidFill>
              </a:rPr>
              <a:t> </a:t>
            </a:r>
            <a:r>
              <a:rPr lang="uk-UA" sz="2400" i="1" dirty="0">
                <a:solidFill>
                  <a:srgbClr val="002060"/>
                </a:solidFill>
              </a:rPr>
              <a:t>морях </a:t>
            </a:r>
            <a:r>
              <a:rPr lang="uk-UA" sz="2400" i="1" dirty="0" smtClean="0">
                <a:solidFill>
                  <a:srgbClr val="002060"/>
                </a:solidFill>
              </a:rPr>
              <a:t>удосталь </a:t>
            </a:r>
            <a:r>
              <a:rPr lang="uk-UA" sz="2400" i="1" dirty="0">
                <a:solidFill>
                  <a:srgbClr val="002060"/>
                </a:solidFill>
              </a:rPr>
              <a:t>водилися амоніти. </a:t>
            </a:r>
            <a:r>
              <a:rPr lang="uk-UA" sz="2400" i="1" dirty="0" smtClean="0">
                <a:solidFill>
                  <a:srgbClr val="002060"/>
                </a:solidFill>
              </a:rPr>
              <a:t>У </a:t>
            </a:r>
            <a:r>
              <a:rPr lang="uk-UA" sz="2400" i="1" dirty="0">
                <a:solidFill>
                  <a:srgbClr val="002060"/>
                </a:solidFill>
              </a:rPr>
              <a:t>ранній </a:t>
            </a:r>
            <a:r>
              <a:rPr lang="uk-UA" sz="2400" i="1" dirty="0" err="1">
                <a:solidFill>
                  <a:srgbClr val="002060"/>
                </a:solidFill>
              </a:rPr>
              <a:t>пермі</a:t>
            </a:r>
            <a:r>
              <a:rPr lang="uk-UA" sz="2400" i="1" dirty="0">
                <a:solidFill>
                  <a:srgbClr val="002060"/>
                </a:solidFill>
              </a:rPr>
              <a:t> в прісних водоймах панували </a:t>
            </a:r>
            <a:r>
              <a:rPr lang="uk-UA" sz="2400" i="1" dirty="0" smtClean="0">
                <a:solidFill>
                  <a:srgbClr val="002060"/>
                </a:solidFill>
              </a:rPr>
              <a:t>земноводні</a:t>
            </a:r>
            <a:r>
              <a:rPr lang="uk-UA" sz="2400" i="1" dirty="0">
                <a:solidFill>
                  <a:srgbClr val="002060"/>
                </a:solidFill>
              </a:rPr>
              <a:t>. </a:t>
            </a:r>
            <a:r>
              <a:rPr lang="uk-UA" sz="2400" i="1" dirty="0" smtClean="0">
                <a:solidFill>
                  <a:srgbClr val="002060"/>
                </a:solidFill>
              </a:rPr>
              <a:t>З'явилися </a:t>
            </a:r>
            <a:r>
              <a:rPr lang="uk-UA" sz="2400" i="1" dirty="0">
                <a:solidFill>
                  <a:srgbClr val="002060"/>
                </a:solidFill>
              </a:rPr>
              <a:t>і водні рептилії в тому числі мезозаври. У </a:t>
            </a:r>
            <a:r>
              <a:rPr lang="uk-UA" sz="2400" i="1" dirty="0" smtClean="0">
                <a:solidFill>
                  <a:srgbClr val="002060"/>
                </a:solidFill>
              </a:rPr>
              <a:t>ході </a:t>
            </a:r>
            <a:r>
              <a:rPr lang="uk-UA" sz="2400" i="1" dirty="0">
                <a:solidFill>
                  <a:srgbClr val="002060"/>
                </a:solidFill>
              </a:rPr>
              <a:t>великого вимирання кінця періоду повністю зникло </a:t>
            </a:r>
            <a:r>
              <a:rPr lang="uk-UA" sz="2400" i="1" dirty="0" smtClean="0">
                <a:solidFill>
                  <a:srgbClr val="002060"/>
                </a:solidFill>
              </a:rPr>
              <a:t>понад </a:t>
            </a:r>
            <a:r>
              <a:rPr lang="uk-UA" sz="2400" i="1" dirty="0">
                <a:solidFill>
                  <a:srgbClr val="002060"/>
                </a:solidFill>
              </a:rPr>
              <a:t>50% тварин сімейств, включаючи багатьох </a:t>
            </a:r>
            <a:r>
              <a:rPr lang="uk-UA" sz="2400" i="1" dirty="0" smtClean="0">
                <a:solidFill>
                  <a:srgbClr val="002060"/>
                </a:solidFill>
              </a:rPr>
              <a:t>земноводних</a:t>
            </a:r>
            <a:r>
              <a:rPr lang="uk-UA" sz="2400" i="1" dirty="0">
                <a:solidFill>
                  <a:srgbClr val="002060"/>
                </a:solidFill>
              </a:rPr>
              <a:t>, амонітів і трилобітів. На суші рептилії </a:t>
            </a:r>
            <a:r>
              <a:rPr lang="uk-UA" sz="2400" i="1" dirty="0" smtClean="0">
                <a:solidFill>
                  <a:srgbClr val="002060"/>
                </a:solidFill>
              </a:rPr>
              <a:t>взяли </a:t>
            </a:r>
            <a:r>
              <a:rPr lang="uk-UA" sz="2400" i="1" dirty="0">
                <a:solidFill>
                  <a:srgbClr val="002060"/>
                </a:solidFill>
              </a:rPr>
              <a:t>верх над </a:t>
            </a:r>
            <a:r>
              <a:rPr lang="uk-UA" sz="2400" i="1" dirty="0" smtClean="0">
                <a:solidFill>
                  <a:srgbClr val="002060"/>
                </a:solidFill>
              </a:rPr>
              <a:t>земноводними.</a:t>
            </a:r>
            <a:endParaRPr lang="uk-UA" sz="2400" i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://www.naturalist.if.ua/wp-content/cgi_ebay_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3905672"/>
            <a:ext cx="871296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17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3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i="1" dirty="0">
                <a:solidFill>
                  <a:srgbClr val="002060"/>
                </a:solidFill>
              </a:rPr>
              <a:t>З'явилися перші хвойні, швидко заселили внутрішньоматерикові області та </a:t>
            </a:r>
            <a:r>
              <a:rPr lang="uk-UA" sz="2000" i="1" dirty="0" err="1" smtClean="0">
                <a:solidFill>
                  <a:srgbClr val="002060"/>
                </a:solidFill>
              </a:rPr>
              <a:t>високогірья</a:t>
            </a:r>
            <a:r>
              <a:rPr lang="uk-UA" sz="2000" i="1" dirty="0" err="1">
                <a:solidFill>
                  <a:srgbClr val="002060"/>
                </a:solidFill>
              </a:rPr>
              <a:t>.</a:t>
            </a:r>
            <a:r>
              <a:rPr lang="uk-UA" sz="2000" i="1" dirty="0" err="1" smtClean="0">
                <a:solidFill>
                  <a:srgbClr val="002060"/>
                </a:solidFill>
              </a:rPr>
              <a:t>Серед</a:t>
            </a:r>
            <a:r>
              <a:rPr lang="uk-UA" sz="2000" i="1" dirty="0" smtClean="0">
                <a:solidFill>
                  <a:srgbClr val="002060"/>
                </a:solidFill>
              </a:rPr>
              <a:t> </a:t>
            </a:r>
            <a:r>
              <a:rPr lang="uk-UA" sz="2000" i="1" dirty="0">
                <a:solidFill>
                  <a:srgbClr val="002060"/>
                </a:solidFill>
              </a:rPr>
              <a:t>наземних рослин переважали папороті, </a:t>
            </a:r>
            <a:r>
              <a:rPr lang="uk-UA" sz="2000" i="1" dirty="0" smtClean="0">
                <a:solidFill>
                  <a:srgbClr val="002060"/>
                </a:solidFill>
              </a:rPr>
              <a:t>голонасінні.</a:t>
            </a:r>
            <a:endParaRPr lang="uk-UA" sz="2000" i="1" dirty="0">
              <a:solidFill>
                <a:srgbClr val="002060"/>
              </a:solidFill>
            </a:endParaRPr>
          </a:p>
        </p:txBody>
      </p:sp>
      <p:pic>
        <p:nvPicPr>
          <p:cNvPr id="3" name="Picture 25" descr="ЭОКАПТОРИНУ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37" y="863112"/>
            <a:ext cx="43148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ЭРИОП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37" y="3815862"/>
            <a:ext cx="4176713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60340" y="4967077"/>
            <a:ext cx="2347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i="1" dirty="0" err="1">
                <a:solidFill>
                  <a:srgbClr val="002060"/>
                </a:solidFill>
              </a:rPr>
              <a:t>еокапторінус</a:t>
            </a:r>
            <a:endParaRPr lang="uk-UA" sz="3200" i="1" dirty="0">
              <a:solidFill>
                <a:srgbClr val="00206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26529"/>
            <a:ext cx="3960440" cy="335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483768" y="5428742"/>
            <a:ext cx="1675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1" dirty="0">
                <a:solidFill>
                  <a:srgbClr val="002060"/>
                </a:solidFill>
              </a:rPr>
              <a:t>Мезозаври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24425" y="5690352"/>
            <a:ext cx="1335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i="1" dirty="0" err="1">
                <a:solidFill>
                  <a:srgbClr val="002060"/>
                </a:solidFill>
              </a:rPr>
              <a:t>Еріопс</a:t>
            </a:r>
            <a:endParaRPr lang="uk-UA" sz="3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8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508" y="294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915816" y="332656"/>
            <a:ext cx="4075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Ароморфози:</a:t>
            </a:r>
            <a:endParaRPr lang="uk-UA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305341"/>
            <a:ext cx="684076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uk-UA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305341"/>
            <a:ext cx="899749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поява панцирних риб; </a:t>
            </a:r>
            <a:br>
              <a:rPr lang="uk-UA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¤ поява хребетних; </a:t>
            </a:r>
            <a:br>
              <a:rPr lang="uk-UA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¤ збільшення тварин </a:t>
            </a:r>
            <a:r>
              <a:rPr lang="uk-UA" sz="54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фильтраторів</a:t>
            </a:r>
            <a:r>
              <a:rPr lang="uk-UA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; </a:t>
            </a:r>
            <a:br>
              <a:rPr lang="uk-UA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¤ перші щелепні риби; </a:t>
            </a:r>
            <a:br>
              <a:rPr lang="uk-UA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¤ вихід перших хребетних; </a:t>
            </a:r>
            <a:endParaRPr lang="uk-U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58469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275856" y="332656"/>
            <a:ext cx="3113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Висновок:</a:t>
            </a:r>
            <a:endParaRPr lang="uk-U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239187"/>
            <a:ext cx="90730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Серед тварин з'явилися перші хребетні , серед рослин -</a:t>
            </a:r>
            <a:b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спорові і </a:t>
            </a: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хвойні. Спочатку </a:t>
            </a: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з початком палеозою пов'язували перший</a:t>
            </a:r>
            <a:b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поява на Землі життя , але подальші дослідження виявили відбитки</a:t>
            </a:r>
            <a:b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морських водоростей , кільчастих хробаків і багатьох інших організмів в більш</a:t>
            </a:r>
            <a:b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стародавніх шарах архейської ери. У палеозойських відкладеннях , починаючи з </a:t>
            </a:r>
            <a:endParaRPr lang="uk-UA" sz="2000" b="1" dirty="0" smtClean="0">
              <a:solidFill>
                <a:schemeClr val="bg1">
                  <a:lumMod val="95000"/>
                </a:schemeClr>
              </a:solidFill>
              <a:effectLst>
                <a:glow rad="10287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самих стародавніх </a:t>
            </a: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, зустрічається вже досить різноманітна , по перевазі морська</a:t>
            </a:r>
            <a:b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флора і фауна , яка в продовження перших трьох періодів палеозою швидко</a:t>
            </a:r>
            <a:b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еволюціонує і урізноманітнюється , тоді як в останні два періоди розвиток</a:t>
            </a:r>
            <a:b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органічного життя як би сповільнюється і багато раніше вельми</a:t>
            </a:r>
            <a:b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поширені групи тваринного і рослинного світу закінчують до цього</a:t>
            </a:r>
            <a:b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часу своє існування. Фауна палеозою характеризується широким</a:t>
            </a:r>
            <a:b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розвитком і переважанням морських лілій , своєрідних , вимерлих до кінця</a:t>
            </a:r>
            <a:b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цієї ери коралів , побудованих за Четверному типу , надзвичайних великою кількістю </a:t>
            </a: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різноманітністю </a:t>
            </a:r>
            <a:r>
              <a:rPr lang="uk-UA" sz="2000" b="1" dirty="0" err="1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плеченогих</a:t>
            </a: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 , головоногих </a:t>
            </a: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молюсків,виключно </a:t>
            </a: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палеозойської ері властива велика кількість ракоподібних трилобітів</a:t>
            </a:r>
            <a:b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effectLst>
                  <a:glow rad="1028700">
                    <a:schemeClr val="accent1">
                      <a:alpha val="40000"/>
                    </a:schemeClr>
                  </a:glow>
                </a:effectLst>
              </a:rPr>
              <a:t>і панцирних риб.</a:t>
            </a:r>
          </a:p>
        </p:txBody>
      </p:sp>
    </p:spTree>
    <p:extLst>
      <p:ext uri="{BB962C8B-B14F-4D97-AF65-F5344CB8AC3E}">
        <p14:creationId xmlns:p14="http://schemas.microsoft.com/office/powerpoint/2010/main" val="26553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ifr.ru/data/gifs/8/7/2/8726f64f6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69" y="5373216"/>
            <a:ext cx="488632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900igr.net/datai/biologija/Paleozojskaja-era/0006-005-Razvitie-rastitelnogo-mira-v-paleozojskuju-er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2949">
            <a:off x="744314" y="332656"/>
            <a:ext cx="3190875" cy="3743325"/>
          </a:xfrm>
          <a:prstGeom prst="rect">
            <a:avLst/>
          </a:prstGeom>
          <a:noFill/>
          <a:effectLst>
            <a:glow rad="7239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xITEhUUExIWFRUXGB0bFxcYGR4fHRseHBwcGBsbGhsaICggIBwlGxoaIjEhJSkrLi4uHB8zODMsNyktLiwBCgoKDg0OGxAQGywkICQsLCwsLCwsLCwsLCwsLCwsLCwsLCwsLCwsLCwsLCwsLCwsLCwsLCwsLCwsLCwsLCwsLP/AABEIAOIA3wMBIgACEQEDEQH/xAAcAAACAgMBAQAAAAAAAAAAAAAEBQMGAAECBwj/xABHEAABAgQDBQUGAwYEBgAHAAABAhEAAwQhEjFBBSJRYXEGE4GRoTJCscHR8CNS4RRicqKy8RUzgpIHFiRTwtIlQ0Rjc4Oz/8QAGQEAAwEBAQAAAAAAAAAAAAAAAQIDBAAF/8QAJxEAAgICAwABBAMAAwAAAAAAAAECEQMhEjFBEyIyUWEEcaGxwfH/2gAMAwEAAhEDEQA/APSaFTVEj/8AGsfCHr7sscSP5d7/AMfWK7QH/qKcjVK/lFile0nkFf1AD5wi7OJUTBhJOQKvQmKemvUtfeqUwxWvlwAHFvlBtdtaYmaUILJQgqUAMyVWv4vFf2vVlAwrZmBSRcAm4OlsxlaMP8nLyajHw3/xsVbl7/wXuoW+APckFuQv8o7EwvcZAv5D9Yr1J2hQZMt3KwBizDbrfFWnCC9nTp85YUolMt8hZ7OA+ZtGlZFaS2zM8Mkm3pDJK8U0DQAqP9Kf/Ix532nW9VhUN0ziLe1cgKA8N7/VrHoGz5ZxTFHVeEdEAj+p/OPO9tJB2ggFy88Mrl3ns8XBcPwaDPpf2DF2zexKg0m0sCy4UsyjYvvEMpmGZCfPWPQ5+JYWBZL5j3nYW5c9Yof/ABKoApSZyRuqDO5uU6gDiklukXPsztDv6SWsl1WC8vaS2LLiz+IhoexBPdSJNtLA7sNbEm3J2MGKmbyHH2394h2kHD2stAHmCfj6QXMQ608gflDeiCvbCnmyEsbzU8fdSpXzEF00/wDzBwUSOl/mDC+tD1kgPkqZ/wDyT9YZSJOZOuL+o/WF3YX0iOumOuQOMwnySqJdpF0FvzAeo+ZgSen/AKmSOBW3+wQXtQnAACxUtIHm7+ADw3jFMlbysWgdI+Z8w0KxNH7co/lQBnll5ZmHMwhKQlPCEGyQFVU9R0Zy9rPz+9YnN00v2PH0YVlcQU8lX8jBtNWBYFmeF1ZSy1qQyw2IAseSv0gw0oQxBJ+N+EOmxCStokTAynDXBGY6QDWSEoltjIYj+Y8vG/KDplQMJUcmJA6ZwhrZypi2ZShuEYBmcDtewG8/lE801H+xlfQ0k1CHUUpICRxN4WVtcyQ53lF29fR4xMoplErmMFFlYb81b+pYHLpEVahCMBDJUS5Q9wGs5PUQvJ8dgHFNOnTAzCWOJuT0GnjGk0CMUwLJJLbxOhDeGRhfLrJiywUUj9whv/bygolYSEhOJRSQq5bMkcy7GCsil4cJNiI/DVKmMEpmWJbgoEDliSOpJhrRV3dJwNjILJCRmNfAfOKxtNa5U3DgUcYSbXt71uUMqesShxLxLUW3uCbnXUnhEoz4vehmm3ZNShqimHNY8xFjpSMS75W/mWfnFZmKabTfxkebD5xZNnpBM3+Mg+ABHoY1VsQr1dLY98m59kji53ejFx92WbRoMU0mYClgDYMS2o4OX3idNSbW8yQVSknRS1f7SW9SnyiadQS1TEqUHLWD2ty43iM8Ce12aIZ3HvoR7D2aHuhkM6Rd8xqbs3ziwlQAB0BV6P8ASI5N50zglKB6qV9IGq6tCE4VKZ+8L6AObnz9IrCCgqRKc3N7DqMYZSXtugn4mPM6g97tFAJJ/GFxYEYhlrcBiNLxbJFStM0hayqViIKTfWxB4BsuEUj9q/8AiaFXvP5C+PCbafveMCfaGgmrL72wpDNlpkAAY8WE2spIxJDnJ7i3ExU/+HtdgM6SuwKQpLkMCDhLAFrlX8sXDtFtBKUOygZakrBIYHCb53yJDxUu12y1SalNRJO7MOMEMGVYkMBcFNwOLx0nTtBhtUy8T6uUoMFAsp/swxGb8ortVKTOkiagXKXYC/MNxBe7aRDsXaq0ulW8Bpw4XyA6wnyuM+MiVBWJ69Fr4JhduYT8Bz8NW0s2HVXxiuSJ5FZLWooKRLWCUqdipeIPbO/SLHTjcTrc/E3ikWn0GXhFUp/6iTyC/URquuXzCVJA64g/ow8TGqmcEzklQPssDzJgalqwEqC1C0wsSbm7u3WC34KGLklnUd5TD9IS9mZXeGpJGa2HDNRFj1B8oOn1rKsrGlSSoHQFLkuRoz6RX+z9SruGASDjWoKyLhhlb6ROVWh19rHVZThChpwbNsyz2FrlUc0m0SDhaxsHxEdXNyPBomqJKBMRiW6sKsWIuokgYQAbDMnLhCudVIExICk+1mElTPri1PS0ZZXCf0g7DdqzQhWIqUoJBSsaMpL2Hh6QuoAgpwiYtYa6EjCn/Uo2bnyiPbFeVKwkoQsBpgXkbsFD0yjf+KSgB3s5K3vlgl21w5qtygSbbsNEu1qwYUo91NyQmw03RwHE5vEFHVJWoqVMRiObpJI0vZoTbV2qZinRiw43M1QKUlsglJvwz4ZQd3oUgFZx2sLAegI8T5x05fkaONsZJ21KSr2kzjoJaL5/mDARGvatQtVvwkA8XPG5IYHzit0dS81khiMwlIJ6ZkgdGh5RVAxDGWOgNz5B/mIV5JLop8cUbqphWzqfmS7jrCqYClRYt88+JMFT6YoU4OJPRrO7MPHQZmBVTSkCxds9dOFtYzp/snoZIrVEyMUtRKV355HztFqoKyWDNJUEvMdlWPspGRvp8Yp9JUy2SQQEguySVH0djzixDaFOH/EcKLuUqUQCACLpzt5NHqqaT7E4P8HcjaKu+VYLZLJw2DqUSXxZZDygrZ9aJiw2JwklWLnwuzW0tFZl1lOlc4pmKKSzMkg5Z3YZvES6sqwrTjKkewygzWcKu4FvdboYHzJdsZYpPwsqqkYp5GWNI1BBCA3hnEFcRMIcsRbq4xnPg4hHU7XCis4FBZN0kh8gMuI9bQvqNuLG+lF8gFPbJ8xqAAIHzKwrHKy1plsXZ+f34Wil7a2V3VXKmWEta0qLabwcMLniBzaLLRVPeS0zEnPQ2ysU8rv+sdT6MTkhJJGoP5VaKvz0I5NDS2hk6Itvz1qkLSohQwlUtY94NcX+dw0a2dVmZTysTkJSpuRSmxHMZdIq9VNnSSZc6crCQwLJwkF20trrrEOzKuemScapkogk4MI3goaYgc7+URk2+wKD6LsZhLsCeLc8Ivw38URzsIxKYXDEsbZkdQMWfTlFR/xZQCj3qk8fxC6idGQAczHQ2sCDjLDULWsnm7rf0iUoob4v2WWZKPey8JCTgO45BJSQSoP7pSb+dmhpP2iWCZicKRwUw43OjWN+MVakniYxwJ1wq7s+LFVmPHrCqtrO9KiFMlBOEJF1kZkhi4eOTaejnjsta65JSQFWUxS5Yi7a8i8cS5w70KBADElRYsBc4QbEvbmcoqtPVzVBQWk4TluoAfmAAYgqNrqlggLUDxCQGty/WH5Ng+OK7ZbNqzitGIzCtRBLOSQ5YJATYWuSOAvEGzJYEpCVgptvlQIcvZOVk8TFVpNoTJymShSuMwvbxyfg14MTspzvrJAN8OZGpvx8NYRvezuK6LNM2nKBKpicSkpABbS72Gb5PnzhXN2ouYp5SZjAvvDCkNyZm0jmkp2dILNe4JAs1njlNKouVTCUi5cizcMmZmyELzAoqrF9VMJzWXFhh0HAKP8A4vHdPPBUcIItqbhtSs39RC+ur5QUCl1AlnAsf9Rt5P1julRMXM7w7iQlwkPl1NyGPSGp0OqQciQS61Aqvkcz53bq0NUTQzKlAEB8IPDiLer6RDSSQwwq1e1/LR7jOJJ7JN1ctNNSeA87xGUrYryK6BO9mm53E6JSAB9G8IIp6sJUAlNybkF/5mZ/AmNUcqXMAAJd3fN3yzJH3yhP2mStEwLCmZQSgNnYEt0NoZJN0N8iLLUqWM1Pmx6tnxa1ywhfMWdbHRtXP0jmmmT1pTjQhJZ957kasLg5efKGQ2eohypJ13czdiQDzJie0Q5P8lB2d2lOBajLXu7pOLM5MBhMNxXqymylKUQ4SFuWcADdAD346RXqKclNOSA+KZu/fLjFopJwWZawC4AF7Px06xRpX0ekuqsil7XkIY92oHjcjNv+5r0g+XtWUtmWknQKSfioqiBGy5UyetLkEAgMbWUbXBuG9DziZfZki6ZgU2YWEgcfdufBoPCLEtoMRL7xypSUKDkWOLmDyMAnaACihaUBYGZBIPT9OcaoqQy1gEj2sJSTvXLbv5h1D59IY7S2bLXbCSsvhZndic/Bz0PKFdJ0yUpNMG2TtMSVPMIVLWXUE+4cgq/ulrjSxyi1S14bgWOYJseYOnXKKRRSgCuVNSAoHCrnlccUqDl+nGMTX1NMsS5RVMkkgAKAKkEj3STcDmLcY1QyV9JJ7Y421Vono7mYgy1pVuKU2ENcEqOYZ/vKBdWHVLnI72a95qsZQE4Q+AkNyYkHK5jc2dimywWmKJAOhFip8OQuzA8HtB+y5S5K1d6rHKUoqRMLBSOKVNoOPMu0Vi2zmqK9Wz6dCSwCFHRIA0cPb0N7RXV7QUotjID8T00j1LafZinqEsoJSrNKwGf/AFJ+bxT9of8ADuoS+CahbZBQ4aO3yhFjoPMVy9pKTL7vEpS1m6iTZPj95w1bF3aW3Qi6QQ734Hl6iFlJ2fqJaiZyQVHk/rZPg8WZKGDNdgABo4ytyH28QyPiwttKxOuQH1L9ehvxtx1F4hGymWCApIe6jvN5lvC8PUU4sAAwB8TmefKCUJBVqUp0D5AvfgITmKmboqOWgXUSoggPd+gDgC4yHHOIcIC7A3AN7MQW1HW0SifhmEpAbPL0JGv1gCbWBrXUt8ITprxtkYltsWWzmrqCA46nTgSDxuHHJ4C2Bstc/wDFnWlj2UH2TdgSDm5ax1jqrkrmYUmzqJzNgkFRJHEB78ou1HQIRKCJjNLbCGLFQFydCynAGmF84rVR0UxpdsRbZlpRTzCwsktZ7tax5tFU2XUlwqbNDlglCS5L9DZvvne9pbFFQAlZIluCUgti4YjonlmbaQp292dT3aUy5SQygcQAcAXIB16QMc0lT9K5Y2rI6eUMTEsCRmOhs33aOdoy1zHQg4QNQ4tmWGptxgygpiClKhyZRcgGz5aA+gEFhJUpkpwtYMLBiTw59ecL07MPTBNgbNWlV8Rb2iAMsrPpwMWBdKgEzMIC8kv7VxmOHQRHs9SFKwS0PxIOEmwLjiWLNyMdz54cpZQZyrEAb8x6gpyELLexW2AV+JTAAe1c8Dd8/Dh6RnchRxylDNmUAALBydb/ACiCYoBuLF7jM8G0+bRKakS0JSkh7liCSebC4hIio852MlEgMioSqZvEIScYOatAwGEEYedydGGzlVc5Y7mUAL3KhpmQ94d7PKBKTilpU+ZZrPYjVOh5QZIXKkh5SSVmznQZMPAt0JjR8i9PQ5UtHKaesCUpKpSUhnI3iGJLOdbHjHdTTlCgMQmZuSCfFyT6DWOJaiQMRIFreH1fzgKt2ilZKUISsC2NRZD8h7zfYhebapC3+wraO0JSWwsnQ92gEhhd1ZAdecLpG1phKcbpJcy8SSAbM7gXDE9QfGMRs9U0bwS2QtuhOpCbXOlrDncSVtQhBKTimTSk2YEjhi4DK3IdYCUeqsF2Lu0qMbTEEqIACiVXOTBKRoL+erRzTVSsITNV+KBcPdjYAuMxqbu0bnzu4Cpqgov7CSl2c3JUdRx66gRXK9K5KkzhYL0fTQOOFo1KOqObaG0uWqnwlN94qlkvY5km+Vjnz4x6VsTbMmoFt1fvS1WL8nzGjx5nS1omoQcRDKIYZtY8OJI8oOkTyFKUgkKQAWFgbu6ToQLeUFSa7Fqy/wBdQLSHp192oZIXeWeQa6fDyhf/AM0LRM7ufSrR++khSFXZwbN0zgGR2qCA03e0F768mzfhBv8Ai8labvhNiCNcrNq4zEVU41pnV+QhW1Zax7JKTopjfhZ7vyhLNqEkkg3diAcrkN98Ii2jVSk2CnJGR0INgVC2p6eMV3aO1VIshhi9kgWIbPkGLjkRGefKbpna6LdJQ9sTE8Lk8QP15x1UlKCAA9t52IF8wTkSIq9Ilbkq9o2yLWDMOF9c+sOKKbjlq3CVj3SNdAOAtnwJiUoUTvxHa6yatmDIBICdeOr5jlrCmfWJchKWP5QHU5uymyAOkFzKRUxWBsKjuq4NmptcgA5GvjFi2fTyELEtCVBSy6lgMVG5zzAfh05R1pFceLkuTKXsvaKlMsbq8QwpdwVGxDXw66X5x6VsfvJrDDupAsTmOJPraB6rs7JqCEKSBhJIKQBhLAAc0gC6cnJ1EVf9rqNnTu7U5QfZPwY8PjbnD3GZX9Hos+V+Y+Ay84S7QmOnEQ7KGhtnoEndvfLrGv8AmHvQALOl3ccWdgXAIcubDJ4BqKnDYZEe9cPqzjmDEJNJ0iOTJUafYQlSFi5IVYJJJAAcYiQCz6vnvcoDrlk7omFgSBf2sgG4hwbDl1gOqr0pIAc3yAchP7zNflbKNyKopO618greUOJZIb4xzvtkFGTG+zEJSCpTkgOSkkYdbv8AYhfV1V1YVPvbpY3fNrlIzctEaZaALpdWZxXtxwJ05lsomVK1cbzWcB3GpDluhhQrGCLnqWycQQeAuS+lrJFhwMcd3huwfK5+Z+LRJVFCEnEXSmxCRhTfQNvHxLGFdTW4yyVKSgCyU7viST8IZRbKrEzinUQBmXyHn82hummdIKt22UVyk2wAoJSLj+3wh5Km42KuOp4OfjGVuZXRqrT3+4lwkWUeI66Dnwgum2dKlgW3sg3yBtHaqyUAwD/O3ARHNBIOJw4ZgWt1+84POTVdIXQqqtrzFYwhkJDfiKJKjvYWQBbRV7i0R0iwE7kpkk+0p7uWck5nOD5eyUpAwoA4YiSw4cLRDWHCr8S4Zy+6MjkM/AcI0RnF/TE5oUbbUtytCgAlRCWLl0gJbyF833tIQVFUhaVhQXLOoSApHkojAfEjhDetrErJEpD5HdsBpcjM2ZhwzhHXU6g5IDaX+w8bIfsV9hGwZwK0pYMhClHgSBb1PnGTNpKlrzZgrFwvl/MwjiiHdSlL/wDmLAbkklkjxIfoE8YkkUcsKwrlqWRhxly7qc2txDa8YelYURbOq5k+cngneJ8X9Sw84fDaYSySSkOA/DP59dbFoXbOliXMJSGSpO6SGOqU2vbjC4pXOLpcgHPl/Zn8IEoJnXp2WKpSrGhaF4iGZKVEsDmAAxxEnXOw4sYaDvTiUC7EMcy4KSCxOb6coK2bLIQhxvMxF3HHjpy1ytBeAnMAByCX5Ajx3gfCIN+EX+weXQpDKLK1cW8CczbWG1FICQVuEgi4FrhgHAzUb8YFluAxCRu7pIsHsCGJfIjlaGsmWlsSjiNzb8xIsA1rRKQtiypQpa8QDB2a2lwPgfERPKK0KBxMWLnUDK3MlxyvG9pbXShPup0LM4CeCh73IgjMaRDs6olql4knEs3CSkslrXUSxDB+b5QzTSs3Qy6Sa0WTZc7CnEqyQLB731PUn4Qs29UonBlJBSkgqctbVv3m0iGqkTSkgK4NfM6tbIl7QqcucRfiRYjjfSBFrw6W+gmkwSkBAJI1P0e/w+vVITPWQCd27OQBoMRA1GmsAyaZU2YlEtR3s1AOwHP2fjFzlbPTLSyWflro58Nfs3xYVP6mZ5Un+yrV83uDhwgJdmcAE2Ohci408oIpg5CkKShLOUuzcQ2fJ4Ubdny/2mYVqcgslIuXAAZhkH5wDM2xLBuSlhcJNxxcvhHmTCyxq9D3ostXVoSk4CkO4ChZjxDXPi+UK01GEEXKs3soaqFieer3fNoRVm2EFO4bAZn4B2+3gTZ1YFy5qe6MyYSkIVibAxKjY2IIzy9YKhSDGm9h+1NrDI+0CcgPXMDoB5RXF7UKSWcvnz6tfweHWzdkd8lKlnN3ADZFIHm5z4RzL2YiWpSSMgPUqL/AQU4rQksv4AaKZMSLIcsWLj70iYbVqLFUvQ+JL6DmTFlp6FAFkFQNnDv4sPiYnTQqBITiyZrHTJib9PSIKcPRFYl2ZtjAFFYZV3druGYephuNuoZwXBe/EZ/AGIqrY6lH2FCwsxOXN+ULajYuEPMQ4GpS3D5NlHOGOTsbk6Gs7bpCQXzLJAzP6Qq2nKXPsXWtTPwQkli37x+vB4EOzkIWZmJSWG4Ro+dmt5QdI2v3SQBeatTOSwvZJewYBuEMsfH7EFSDF7P7sFS1IQLWHANhA4teEtRTGak90g4SPav5hhl084dUtKhSVKnLMxSiTfJg4SGyCdW5xgr0ICglkplgNdnYM39IjoSa62/8C0ir1VKoz1keym4Iu2FLp8khvGLFLwKDkKyJBlNiTiDlJBsqW5cOXFmINoEpZTSJi1H20ki+iQB/OSB4iOwggvLWtKO8CZZT7OJsTZuFZ3Zi0aOaGir6BqtAAFwWThDIW+ZBJKtWc2LcIOof8tpSEqwkDCHdQa5CinnqNMxEVTNmhJsTvb4RmGLEX+B/MGvmz2WuQmWN0jCHexJ5h7DK97XMLN6C0hrRjEggIKWGo43Pk3oOLRDKlgBSA74+tmAHwJf+GNTawqAIdjxtnb5EEDgI5AspShcsbu+6kA7ozFiXvpwjOkRacukMaWbhuMgWYlhdy7FRGZPrHdbUy2DOCQcRDBhZ1ByHLWsxuCHhHOr0St9akvo9+BHs2CS+YOhcQombVXUkhFgq6icyATYAhhYtYDUs7mKLG7uQ0caRzMlqqZhmqOGUk4UAOSdAAA+7utwsIseypoSkukoRYXzbgwPzhfQlMlG+tIBDAG7aC3o8Cztrpwp7v8SbpeyB+ZXAdTHO5lVURvtetBAYYSo2USX5skaNCmqrGRiKnU7EZrNrFmYQFPnICSorUtSs1WSk2/Md4jPdQG6wFQTlzJiZUvNZAsGAAuS3tFs3LZZQ8cQryHo/YaQoSjMXZSySAc8IsH8Q/lD+pmgAkkMA56DN/vWMpKcIQlCckpAboPi2vPWEvaycruTKReZOV3aeh9svwwAuekbEuK0RuzzqgoZ1bNWpIIQVkktZ1Opiel/JsxFvquzdMKdae6FkE4xm4GYJc59R1hvsrZ6ZUpMpADJFzqTqT1z+cHzpUjDgnqZKncB3Itk1xp+mvNJI6zyum2KhKUEnEVTClXBhiNhzw+sTd+iSWSAMyW/jcDwBIi6bL7LSZswOVBAUqwUXAYtxbMQu7U9iZaV/hhRGHUPcvz6Rj72+gcdlWotuiWhIFzry+3gauqahRKxJmAWclKh0u3WLdsbYRQUES0kjVST06Raa/EhDBLmz8M+ESnkjGWkOoeiHZ0oqOaujH4N84YpojjGB30YC3xaFWzKwtvgluCSR5h/OHBmY0uAgnQXPm4f0jBTsVEhp5ifaWVct436CFO16Vak2B5HEt/Jm9I2dpS0K7vHKSvVKSQR/EGDeMSz5sxIJACk8d5ldDmR4xeEZJ2MxFUbLmJSCW8CQ+p3WHCFlVRhUzGpLslrpsnybSLKdpAhhLQnnr5vANZWg2wlZuQUgnPP2W+BjVFsQrU/vE3lZguQCNG90342EI5letUwGYCQDcDXQ+DxaKmd7iyw4HC/kQSDAVXIyUXS9gVE5ZvYfCNEaRxHS7eu0wHPMji3/AKiJhtpGCxLA4gkqsFMxUEk584Gn0co+0pR54Ql/Mk+cRUVFISoqUnEQbBVxwyEK1EePLwIp9pLXMxywcV3INmL2UcvM6Q2lzVMSshjoE3Uc7PpzYZQq/blq9shMv8rN5DPxjk7RLqIG8+psBpb5mA4tjr9j+fXIQpIlpUpWWEHUmw45kW6wt25tJSVd0g749pTahwW4M7MOBJiDs2sGaCspcBajjyUQkkDq+XMCEk+s/EWWck3JDcr/AHxgwhxC2FSUBSh3qyS7K5B7tzufOGaJ4SpUuSnFhUoOzEpfdKjpbi0IJ1anCAbAX3TmeZ+QiOXUKmEIQCq5IGb82y8YZwb7DzpUOaqahjimEnIIQbaXKtfCA6baeEFKUJ45P8RDXZHZkzVKE5Sk4CAQkOXbFnlZxxzhzszZ0qVNnpMtSkGWnEQCcgvQAm5A5QLS0TfZWp9LVTEzVKBAlAFbs+hs2bJL9IvfYHs8mW09iVKSGfpvdPHgOMRrkjdlu/7Qbi10hCcSujbrxcJLISALMBloBYffWKYre6FkMZqxoM/v6Qomysc8rIfAnCjqbrL+CU/6VQWLJxX5C9yfmYyglnMk565vqb8/hFRSeTIw9fvh95xR+1e0SanAlmQAnxzJfqfSL3VqShKlFVkgk8gA/Q5GPGKlc1TzSPbUS/Uk2vzieV2qGirLpsba05Jsw0d7eoMM9pbZUQEqLnXdBHTMRRpSClCSSGV7oOXMh4sNFWmYwUSgNm3lrGKUfSiWwuiqBiuL8CAPgS0N5u0HFkP6ekB00pP/AHC/R/Jo7qAnIkHz+sZJ02CXJHmNBtRaxhmGYsvliKRbMNLY+ZMM11Qw/wCRLBGRKAfVYVFg2RQSfaMsA3yCtc81GClSZBJZIDjUqGX5SxvyYxr509F1BfgpVBUqS91pGeEboHNkMD4wbNqsSu8BSUBm3lIW7XfCRZ3ZzFon0EgoLIIzslSTmzsJmB9TFd2ts5KseEqS5SRilrsAGLhKSLlsjfjDqakwSSAp+0pfvAoBOSt8OOBDK8yYmloUofhtgOYBsfW4jczZ2+slBVLmBI3ksHZ3ToLv5wLUSlSkuFEMWGTEFwxGWaT/AC6w9X0RcF4O6enQtBllS5T+0ZOHEeRJUo4X0GGBanskAMUuao8O8llB8SHew/tEMnb6FBKcCpaslKCt3qDmAc7vBO0qIJdSkZ+8oJIPiSxheUl2CmhNVbInpxFSAQDYJIUT8QB5mE1XUKRbu1ILe8D6cYY1SJWi0vya3krhEE2qShO5OmhemFWEebmLKgMWS6sFiz8y3o9hlziWbUAjUnIAH1Uo5dAPKBZtZMUq8xROhKiS/WDNnyqqcphOmAC5Pe4erYlpHrD0crBBUzBdKSFD3r2L+EBS6dZNgVdL+gj0zYnY6mG/OMyYrPOWq/EkTC8NESlIJTLlrCTY4QA48fhCPLGIabPLUUBN1pmKVZkhKgB1OG9unjFqo1yqdSVqlCUQcTFC9UhLOU3GZ8TFrm0MtKd6Th8AD/K8TbO7Oyp74QsjhpbMOpQeEU+Yr0Ka3tRTr/yhiWu5xBIuABwfICFKdtnEfwUO9yCH/qhvOnppJiu6kiVMBBCVMcYGruQQ+YBtHMioFYSqcj8QqsJQDsBfgG5PC6R230MOysgKUqYJQxNhDMbm56ZA+cP5CFKVvA53HyaAOz9TKkylLLBCXZ8830tiAYdSBGqevNYtSRMKUO62sz5uoccsr82jVFqKSBRYadQUQuxQknCxBBPEcWPn0ZzJQLOABxJP39+ccSkyglKEpskBrWAGQHAdHjqfPSE5tqT9fp84ZgK/24rlop1y5aSVzfwwBmQfbIHBi3jCIUEtZlyQAcKMRFnBwhgb5wZtMGZPE51ugMhN29Mi/wAIikLSSCrEioZgveONRcAJY8GJdoxTyxk9FlFpCyqkpD5MlkpZLi3TW/rGqOepDubq07s5ecF09KpHdy5it4Y1qALvhLW5X6xlMMSe9WohxbkNIk3oa6J6WrUApkhjmCDbmIF2yqenDhAXiSCMJOXR843jJu7DmPpHILAqUQU2BAvh5je1+cBLfQWr7F+ytsKlIQEgJCQxl1CglRHFKseIJ4AoPUxYKfbMhYBWgJZx7ScN9XLZdIq2xqvFvYUpGZSmWQ/VxfxJhwratMPZkqSs5/hykt0GEiKTxxl4Sjmkug87a2fl3gUcrJUo/wAgPOFitrU+L8NSgx/LM87pDCFtTWyDnLxH99KD8R8osXZnZsuejFLADHeSkBJHUSmPi0BYYpdFPmmKNp7TSrKaArQLxfJJMDihVMkFClIWrG6lJL+8FpSkFibOCbe1F9k7Dwl8UwHgFFx0D581Hwg6m2UEjJuAdSzz4k9Y5a1FHN32ebo2KpCFHAVBt5RThbXTEkQvFMpsTMkhgQV68gUjxaPSdp7REsFKiTxSoYXvcMSU+ChfjFXmGXMmOyiWJIPvKzB5BtIpyaQVsrSKNKiMYAS9zgBPK5v6mD17GQrcQAtJGWNaQerlN4ZVqVO5YjJgBp0iGYgYSQ4ADkEhmHPEPhCc32HiD0GyxTTC8uWhX5cc4FjzQTbWNz9uTULw4SQPyKU38yHjdGs4scvG41BFuoKnhkvas0+0TwuEjyZRvFFIDjQRL24SHZTi1w75fmcRpXaYsAZCTzLD+lQhPtDagNwgvk4ZvWEJwqX+NMKR4E+AaAsa/Ajd9Fvrdti5VJlkDm4PgSYD2nWTZspCpC8NrpQWwnUWu0VPaNGFKSinXNmKVkkpOWVrcbcIe7B7IzU706b3b+6guq+hIsDy/tFVj1ok+wZaZkxcmVOmJTgBWVKYm5YAA5m3SDqpYK8NOpRMpKlLmFTAML5BrA+ahneLtsvs9Sgd4UhS0t7TE53xDTrYc4SdtKsqKaaRLAVNBBUBYJzKQdTxeycugnib9K48iiqSE1bWploQAnC6MRKzi3VfuqDZjPPKJaHtAZQSmWZeEu6QghjxJLBT8jpDzbHZlK0CYQROUgIAfdZDKFjwUEjjc2ijbRpKiWcMxPqGPSEjCUUV5wl2XGk7R1UwlKUoADkkgjCAHJOJQDANcmzi7kPBXbPrp4x96mbLF/w1gp8h8YU7A20ZAOIFilIdSSUm10n/AFFRvxg6b2oClJlS5YlyyXWZaSMRawydnicp5LoZYYtWn/p3RyFpspI/3kejRMJMu5VIll8yov8AFMHbQ2ypUtKZciaSGAZJKeZUVp4cxAu0K0FIKKZrXStBucvaxJ+cQblLtCyxOPqAZlBLlliUGQshJ3gTJBd1Bg5Dtc5Xe2UhkJLpxyxJlgYFpIaZoVE8mZuPUPxMnUoO9KAcOXC7G1rTb63tHIrJM2XLlmSkplnEhCSQbhaily/5WbmIddbBwkE98Fhk2lJHtceYgOVtIhYYWGVuXCCp05EzAtSZglkJZCSlt+yDa5J4aWhbt+VUIIVLdTNiSgPgByCks48c4MaboKUooC7kC2AqGjpB8fa+UaUOEsHmo4fK7f2iFNHMd04R0X+sCV6Vj2iBnqI0RRlo7rBN/wC2wH/3Ekekd7E26ummCZhSQPaSXIIOjj7+EIKmrI3d0+AjmlklWgH+k/IRbicfS2xKuTUyUzpKipChk5sdUqGhHCOps8CZhyBNy+dmYcGLR4h2U2vMo5uIDGg+3LLMocQ5srm0ewU1ZT1UpK5C04QS6feBbIh4lkg0riGLV7EvaHYzqUAd4ncQ5NuJPnHnu1Js6lmEoU6ciDkWzwvca3j1epE0ZqSRkGG8xH5nMUntRsUFGNypjhuyb6DVyR5AGIQkr/6NN6BlVkqYhJlJO9dyCS5s3m4tHdVSgSVuMgEmxG8+mhvAPY9hMKEvYFQ1Ye826OTeMWeqkKUAT7AyHPzuc4XI+Lo6LbECq5R7yfOZ5hF8LZJwhhplCubUKmJUoKJA5DhllcQftGRNnTRLTdr57qeZJ1h5s7s+hMvDMOJtBqeHMRox43LaFnNLsoVLJqJqmlhR6C3ich5xZNndhpq7z5pSNUpv4Em39ukXinp0IACEgDl9/biGMsMLlm536eluh5tp4UZ3IR7P2BKkDDLQEAm/E9VG5bygtNCHs/PPn9/dzqiakAknCGcklvM5AQpk7VSokybocPMPskj8g95WV8hbNgzAGVR+GAgPiNydACMySGHLoDoRAmz+6lJG+pSgSzhSjc4iElmvbK1gY4mJKrqz0FyX8czzP1fqmp7/AEOXh96R3FADZQxl2tpyH5Ro2ZLavlCXtkJQlJEwPvpy04l+j+ZhttDacunlqXNUEpTxzJzYDU8uPKPLNs9q1z5hU2FGSU5sOJZrnyhJ9Dx7HdfQSgoES9xwQMVmyzs5sb87RLU1UiWvHLnFvyLlLW3K9s/3orCduTCkJZgBbMt6xz/iJLgr9P1MZeL9L2ixzO29SThlyJChoTJwk+AWb9Iyd2gmKlMqkV3z2KUlKQOiiSTFXVUh2xD/AGiMXXs4xqvzUNOsGUU/BHFBia+pmY0iRKL5lWY8jYxHsqYJGMzV3IYAIfyJt6QlmLzYljnnAv7OTcDXNodQQt0O5W3FAhKhiAIUCLNhyYWcM4aLRsfaiFd3hLzAFEzLuH9pwCHJOhyv4+eCms+JJ6E/MQfTjAgKC0uXs4fyieXDF9FseZrT2i6ro5eFKUyMR1Ikp+KyfhG6fZEwptKSkc0SgfEmV841/h01QYGSBx7pjzzLxB/ywp3KgockjllvQ0ci9ZkbB9qbHUzSxvanGlPWyGAgIbDOE7iVniVhh9YscvZ4Qhk4eeXq9oW1ElIv3yc8hfxiiyLwFgsjYNmIQT/GB6BPzjilpaumX3kgpYXISsEEc0nODZOHSYl/XyY8IHq6UEHFM/mI82T9tBUhkeg9le1kipARM/Bnp91R3VfwnLwPrDHb/ZtU6XMAWxWNALZZPZyHD8CY8PKSj2VddfjbhFl2F28qqchJWJqAzoVdm0SRl8ISUFLfo/JroTIXPpJ1wUTEE5v68iPSL7S7XVUSQ6UpWLMxYPmojkCGc3flBs+qodppScYlT05BTOdcL+8LOGuDfiCdL7OpkyklKgVBnDFrl2Twz4AasIEoRbuY/P8AHYvpafCAznnqep/tyaJkpWpt2339v9YzbC5iSlMsoBsVE3wvoHYE55iEe20zlTUoTMWAAHZTOb6g5NF3/IgtIVQbLHVVsqRebMQg/ldzztmdNIr+2O2WFAVKllRV7JW4H+0XOWp0hdtPZilzwliAwFzx/vB87ZstS0pUxlys3tiV+XmwufAcWmszm0kN8aitgdHTzq0IXVLV3YJVgFsZeyQMmtdR+UW2RThhYZAAAWA0AH2TbQvAGNIZ/QWHQdB0guZVIloK5hwpyxEsNHsMy9mGbxoSok9jAShmWA4H9BqeGXK8Jtu9p5NKlXvzdJY0Ojn3fjbWFW1u0kxa1SpIIThus3JcWZha2upGkVak2aVJWVYicWbE3PHrEZZUhlD8i7tFtadUrCpinzZIYJS/AaQuNNMAHMWvDyqoGVcEFsmieskqBl+17IazNE/kH4iQ0kwHCSL836QwVstSVJAOIkOQEn6l4b7XplCchhdQS3PQmHE2YhIcEFRDEvZhoOWeV9bAtE5ZH4MkUuqpVoO8lQ4OCMusdVWz1pCVFJwqD/Mw5qpqFO5HRKSR4vrzgpValVMElJKkHPCrLQ5MP0jubOdFWkUbzUiYgpDhxlb+0G0+y5SajAoAp+RDw0rJoWhCu7L5Esz8LnMwXPo1GYlQlsAm+7wD3ueIgObBSK1JppYRN3AS7DO2fOOZlMClKAkBRDksbDMRYBJUJeFhd1KLaZ582JjjF3hSoBKmDspLBza7XLDj8o7mBqiwUspJbeUeeXqpUT/gkbyj/uT46k+EApkvcM/O8bAbUPy9IkpGegqdMkDNRV0c/JvjCnaU+SRuy1kvnh/SJcQHvA+b/D4PAdTUK90PyY+u7FFI5Av7VhNpcwcGsfQxAuZLGcuedbTAPRiYZyhMIFgOuvplEk6nI94F+A6QXNDJlQrJYUNySpJPvFZJ5WYesLJMtaSXSD/EH+Ii6TaQq0JOjaPbJvpHKdjBTDCx6HzJh1k0MVYqWWYBH8Nni2bM7YV9OkDvBMQPdmjEfPP1iSV2bVmksOrfPnEq+ys0j/Ml+KufSO+eC1Z3FsdbK7YCoVhXMkyVEixkqYnqZjacotUzZM1QcqBcZhDODwZZ05R5jO7GzRcrQejn784O2QqtpB+FUEJHuK3keCS7eBEI5Yp+jXKJcanZh7wkPiQMwGe1gOerwOmgBJ/dOV3Fsi+QfX4PEdN27UB+PIQo8ZZI9FfWMp+2tCApIlzE4i5xlIz5vyhsalC+LQXJS7IpZSHUlOrBRvfkAcup8ID2hsNU1corLhOfpwyhlS7QpZrJlyVFIV7q0qzvo9oaI2YFrSRIUlIeyn+kJkeVux04IpyNmzUrmHACSCz8NIkpZCkyi6Ab8/DJMXhezwyimWN1/hA1PszEhGFO6pybOz/2iP1Pwa1+Sl1dMqYEMnIsSyvpBqtmBSkKN0oRwN2yF+jxapOzC0wKT7xw2FrMPQCOqWmaVhUCCzHL5QW3QLX5KzT0SVlKhdSWSzZDj1hrIo5E2UgrQcQJDtYM7YuWUFzJUtBOGUpTjQAD1PygaWcI/wAlQGb4k/WAnXYzF1V2fZrD2XKjlnb5RWNr0E2nJUkukghbiwSrdueJfIZWi1V22qZAKVzkIcXSJrm/JLwj29UpnUYmJBUGAxJcJdLJJW/vHDZPTjFMad2K2NKWllFCTaZLUEFCSb2QxAa/tfCBtuVykylmYAkOXIXdROSRyAAyvblFMpu2c2TKRLly0YkFTLUCSHL2AbzJhdOrp88lUyYVE8hZ+FreHCH+Jt76E5pIsNV2glTQE4cKcIBALYmtfgOUQJmyiR3cog8cZHzhbT0bEHfUeDfqIeUtAfyLA/elg/BcCXFdE3JseUE8KsR4Ak/ICCZ85A/+nK/u9usIKPb6QwIUTd2SPi8HydrYyPwpnVv1jK8Tvr/RVOSIaivlqDJpQOp+QAgSTPuM0h9H66EQ27tKs5Sg+uEHzjYqJKbX0u2meVvWKx0tIDm5E9ESGPdvzJIPqASepgyqQCl2+I9XPoNBAsjaKCQ30jKquH5rEcD1+3heLvoKlIBmsLFJv++frw0iFfcqG9LJGZxOWHjnflEVRX4iQFA82az2zjgoUQb55lxbxytF+kFsbbNlyG3KVJP8AOurwzlSAohqZKeYQn5c4RUsqdkme3EOCfFrQwTLqAbTVHqot5JjNNb/APQrJFdsYzNnzcrgdWP8sKdobGXhUopUr/WcvMCJ1zK73Z0sdZZV84q/aKrrAMMysR/CkBPO4zaBjjNy01/pTnBrQv2oEpLYUp1crJPllC6XLc5vyF/G2Ucy6IHMv+9vN8RB8qhwjdmG/AZeZtHofaqItgk6kWTYLbxb1jqRPqZZGGbMTyC1/AEQ6oqGasODMN8yA3r9YYy9lTXugq4BOF/gYWWSjvqEEvtDtFA3Zy2tmpRzGu9BsvtFtIpD1KUAB2CxbwAMM/2WaLGmmAcSE/WO0hQsULT1w/rE3n/oDm14Vv8A5s2i9qmcn/8AWD6gPHFT2yr8hWrVx3Eg+eANFkmUqDdTc3P0hdVbLkKdjLT0Z/MwVmi/DlMr87bu0F+1UTiOGIj+loEmSZ8w3xnqVH4kw/8A8JkJznK/0q+gjYp5Y9mZMPRRf+mKc14FyE9PstQupKx0SYbJnIElaVlTAjByJzseIEFoQPzTD/Ev6kQHtGUVBgHD4lEcgRrrvQOV9hTYhpUhSyHa9j96xY6OmSG3r9W+HPWFuz6ZIUCo2s4BGevmIstKqWQQmSknT2SfVL+sDJIDB+9KWZam8xA8+omKVu4wOKfpByqNWJigB9MvSO0ClSxTNQC18/lEbR0INkuy5CAQyUi+gEO5KQ2Q9n/yEZGRDJ2BHFRZNuI+JgYoBCXANgfFzeMjIaPQ0SWnlJ/KOOUSTZCFBTpSd4ZgHWMjIp6UKb2gSBMUw+3hdRDfT1+kZGRpX2iM9D2YgYRYZfIQ6QgObDMfGMjI86fZD0rfaxIEgkC75+EeZgDF5xkZG7+P9pddDyXMUAACQL2B5QT+0LBSy1eZ4mNRkMyfpYuzyiZjEuGOcWOsOGWCmx4ix97hGRkZMn3FodEs5RYB7YRbwiJchLDdT5CNxkZ8nhbGcT5SWG6PLlAVSGZuHzjIyBAExTXH78o5ppCSLpHkOEZGRrj0Z32d19JLwP3aHY+6OJiuVNMhzuJ8hGRkXxjeHNBJTiTujXSLVs9RSzFuloyMhMvZzDKyoWw3lXF7nhFM2bJSe7dILlbuBoA0ZGQImn+P0z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3695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8" descr="data:image/jpeg;base64,/9j/4AAQSkZJRgABAQAAAQABAAD/2wCEAAkGBxITEhUUExIWFRUXGB0bFxcYGR4fHRseHBwcGBsbGhsaICggIBwlGxoaIjEhJSkrLi4uHB8zODMsNyktLiwBCgoKDg0OGxAQGywkICQsLCwsLCwsLCwsLCwsLCwsLCwsLCwsLCwsLCwsLCwsLCwsLCwsLCwsLCwsLCwsLCwsLP/AABEIAOIA3wMBIgACEQEDEQH/xAAcAAACAgMBAQAAAAAAAAAAAAAEBQMGAAECBwj/xABHEAABAgQDBQUGAwYEBgAHAAABAhEAAwQhEjFBBSJRYXEGE4GRoTJCscHR8CNS4RRicqKy8RUzgpIHFiRTwtIlQ0Rjc4Oz/8QAGQEAAwEBAQAAAAAAAAAAAAAAAQIDBAAF/8QAJxEAAgICAwABBAMAAwAAAAAAAAECEQMhEjFBEyIyUWEEcaGxwfH/2gAMAwEAAhEDEQA/APSaFTVEj/8AGsfCHr7sscSP5d7/AMfWK7QH/qKcjVK/lFile0nkFf1AD5wi7OJUTBhJOQKvQmKemvUtfeqUwxWvlwAHFvlBtdtaYmaUILJQgqUAMyVWv4vFf2vVlAwrZmBSRcAm4OlsxlaMP8nLyajHw3/xsVbl7/wXuoW+APckFuQv8o7EwvcZAv5D9Yr1J2hQZMt3KwBizDbrfFWnCC9nTp85YUolMt8hZ7OA+ZtGlZFaS2zM8Mkm3pDJK8U0DQAqP9Kf/Ix532nW9VhUN0ziLe1cgKA8N7/VrHoGz5ZxTFHVeEdEAj+p/OPO9tJB2ggFy88Mrl3ns8XBcPwaDPpf2DF2zexKg0m0sCy4UsyjYvvEMpmGZCfPWPQ5+JYWBZL5j3nYW5c9Yof/ABKoApSZyRuqDO5uU6gDiklukXPsztDv6SWsl1WC8vaS2LLiz+IhoexBPdSJNtLA7sNbEm3J2MGKmbyHH2394h2kHD2stAHmCfj6QXMQ608gflDeiCvbCnmyEsbzU8fdSpXzEF00/wDzBwUSOl/mDC+tD1kgPkqZ/wDyT9YZSJOZOuL+o/WF3YX0iOumOuQOMwnySqJdpF0FvzAeo+ZgSen/AKmSOBW3+wQXtQnAACxUtIHm7+ADw3jFMlbysWgdI+Z8w0KxNH7co/lQBnll5ZmHMwhKQlPCEGyQFVU9R0Zy9rPz+9YnN00v2PH0YVlcQU8lX8jBtNWBYFmeF1ZSy1qQyw2IAseSv0gw0oQxBJ+N+EOmxCStokTAynDXBGY6QDWSEoltjIYj+Y8vG/KDplQMJUcmJA6ZwhrZypi2ZShuEYBmcDtewG8/lE801H+xlfQ0k1CHUUpICRxN4WVtcyQ53lF29fR4xMoplErmMFFlYb81b+pYHLpEVahCMBDJUS5Q9wGs5PUQvJ8dgHFNOnTAzCWOJuT0GnjGk0CMUwLJJLbxOhDeGRhfLrJiywUUj9whv/bygolYSEhOJRSQq5bMkcy7GCsil4cJNiI/DVKmMEpmWJbgoEDliSOpJhrRV3dJwNjILJCRmNfAfOKxtNa5U3DgUcYSbXt71uUMqesShxLxLUW3uCbnXUnhEoz4vehmm3ZNShqimHNY8xFjpSMS75W/mWfnFZmKabTfxkebD5xZNnpBM3+Mg+ABHoY1VsQr1dLY98m59kji53ejFx92WbRoMU0mYClgDYMS2o4OX3idNSbW8yQVSknRS1f7SW9SnyiadQS1TEqUHLWD2ty43iM8Ce12aIZ3HvoR7D2aHuhkM6Rd8xqbs3ziwlQAB0BV6P8ASI5N50zglKB6qV9IGq6tCE4VKZ+8L6AObnz9IrCCgqRKc3N7DqMYZSXtugn4mPM6g97tFAJJ/GFxYEYhlrcBiNLxbJFStM0hayqViIKTfWxB4BsuEUj9q/8AiaFXvP5C+PCbafveMCfaGgmrL72wpDNlpkAAY8WE2spIxJDnJ7i3ExU/+HtdgM6SuwKQpLkMCDhLAFrlX8sXDtFtBKUOygZakrBIYHCb53yJDxUu12y1SalNRJO7MOMEMGVYkMBcFNwOLx0nTtBhtUy8T6uUoMFAsp/swxGb8ortVKTOkiagXKXYC/MNxBe7aRDsXaq0ulW8Bpw4XyA6wnyuM+MiVBWJ69Fr4JhduYT8Bz8NW0s2HVXxiuSJ5FZLWooKRLWCUqdipeIPbO/SLHTjcTrc/E3ikWn0GXhFUp/6iTyC/URquuXzCVJA64g/ow8TGqmcEzklQPssDzJgalqwEqC1C0wsSbm7u3WC34KGLklnUd5TD9IS9mZXeGpJGa2HDNRFj1B8oOn1rKsrGlSSoHQFLkuRoz6RX+z9SruGASDjWoKyLhhlb6ROVWh19rHVZThChpwbNsyz2FrlUc0m0SDhaxsHxEdXNyPBomqJKBMRiW6sKsWIuokgYQAbDMnLhCudVIExICk+1mElTPri1PS0ZZXCf0g7DdqzQhWIqUoJBSsaMpL2Hh6QuoAgpwiYtYa6EjCn/Uo2bnyiPbFeVKwkoQsBpgXkbsFD0yjf+KSgB3s5K3vlgl21w5qtygSbbsNEu1qwYUo91NyQmw03RwHE5vEFHVJWoqVMRiObpJI0vZoTbV2qZinRiw43M1QKUlsglJvwz4ZQd3oUgFZx2sLAegI8T5x05fkaONsZJ21KSr2kzjoJaL5/mDARGvatQtVvwkA8XPG5IYHzit0dS81khiMwlIJ6ZkgdGh5RVAxDGWOgNz5B/mIV5JLop8cUbqphWzqfmS7jrCqYClRYt88+JMFT6YoU4OJPRrO7MPHQZmBVTSkCxds9dOFtYzp/snoZIrVEyMUtRKV355HztFqoKyWDNJUEvMdlWPspGRvp8Yp9JUy2SQQEguySVH0djzixDaFOH/EcKLuUqUQCACLpzt5NHqqaT7E4P8HcjaKu+VYLZLJw2DqUSXxZZDygrZ9aJiw2JwklWLnwuzW0tFZl1lOlc4pmKKSzMkg5Z3YZvES6sqwrTjKkewygzWcKu4FvdboYHzJdsZYpPwsqqkYp5GWNI1BBCA3hnEFcRMIcsRbq4xnPg4hHU7XCis4FBZN0kh8gMuI9bQvqNuLG+lF8gFPbJ8xqAAIHzKwrHKy1plsXZ+f34Wil7a2V3VXKmWEta0qLabwcMLniBzaLLRVPeS0zEnPQ2ysU8rv+sdT6MTkhJJGoP5VaKvz0I5NDS2hk6Itvz1qkLSohQwlUtY94NcX+dw0a2dVmZTysTkJSpuRSmxHMZdIq9VNnSSZc6crCQwLJwkF20trrrEOzKuemScapkogk4MI3goaYgc7+URk2+wKD6LsZhLsCeLc8Ivw38URzsIxKYXDEsbZkdQMWfTlFR/xZQCj3qk8fxC6idGQAczHQ2sCDjLDULWsnm7rf0iUoob4v2WWZKPey8JCTgO45BJSQSoP7pSb+dmhpP2iWCZicKRwUw43OjWN+MVakniYxwJ1wq7s+LFVmPHrCqtrO9KiFMlBOEJF1kZkhi4eOTaejnjsta65JSQFWUxS5Yi7a8i8cS5w70KBADElRYsBc4QbEvbmcoqtPVzVBQWk4TluoAfmAAYgqNrqlggLUDxCQGty/WH5Ng+OK7ZbNqzitGIzCtRBLOSQ5YJATYWuSOAvEGzJYEpCVgptvlQIcvZOVk8TFVpNoTJymShSuMwvbxyfg14MTspzvrJAN8OZGpvx8NYRvezuK6LNM2nKBKpicSkpABbS72Gb5PnzhXN2ouYp5SZjAvvDCkNyZm0jmkp2dILNe4JAs1njlNKouVTCUi5cizcMmZmyELzAoqrF9VMJzWXFhh0HAKP8A4vHdPPBUcIItqbhtSs39RC+ur5QUCl1AlnAsf9Rt5P1julRMXM7w7iQlwkPl1NyGPSGp0OqQciQS61Aqvkcz53bq0NUTQzKlAEB8IPDiLer6RDSSQwwq1e1/LR7jOJJ7JN1ctNNSeA87xGUrYryK6BO9mm53E6JSAB9G8IIp6sJUAlNybkF/5mZ/AmNUcqXMAAJd3fN3yzJH3yhP2mStEwLCmZQSgNnYEt0NoZJN0N8iLLUqWM1Pmx6tnxa1ywhfMWdbHRtXP0jmmmT1pTjQhJZ957kasLg5efKGQ2eohypJ13czdiQDzJie0Q5P8lB2d2lOBajLXu7pOLM5MBhMNxXqymylKUQ4SFuWcADdAD346RXqKclNOSA+KZu/fLjFopJwWZawC4AF7Px06xRpX0ekuqsil7XkIY92oHjcjNv+5r0g+XtWUtmWknQKSfioqiBGy5UyetLkEAgMbWUbXBuG9DziZfZki6ZgU2YWEgcfdufBoPCLEtoMRL7xypSUKDkWOLmDyMAnaACihaUBYGZBIPT9OcaoqQy1gEj2sJSTvXLbv5h1D59IY7S2bLXbCSsvhZndic/Bz0PKFdJ0yUpNMG2TtMSVPMIVLWXUE+4cgq/ulrjSxyi1S14bgWOYJseYOnXKKRRSgCuVNSAoHCrnlccUqDl+nGMTX1NMsS5RVMkkgAKAKkEj3STcDmLcY1QyV9JJ7Y421Vono7mYgy1pVuKU2ENcEqOYZ/vKBdWHVLnI72a95qsZQE4Q+AkNyYkHK5jc2dimywWmKJAOhFip8OQuzA8HtB+y5S5K1d6rHKUoqRMLBSOKVNoOPMu0Vi2zmqK9Wz6dCSwCFHRIA0cPb0N7RXV7QUotjID8T00j1LafZinqEsoJSrNKwGf/AFJ+bxT9of8ADuoS+CahbZBQ4aO3yhFjoPMVy9pKTL7vEpS1m6iTZPj95w1bF3aW3Qi6QQ734Hl6iFlJ2fqJaiZyQVHk/rZPg8WZKGDNdgABo4ytyH28QyPiwttKxOuQH1L9ehvxtx1F4hGymWCApIe6jvN5lvC8PUU4sAAwB8TmefKCUJBVqUp0D5AvfgITmKmboqOWgXUSoggPd+gDgC4yHHOIcIC7A3AN7MQW1HW0SifhmEpAbPL0JGv1gCbWBrXUt8ITprxtkYltsWWzmrqCA46nTgSDxuHHJ4C2Bstc/wDFnWlj2UH2TdgSDm5ax1jqrkrmYUmzqJzNgkFRJHEB78ou1HQIRKCJjNLbCGLFQFydCynAGmF84rVR0UxpdsRbZlpRTzCwsktZ7tax5tFU2XUlwqbNDlglCS5L9DZvvne9pbFFQAlZIluCUgti4YjonlmbaQp292dT3aUy5SQygcQAcAXIB16QMc0lT9K5Y2rI6eUMTEsCRmOhs33aOdoy1zHQg4QNQ4tmWGptxgygpiClKhyZRcgGz5aA+gEFhJUpkpwtYMLBiTw59ecL07MPTBNgbNWlV8Rb2iAMsrPpwMWBdKgEzMIC8kv7VxmOHQRHs9SFKwS0PxIOEmwLjiWLNyMdz54cpZQZyrEAb8x6gpyELLexW2AV+JTAAe1c8Dd8/Dh6RnchRxylDNmUAALBydb/ACiCYoBuLF7jM8G0+bRKakS0JSkh7liCSebC4hIio852MlEgMioSqZvEIScYOatAwGEEYedydGGzlVc5Y7mUAL3KhpmQ94d7PKBKTilpU+ZZrPYjVOh5QZIXKkh5SSVmznQZMPAt0JjR8i9PQ5UtHKaesCUpKpSUhnI3iGJLOdbHjHdTTlCgMQmZuSCfFyT6DWOJaiQMRIFreH1fzgKt2ilZKUISsC2NRZD8h7zfYhebapC3+wraO0JSWwsnQ92gEhhd1ZAdecLpG1phKcbpJcy8SSAbM7gXDE9QfGMRs9U0bwS2QtuhOpCbXOlrDncSVtQhBKTimTSk2YEjhi4DK3IdYCUeqsF2Lu0qMbTEEqIACiVXOTBKRoL+erRzTVSsITNV+KBcPdjYAuMxqbu0bnzu4Cpqgov7CSl2c3JUdRx66gRXK9K5KkzhYL0fTQOOFo1KOqObaG0uWqnwlN94qlkvY5km+Vjnz4x6VsTbMmoFt1fvS1WL8nzGjx5nS1omoQcRDKIYZtY8OJI8oOkTyFKUgkKQAWFgbu6ToQLeUFSa7Fqy/wBdQLSHp192oZIXeWeQa6fDyhf/AM0LRM7ufSrR++khSFXZwbN0zgGR2qCA03e0F768mzfhBv8Ai8labvhNiCNcrNq4zEVU41pnV+QhW1Zax7JKTopjfhZ7vyhLNqEkkg3diAcrkN98Ii2jVSk2CnJGR0INgVC2p6eMV3aO1VIshhi9kgWIbPkGLjkRGefKbpna6LdJQ9sTE8Lk8QP15x1UlKCAA9t52IF8wTkSIq9Ilbkq9o2yLWDMOF9c+sOKKbjlq3CVj3SNdAOAtnwJiUoUTvxHa6yatmDIBICdeOr5jlrCmfWJchKWP5QHU5uymyAOkFzKRUxWBsKjuq4NmptcgA5GvjFi2fTyELEtCVBSy6lgMVG5zzAfh05R1pFceLkuTKXsvaKlMsbq8QwpdwVGxDXw66X5x6VsfvJrDDupAsTmOJPraB6rs7JqCEKSBhJIKQBhLAAc0gC6cnJ1EVf9rqNnTu7U5QfZPwY8PjbnD3GZX9Hos+V+Y+Ay84S7QmOnEQ7KGhtnoEndvfLrGv8AmHvQALOl3ccWdgXAIcubDJ4BqKnDYZEe9cPqzjmDEJNJ0iOTJUafYQlSFi5IVYJJJAAcYiQCz6vnvcoDrlk7omFgSBf2sgG4hwbDl1gOqr0pIAc3yAchP7zNflbKNyKopO618greUOJZIb4xzvtkFGTG+zEJSCpTkgOSkkYdbv8AYhfV1V1YVPvbpY3fNrlIzctEaZaALpdWZxXtxwJ05lsomVK1cbzWcB3GpDluhhQrGCLnqWycQQeAuS+lrJFhwMcd3huwfK5+Z+LRJVFCEnEXSmxCRhTfQNvHxLGFdTW4yyVKSgCyU7viST8IZRbKrEzinUQBmXyHn82hummdIKt22UVyk2wAoJSLj+3wh5Km42KuOp4OfjGVuZXRqrT3+4lwkWUeI66Dnwgum2dKlgW3sg3yBtHaqyUAwD/O3ARHNBIOJw4ZgWt1+84POTVdIXQqqtrzFYwhkJDfiKJKjvYWQBbRV7i0R0iwE7kpkk+0p7uWck5nOD5eyUpAwoA4YiSw4cLRDWHCr8S4Zy+6MjkM/AcI0RnF/TE5oUbbUtytCgAlRCWLl0gJbyF833tIQVFUhaVhQXLOoSApHkojAfEjhDetrErJEpD5HdsBpcjM2ZhwzhHXU6g5IDaX+w8bIfsV9hGwZwK0pYMhClHgSBb1PnGTNpKlrzZgrFwvl/MwjiiHdSlL/wDmLAbkklkjxIfoE8YkkUcsKwrlqWRhxly7qc2txDa8YelYURbOq5k+cngneJ8X9Sw84fDaYSySSkOA/DP59dbFoXbOliXMJSGSpO6SGOqU2vbjC4pXOLpcgHPl/Zn8IEoJnXp2WKpSrGhaF4iGZKVEsDmAAxxEnXOw4sYaDvTiUC7EMcy4KSCxOb6coK2bLIQhxvMxF3HHjpy1ytBeAnMAByCX5Ajx3gfCIN+EX+weXQpDKLK1cW8CczbWG1FICQVuEgi4FrhgHAzUb8YFluAxCRu7pIsHsCGJfIjlaGsmWlsSjiNzb8xIsA1rRKQtiypQpa8QDB2a2lwPgfERPKK0KBxMWLnUDK3MlxyvG9pbXShPup0LM4CeCh73IgjMaRDs6olql4knEs3CSkslrXUSxDB+b5QzTSs3Qy6Sa0WTZc7CnEqyQLB731PUn4Qs29UonBlJBSkgqctbVv3m0iGqkTSkgK4NfM6tbIl7QqcucRfiRYjjfSBFrw6W+gmkwSkBAJI1P0e/w+vVITPWQCd27OQBoMRA1GmsAyaZU2YlEtR3s1AOwHP2fjFzlbPTLSyWflro58Nfs3xYVP6mZ5Un+yrV83uDhwgJdmcAE2Ohci408oIpg5CkKShLOUuzcQ2fJ4Ubdny/2mYVqcgslIuXAAZhkH5wDM2xLBuSlhcJNxxcvhHmTCyxq9D3ostXVoSk4CkO4ChZjxDXPi+UK01GEEXKs3soaqFieer3fNoRVm2EFO4bAZn4B2+3gTZ1YFy5qe6MyYSkIVibAxKjY2IIzy9YKhSDGm9h+1NrDI+0CcgPXMDoB5RXF7UKSWcvnz6tfweHWzdkd8lKlnN3ADZFIHm5z4RzL2YiWpSSMgPUqL/AQU4rQksv4AaKZMSLIcsWLj70iYbVqLFUvQ+JL6DmTFlp6FAFkFQNnDv4sPiYnTQqBITiyZrHTJib9PSIKcPRFYl2ZtjAFFYZV3druGYephuNuoZwXBe/EZ/AGIqrY6lH2FCwsxOXN+ULajYuEPMQ4GpS3D5NlHOGOTsbk6Gs7bpCQXzLJAzP6Qq2nKXPsXWtTPwQkli37x+vB4EOzkIWZmJSWG4Ro+dmt5QdI2v3SQBeatTOSwvZJewYBuEMsfH7EFSDF7P7sFS1IQLWHANhA4teEtRTGak90g4SPav5hhl084dUtKhSVKnLMxSiTfJg4SGyCdW5xgr0ICglkplgNdnYM39IjoSa62/8C0ir1VKoz1keym4Iu2FLp8khvGLFLwKDkKyJBlNiTiDlJBsqW5cOXFmINoEpZTSJi1H20ki+iQB/OSB4iOwggvLWtKO8CZZT7OJsTZuFZ3Zi0aOaGir6BqtAAFwWThDIW+ZBJKtWc2LcIOof8tpSEqwkDCHdQa5CinnqNMxEVTNmhJsTvb4RmGLEX+B/MGvmz2WuQmWN0jCHexJ5h7DK97XMLN6C0hrRjEggIKWGo43Pk3oOLRDKlgBSA74+tmAHwJf+GNTawqAIdjxtnb5EEDgI5AspShcsbu+6kA7ozFiXvpwjOkRacukMaWbhuMgWYlhdy7FRGZPrHdbUy2DOCQcRDBhZ1ByHLWsxuCHhHOr0St9akvo9+BHs2CS+YOhcQombVXUkhFgq6icyATYAhhYtYDUs7mKLG7uQ0caRzMlqqZhmqOGUk4UAOSdAAA+7utwsIseypoSkukoRYXzbgwPzhfQlMlG+tIBDAG7aC3o8Cztrpwp7v8SbpeyB+ZXAdTHO5lVURvtetBAYYSo2USX5skaNCmqrGRiKnU7EZrNrFmYQFPnICSorUtSs1WSk2/Md4jPdQG6wFQTlzJiZUvNZAsGAAuS3tFs3LZZQ8cQryHo/YaQoSjMXZSySAc8IsH8Q/lD+pmgAkkMA56DN/vWMpKcIQlCckpAboPi2vPWEvaycruTKReZOV3aeh9svwwAuekbEuK0RuzzqgoZ1bNWpIIQVkktZ1Opiel/JsxFvquzdMKdae6FkE4xm4GYJc59R1hvsrZ6ZUpMpADJFzqTqT1z+cHzpUjDgnqZKncB3Itk1xp+mvNJI6zyum2KhKUEnEVTClXBhiNhzw+sTd+iSWSAMyW/jcDwBIi6bL7LSZswOVBAUqwUXAYtxbMQu7U9iZaV/hhRGHUPcvz6Rj72+gcdlWotuiWhIFzry+3gauqahRKxJmAWclKh0u3WLdsbYRQUES0kjVST06Raa/EhDBLmz8M+ESnkjGWkOoeiHZ0oqOaujH4N84YpojjGB30YC3xaFWzKwtvgluCSR5h/OHBmY0uAgnQXPm4f0jBTsVEhp5ifaWVct436CFO16Vak2B5HEt/Jm9I2dpS0K7vHKSvVKSQR/EGDeMSz5sxIJACk8d5ldDmR4xeEZJ2MxFUbLmJSCW8CQ+p3WHCFlVRhUzGpLslrpsnybSLKdpAhhLQnnr5vANZWg2wlZuQUgnPP2W+BjVFsQrU/vE3lZguQCNG90342EI5letUwGYCQDcDXQ+DxaKmd7iyw4HC/kQSDAVXIyUXS9gVE5ZvYfCNEaRxHS7eu0wHPMji3/AKiJhtpGCxLA4gkqsFMxUEk584Gn0co+0pR54Ql/Mk+cRUVFISoqUnEQbBVxwyEK1EePLwIp9pLXMxywcV3INmL2UcvM6Q2lzVMSshjoE3Uc7PpzYZQq/blq9shMv8rN5DPxjk7RLqIG8+psBpb5mA4tjr9j+fXIQpIlpUpWWEHUmw45kW6wt25tJSVd0g749pTahwW4M7MOBJiDs2sGaCspcBajjyUQkkDq+XMCEk+s/EWWck3JDcr/AHxgwhxC2FSUBSh3qyS7K5B7tzufOGaJ4SpUuSnFhUoOzEpfdKjpbi0IJ1anCAbAX3TmeZ+QiOXUKmEIQCq5IGb82y8YZwb7DzpUOaqahjimEnIIQbaXKtfCA6baeEFKUJ45P8RDXZHZkzVKE5Sk4CAQkOXbFnlZxxzhzszZ0qVNnpMtSkGWnEQCcgvQAm5A5QLS0TfZWp9LVTEzVKBAlAFbs+hs2bJL9IvfYHs8mW09iVKSGfpvdPHgOMRrkjdlu/7Qbi10hCcSujbrxcJLISALMBloBYffWKYre6FkMZqxoM/v6Qomysc8rIfAnCjqbrL+CU/6VQWLJxX5C9yfmYyglnMk565vqb8/hFRSeTIw9fvh95xR+1e0SanAlmQAnxzJfqfSL3VqShKlFVkgk8gA/Q5GPGKlc1TzSPbUS/Uk2vzieV2qGirLpsba05Jsw0d7eoMM9pbZUQEqLnXdBHTMRRpSClCSSGV7oOXMh4sNFWmYwUSgNm3lrGKUfSiWwuiqBiuL8CAPgS0N5u0HFkP6ekB00pP/AHC/R/Jo7qAnIkHz+sZJ02CXJHmNBtRaxhmGYsvliKRbMNLY+ZMM11Qw/wCRLBGRKAfVYVFg2RQSfaMsA3yCtc81GClSZBJZIDjUqGX5SxvyYxr509F1BfgpVBUqS91pGeEboHNkMD4wbNqsSu8BSUBm3lIW7XfCRZ3ZzFon0EgoLIIzslSTmzsJmB9TFd2ts5KseEqS5SRilrsAGLhKSLlsjfjDqakwSSAp+0pfvAoBOSt8OOBDK8yYmloUofhtgOYBsfW4jczZ2+slBVLmBI3ksHZ3ToLv5wLUSlSkuFEMWGTEFwxGWaT/AC6w9X0RcF4O6enQtBllS5T+0ZOHEeRJUo4X0GGBanskAMUuao8O8llB8SHew/tEMnb6FBKcCpaslKCt3qDmAc7vBO0qIJdSkZ+8oJIPiSxheUl2CmhNVbInpxFSAQDYJIUT8QB5mE1XUKRbu1ILe8D6cYY1SJWi0vya3krhEE2qShO5OmhemFWEebmLKgMWS6sFiz8y3o9hlziWbUAjUnIAH1Uo5dAPKBZtZMUq8xROhKiS/WDNnyqqcphOmAC5Pe4erYlpHrD0crBBUzBdKSFD3r2L+EBS6dZNgVdL+gj0zYnY6mG/OMyYrPOWq/EkTC8NESlIJTLlrCTY4QA48fhCPLGIabPLUUBN1pmKVZkhKgB1OG9unjFqo1yqdSVqlCUQcTFC9UhLOU3GZ8TFrm0MtKd6Th8AD/K8TbO7Oyp74QsjhpbMOpQeEU+Yr0Ka3tRTr/yhiWu5xBIuABwfICFKdtnEfwUO9yCH/qhvOnppJiu6kiVMBBCVMcYGruQQ+YBtHMioFYSqcj8QqsJQDsBfgG5PC6R230MOysgKUqYJQxNhDMbm56ZA+cP5CFKVvA53HyaAOz9TKkylLLBCXZ8830tiAYdSBGqevNYtSRMKUO62sz5uoccsr82jVFqKSBRYadQUQuxQknCxBBPEcWPn0ZzJQLOABxJP39+ccSkyglKEpskBrWAGQHAdHjqfPSE5tqT9fp84ZgK/24rlop1y5aSVzfwwBmQfbIHBi3jCIUEtZlyQAcKMRFnBwhgb5wZtMGZPE51ugMhN29Mi/wAIikLSSCrEioZgveONRcAJY8GJdoxTyxk9FlFpCyqkpD5MlkpZLi3TW/rGqOepDubq07s5ecF09KpHdy5it4Y1qALvhLW5X6xlMMSe9WohxbkNIk3oa6J6WrUApkhjmCDbmIF2yqenDhAXiSCMJOXR843jJu7DmPpHILAqUQU2BAvh5je1+cBLfQWr7F+ytsKlIQEgJCQxl1CglRHFKseIJ4AoPUxYKfbMhYBWgJZx7ScN9XLZdIq2xqvFvYUpGZSmWQ/VxfxJhwratMPZkqSs5/hykt0GEiKTxxl4Sjmkug87a2fl3gUcrJUo/wAgPOFitrU+L8NSgx/LM87pDCFtTWyDnLxH99KD8R8osXZnZsuejFLADHeSkBJHUSmPi0BYYpdFPmmKNp7TSrKaArQLxfJJMDihVMkFClIWrG6lJL+8FpSkFibOCbe1F9k7Dwl8UwHgFFx0D581Hwg6m2UEjJuAdSzz4k9Y5a1FHN32ebo2KpCFHAVBt5RThbXTEkQvFMpsTMkhgQV68gUjxaPSdp7REsFKiTxSoYXvcMSU+ChfjFXmGXMmOyiWJIPvKzB5BtIpyaQVsrSKNKiMYAS9zgBPK5v6mD17GQrcQAtJGWNaQerlN4ZVqVO5YjJgBp0iGYgYSQ4ADkEhmHPEPhCc32HiD0GyxTTC8uWhX5cc4FjzQTbWNz9uTULw4SQPyKU38yHjdGs4scvG41BFuoKnhkvas0+0TwuEjyZRvFFIDjQRL24SHZTi1w75fmcRpXaYsAZCTzLD+lQhPtDagNwgvk4ZvWEJwqX+NMKR4E+AaAsa/Ajd9Fvrdti5VJlkDm4PgSYD2nWTZspCpC8NrpQWwnUWu0VPaNGFKSinXNmKVkkpOWVrcbcIe7B7IzU706b3b+6guq+hIsDy/tFVj1ok+wZaZkxcmVOmJTgBWVKYm5YAA5m3SDqpYK8NOpRMpKlLmFTAML5BrA+ahneLtsvs9Sgd4UhS0t7TE53xDTrYc4SdtKsqKaaRLAVNBBUBYJzKQdTxeycugnib9K48iiqSE1bWploQAnC6MRKzi3VfuqDZjPPKJaHtAZQSmWZeEu6QghjxJLBT8jpDzbHZlK0CYQROUgIAfdZDKFjwUEjjc2ijbRpKiWcMxPqGPSEjCUUV5wl2XGk7R1UwlKUoADkkgjCAHJOJQDANcmzi7kPBXbPrp4x96mbLF/w1gp8h8YU7A20ZAOIFilIdSSUm10n/AFFRvxg6b2oClJlS5YlyyXWZaSMRawydnicp5LoZYYtWn/p3RyFpspI/3kejRMJMu5VIll8yov8AFMHbQ2ypUtKZciaSGAZJKeZUVp4cxAu0K0FIKKZrXStBucvaxJ+cQblLtCyxOPqAZlBLlliUGQshJ3gTJBd1Bg5Dtc5Xe2UhkJLpxyxJlgYFpIaZoVE8mZuPUPxMnUoO9KAcOXC7G1rTb63tHIrJM2XLlmSkplnEhCSQbhaily/5WbmIddbBwkE98Fhk2lJHtceYgOVtIhYYWGVuXCCp05EzAtSZglkJZCSlt+yDa5J4aWhbt+VUIIVLdTNiSgPgByCks48c4MaboKUooC7kC2AqGjpB8fa+UaUOEsHmo4fK7f2iFNHMd04R0X+sCV6Vj2iBnqI0RRlo7rBN/wC2wH/3Ekekd7E26ummCZhSQPaSXIIOjj7+EIKmrI3d0+AjmlklWgH+k/IRbicfS2xKuTUyUzpKipChk5sdUqGhHCOps8CZhyBNy+dmYcGLR4h2U2vMo5uIDGg+3LLMocQ5srm0ewU1ZT1UpK5C04QS6feBbIh4lkg0riGLV7EvaHYzqUAd4ncQ5NuJPnHnu1Js6lmEoU6ciDkWzwvca3j1epE0ZqSRkGG8xH5nMUntRsUFGNypjhuyb6DVyR5AGIQkr/6NN6BlVkqYhJlJO9dyCS5s3m4tHdVSgSVuMgEmxG8+mhvAPY9hMKEvYFQ1Ye826OTeMWeqkKUAT7AyHPzuc4XI+Lo6LbECq5R7yfOZ5hF8LZJwhhplCubUKmJUoKJA5DhllcQftGRNnTRLTdr57qeZJ1h5s7s+hMvDMOJtBqeHMRox43LaFnNLsoVLJqJqmlhR6C3ich5xZNndhpq7z5pSNUpv4Em39ukXinp0IACEgDl9/biGMsMLlm536eluh5tp4UZ3IR7P2BKkDDLQEAm/E9VG5bygtNCHs/PPn9/dzqiakAknCGcklvM5AQpk7VSokybocPMPskj8g95WV8hbNgzAGVR+GAgPiNydACMySGHLoDoRAmz+6lJG+pSgSzhSjc4iElmvbK1gY4mJKrqz0FyX8czzP1fqmp7/AEOXh96R3FADZQxl2tpyH5Ro2ZLavlCXtkJQlJEwPvpy04l+j+ZhttDacunlqXNUEpTxzJzYDU8uPKPLNs9q1z5hU2FGSU5sOJZrnyhJ9Dx7HdfQSgoES9xwQMVmyzs5sb87RLU1UiWvHLnFvyLlLW3K9s/3orCduTCkJZgBbMt6xz/iJLgr9P1MZeL9L2ixzO29SThlyJChoTJwk+AWb9Iyd2gmKlMqkV3z2KUlKQOiiSTFXVUh2xD/AGiMXXs4xqvzUNOsGUU/BHFBia+pmY0iRKL5lWY8jYxHsqYJGMzV3IYAIfyJt6QlmLzYljnnAv7OTcDXNodQQt0O5W3FAhKhiAIUCLNhyYWcM4aLRsfaiFd3hLzAFEzLuH9pwCHJOhyv4+eCms+JJ6E/MQfTjAgKC0uXs4fyieXDF9FseZrT2i6ro5eFKUyMR1Ikp+KyfhG6fZEwptKSkc0SgfEmV841/h01QYGSBx7pjzzLxB/ywp3KgockjllvQ0ci9ZkbB9qbHUzSxvanGlPWyGAgIbDOE7iVniVhh9YscvZ4Qhk4eeXq9oW1ElIv3yc8hfxiiyLwFgsjYNmIQT/GB6BPzjilpaumX3kgpYXISsEEc0nODZOHSYl/XyY8IHq6UEHFM/mI82T9tBUhkeg9le1kipARM/Bnp91R3VfwnLwPrDHb/ZtU6XMAWxWNALZZPZyHD8CY8PKSj2VddfjbhFl2F28qqchJWJqAzoVdm0SRl8ISUFLfo/JroTIXPpJ1wUTEE5v68iPSL7S7XVUSQ6UpWLMxYPmojkCGc3flBs+qodppScYlT05BTOdcL+8LOGuDfiCdL7OpkyklKgVBnDFrl2Twz4AasIEoRbuY/P8AHYvpafCAznnqep/tyaJkpWpt2339v9YzbC5iSlMsoBsVE3wvoHYE55iEe20zlTUoTMWAAHZTOb6g5NF3/IgtIVQbLHVVsqRebMQg/ldzztmdNIr+2O2WFAVKllRV7JW4H+0XOWp0hdtPZilzwliAwFzx/vB87ZstS0pUxlys3tiV+XmwufAcWmszm0kN8aitgdHTzq0IXVLV3YJVgFsZeyQMmtdR+UW2RThhYZAAAWA0AH2TbQvAGNIZ/QWHQdB0guZVIloK5hwpyxEsNHsMy9mGbxoSok9jAShmWA4H9BqeGXK8Jtu9p5NKlXvzdJY0Ojn3fjbWFW1u0kxa1SpIIThus3JcWZha2upGkVak2aVJWVYicWbE3PHrEZZUhlD8i7tFtadUrCpinzZIYJS/AaQuNNMAHMWvDyqoGVcEFsmieskqBl+17IazNE/kH4iQ0kwHCSL836QwVstSVJAOIkOQEn6l4b7XplCchhdQS3PQmHE2YhIcEFRDEvZhoOWeV9bAtE5ZH4MkUuqpVoO8lQ4OCMusdVWz1pCVFJwqD/Mw5qpqFO5HRKSR4vrzgpValVMElJKkHPCrLQ5MP0jubOdFWkUbzUiYgpDhxlb+0G0+y5SajAoAp+RDw0rJoWhCu7L5Esz8LnMwXPo1GYlQlsAm+7wD3ueIgObBSK1JppYRN3AS7DO2fOOZlMClKAkBRDksbDMRYBJUJeFhd1KLaZ582JjjF3hSoBKmDspLBza7XLDj8o7mBqiwUspJbeUeeXqpUT/gkbyj/uT46k+EApkvcM/O8bAbUPy9IkpGegqdMkDNRV0c/JvjCnaU+SRuy1kvnh/SJcQHvA+b/D4PAdTUK90PyY+u7FFI5Av7VhNpcwcGsfQxAuZLGcuedbTAPRiYZyhMIFgOuvplEk6nI94F+A6QXNDJlQrJYUNySpJPvFZJ5WYesLJMtaSXSD/EH+Ii6TaQq0JOjaPbJvpHKdjBTDCx6HzJh1k0MVYqWWYBH8Nni2bM7YV9OkDvBMQPdmjEfPP1iSV2bVmksOrfPnEq+ys0j/Ml+KufSO+eC1Z3FsdbK7YCoVhXMkyVEixkqYnqZjacotUzZM1QcqBcZhDODwZZ05R5jO7GzRcrQejn784O2QqtpB+FUEJHuK3keCS7eBEI5Yp+jXKJcanZh7wkPiQMwGe1gOerwOmgBJ/dOV3Fsi+QfX4PEdN27UB+PIQo8ZZI9FfWMp+2tCApIlzE4i5xlIz5vyhsalC+LQXJS7IpZSHUlOrBRvfkAcup8ID2hsNU1corLhOfpwyhlS7QpZrJlyVFIV7q0qzvo9oaI2YFrSRIUlIeyn+kJkeVux04IpyNmzUrmHACSCz8NIkpZCkyi6Ab8/DJMXhezwyimWN1/hA1PszEhGFO6pybOz/2iP1Pwa1+Sl1dMqYEMnIsSyvpBqtmBSkKN0oRwN2yF+jxapOzC0wKT7xw2FrMPQCOqWmaVhUCCzHL5QW3QLX5KzT0SVlKhdSWSzZDj1hrIo5E2UgrQcQJDtYM7YuWUFzJUtBOGUpTjQAD1PygaWcI/wAlQGb4k/WAnXYzF1V2fZrD2XKjlnb5RWNr0E2nJUkukghbiwSrdueJfIZWi1V22qZAKVzkIcXSJrm/JLwj29UpnUYmJBUGAxJcJdLJJW/vHDZPTjFMad2K2NKWllFCTaZLUEFCSb2QxAa/tfCBtuVykylmYAkOXIXdROSRyAAyvblFMpu2c2TKRLly0YkFTLUCSHL2AbzJhdOrp88lUyYVE8hZ+FreHCH+Jt76E5pIsNV2glTQE4cKcIBALYmtfgOUQJmyiR3cog8cZHzhbT0bEHfUeDfqIeUtAfyLA/elg/BcCXFdE3JseUE8KsR4Ak/ICCZ85A/+nK/u9usIKPb6QwIUTd2SPi8HydrYyPwpnVv1jK8Tvr/RVOSIaivlqDJpQOp+QAgSTPuM0h9H66EQ27tKs5Sg+uEHzjYqJKbX0u2meVvWKx0tIDm5E9ESGPdvzJIPqASepgyqQCl2+I9XPoNBAsjaKCQ30jKquH5rEcD1+3heLvoKlIBmsLFJv++frw0iFfcqG9LJGZxOWHjnflEVRX4iQFA82az2zjgoUQb55lxbxytF+kFsbbNlyG3KVJP8AOurwzlSAohqZKeYQn5c4RUsqdkme3EOCfFrQwTLqAbTVHqot5JjNNb/APQrJFdsYzNnzcrgdWP8sKdobGXhUopUr/WcvMCJ1zK73Z0sdZZV84q/aKrrAMMysR/CkBPO4zaBjjNy01/pTnBrQv2oEpLYUp1crJPllC6XLc5vyF/G2Ucy6IHMv+9vN8RB8qhwjdmG/AZeZtHofaqItgk6kWTYLbxb1jqRPqZZGGbMTyC1/AEQ6oqGasODMN8yA3r9YYy9lTXugq4BOF/gYWWSjvqEEvtDtFA3Zy2tmpRzGu9BsvtFtIpD1KUAB2CxbwAMM/2WaLGmmAcSE/WO0hQsULT1w/rE3n/oDm14Vv8A5s2i9qmcn/8AWD6gPHFT2yr8hWrVx3Eg+eANFkmUqDdTc3P0hdVbLkKdjLT0Z/MwVmi/DlMr87bu0F+1UTiOGIj+loEmSZ8w3xnqVH4kw/8A8JkJznK/0q+gjYp5Y9mZMPRRf+mKc14FyE9PstQupKx0SYbJnIElaVlTAjByJzseIEFoQPzTD/Ev6kQHtGUVBgHD4lEcgRrrvQOV9hTYhpUhSyHa9j96xY6OmSG3r9W+HPWFuz6ZIUCo2s4BGevmIstKqWQQmSknT2SfVL+sDJIDB+9KWZam8xA8+omKVu4wOKfpByqNWJigB9MvSO0ClSxTNQC18/lEbR0INkuy5CAQyUi+gEO5KQ2Q9n/yEZGRDJ2BHFRZNuI+JgYoBCXANgfFzeMjIaPQ0SWnlJ/KOOUSTZCFBTpSd4ZgHWMjIp6UKb2gSBMUw+3hdRDfT1+kZGRpX2iM9D2YgYRYZfIQ6QgObDMfGMjI86fZD0rfaxIEgkC75+EeZgDF5xkZG7+P9pddDyXMUAACQL2B5QT+0LBSy1eZ4mNRkMyfpYuzyiZjEuGOcWOsOGWCmx4ix97hGRkZMn3FodEs5RYB7YRbwiJchLDdT5CNxkZ8nhbGcT5SWG6PLlAVSGZuHzjIyBAExTXH78o5ppCSLpHkOEZGRrj0Z32d19JLwP3aHY+6OJiuVNMhzuJ8hGRkXxjeHNBJTiTujXSLVs9RSzFuloyMhMvZzDKyoWw3lXF7nhFM2bJSe7dILlbuBoA0ZGQImn+P0z//2Q=="/>
          <p:cNvSpPr>
            <a:spLocks noChangeAspect="1" noChangeArrowheads="1"/>
          </p:cNvSpPr>
          <p:nvPr/>
        </p:nvSpPr>
        <p:spPr bwMode="auto">
          <a:xfrm>
            <a:off x="307975" y="-1638300"/>
            <a:ext cx="3695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10" descr="data:image/jpeg;base64,/9j/4AAQSkZJRgABAQAAAQABAAD/2wCEAAkGBxITEhUUExIWFRUXGB0bFxcYGR4fHRseHBwcGBsbGhsaICggIBwlGxoaIjEhJSkrLi4uHB8zODMsNyktLiwBCgoKDg0OGxAQGywkICQsLCwsLCwsLCwsLCwsLCwsLCwsLCwsLCwsLCwsLCwsLCwsLCwsLCwsLCwsLCwsLCwsLP/AABEIAOIA3wMBIgACEQEDEQH/xAAcAAACAgMBAQAAAAAAAAAAAAAEBQMGAAECBwj/xABHEAABAgQDBQUGAwYEBgAHAAABAhEAAwQhEjFBBSJRYXEGE4GRoTJCscHR8CNS4RRicqKy8RUzgpIHFiRTwtIlQ0Rjc4Oz/8QAGQEAAwEBAQAAAAAAAAAAAAAAAQIDBAAF/8QAJxEAAgICAwABBAMAAwAAAAAAAAECEQMhEjFBEyIyUWEEcaGxwfH/2gAMAwEAAhEDEQA/APSaFTVEj/8AGsfCHr7sscSP5d7/AMfWK7QH/qKcjVK/lFile0nkFf1AD5wi7OJUTBhJOQKvQmKemvUtfeqUwxWvlwAHFvlBtdtaYmaUILJQgqUAMyVWv4vFf2vVlAwrZmBSRcAm4OlsxlaMP8nLyajHw3/xsVbl7/wXuoW+APckFuQv8o7EwvcZAv5D9Yr1J2hQZMt3KwBizDbrfFWnCC9nTp85YUolMt8hZ7OA+ZtGlZFaS2zM8Mkm3pDJK8U0DQAqP9Kf/Ix532nW9VhUN0ziLe1cgKA8N7/VrHoGz5ZxTFHVeEdEAj+p/OPO9tJB2ggFy88Mrl3ns8XBcPwaDPpf2DF2zexKg0m0sCy4UsyjYvvEMpmGZCfPWPQ5+JYWBZL5j3nYW5c9Yof/ABKoApSZyRuqDO5uU6gDiklukXPsztDv6SWsl1WC8vaS2LLiz+IhoexBPdSJNtLA7sNbEm3J2MGKmbyHH2394h2kHD2stAHmCfj6QXMQ608gflDeiCvbCnmyEsbzU8fdSpXzEF00/wDzBwUSOl/mDC+tD1kgPkqZ/wDyT9YZSJOZOuL+o/WF3YX0iOumOuQOMwnySqJdpF0FvzAeo+ZgSen/AKmSOBW3+wQXtQnAACxUtIHm7+ADw3jFMlbysWgdI+Z8w0KxNH7co/lQBnll5ZmHMwhKQlPCEGyQFVU9R0Zy9rPz+9YnN00v2PH0YVlcQU8lX8jBtNWBYFmeF1ZSy1qQyw2IAseSv0gw0oQxBJ+N+EOmxCStokTAynDXBGY6QDWSEoltjIYj+Y8vG/KDplQMJUcmJA6ZwhrZypi2ZShuEYBmcDtewG8/lE801H+xlfQ0k1CHUUpICRxN4WVtcyQ53lF29fR4xMoplErmMFFlYb81b+pYHLpEVahCMBDJUS5Q9wGs5PUQvJ8dgHFNOnTAzCWOJuT0GnjGk0CMUwLJJLbxOhDeGRhfLrJiywUUj9whv/bygolYSEhOJRSQq5bMkcy7GCsil4cJNiI/DVKmMEpmWJbgoEDliSOpJhrRV3dJwNjILJCRmNfAfOKxtNa5U3DgUcYSbXt71uUMqesShxLxLUW3uCbnXUnhEoz4vehmm3ZNShqimHNY8xFjpSMS75W/mWfnFZmKabTfxkebD5xZNnpBM3+Mg+ABHoY1VsQr1dLY98m59kji53ejFx92WbRoMU0mYClgDYMS2o4OX3idNSbW8yQVSknRS1f7SW9SnyiadQS1TEqUHLWD2ty43iM8Ce12aIZ3HvoR7D2aHuhkM6Rd8xqbs3ziwlQAB0BV6P8ASI5N50zglKB6qV9IGq6tCE4VKZ+8L6AObnz9IrCCgqRKc3N7DqMYZSXtugn4mPM6g97tFAJJ/GFxYEYhlrcBiNLxbJFStM0hayqViIKTfWxB4BsuEUj9q/8AiaFXvP5C+PCbafveMCfaGgmrL72wpDNlpkAAY8WE2spIxJDnJ7i3ExU/+HtdgM6SuwKQpLkMCDhLAFrlX8sXDtFtBKUOygZakrBIYHCb53yJDxUu12y1SalNRJO7MOMEMGVYkMBcFNwOLx0nTtBhtUy8T6uUoMFAsp/swxGb8ortVKTOkiagXKXYC/MNxBe7aRDsXaq0ulW8Bpw4XyA6wnyuM+MiVBWJ69Fr4JhduYT8Bz8NW0s2HVXxiuSJ5FZLWooKRLWCUqdipeIPbO/SLHTjcTrc/E3ikWn0GXhFUp/6iTyC/URquuXzCVJA64g/ow8TGqmcEzklQPssDzJgalqwEqC1C0wsSbm7u3WC34KGLklnUd5TD9IS9mZXeGpJGa2HDNRFj1B8oOn1rKsrGlSSoHQFLkuRoz6RX+z9SruGASDjWoKyLhhlb6ROVWh19rHVZThChpwbNsyz2FrlUc0m0SDhaxsHxEdXNyPBomqJKBMRiW6sKsWIuokgYQAbDMnLhCudVIExICk+1mElTPri1PS0ZZXCf0g7DdqzQhWIqUoJBSsaMpL2Hh6QuoAgpwiYtYa6EjCn/Uo2bnyiPbFeVKwkoQsBpgXkbsFD0yjf+KSgB3s5K3vlgl21w5qtygSbbsNEu1qwYUo91NyQmw03RwHE5vEFHVJWoqVMRiObpJI0vZoTbV2qZinRiw43M1QKUlsglJvwz4ZQd3oUgFZx2sLAegI8T5x05fkaONsZJ21KSr2kzjoJaL5/mDARGvatQtVvwkA8XPG5IYHzit0dS81khiMwlIJ6ZkgdGh5RVAxDGWOgNz5B/mIV5JLop8cUbqphWzqfmS7jrCqYClRYt88+JMFT6YoU4OJPRrO7MPHQZmBVTSkCxds9dOFtYzp/snoZIrVEyMUtRKV355HztFqoKyWDNJUEvMdlWPspGRvp8Yp9JUy2SQQEguySVH0djzixDaFOH/EcKLuUqUQCACLpzt5NHqqaT7E4P8HcjaKu+VYLZLJw2DqUSXxZZDygrZ9aJiw2JwklWLnwuzW0tFZl1lOlc4pmKKSzMkg5Z3YZvES6sqwrTjKkewygzWcKu4FvdboYHzJdsZYpPwsqqkYp5GWNI1BBCA3hnEFcRMIcsRbq4xnPg4hHU7XCis4FBZN0kh8gMuI9bQvqNuLG+lF8gFPbJ8xqAAIHzKwrHKy1plsXZ+f34Wil7a2V3VXKmWEta0qLabwcMLniBzaLLRVPeS0zEnPQ2ysU8rv+sdT6MTkhJJGoP5VaKvz0I5NDS2hk6Itvz1qkLSohQwlUtY94NcX+dw0a2dVmZTysTkJSpuRSmxHMZdIq9VNnSSZc6crCQwLJwkF20trrrEOzKuemScapkogk4MI3goaYgc7+URk2+wKD6LsZhLsCeLc8Ivw38URzsIxKYXDEsbZkdQMWfTlFR/xZQCj3qk8fxC6idGQAczHQ2sCDjLDULWsnm7rf0iUoob4v2WWZKPey8JCTgO45BJSQSoP7pSb+dmhpP2iWCZicKRwUw43OjWN+MVakniYxwJ1wq7s+LFVmPHrCqtrO9KiFMlBOEJF1kZkhi4eOTaejnjsta65JSQFWUxS5Yi7a8i8cS5w70KBADElRYsBc4QbEvbmcoqtPVzVBQWk4TluoAfmAAYgqNrqlggLUDxCQGty/WH5Ng+OK7ZbNqzitGIzCtRBLOSQ5YJATYWuSOAvEGzJYEpCVgptvlQIcvZOVk8TFVpNoTJymShSuMwvbxyfg14MTspzvrJAN8OZGpvx8NYRvezuK6LNM2nKBKpicSkpABbS72Gb5PnzhXN2ouYp5SZjAvvDCkNyZm0jmkp2dILNe4JAs1njlNKouVTCUi5cizcMmZmyELzAoqrF9VMJzWXFhh0HAKP8A4vHdPPBUcIItqbhtSs39RC+ur5QUCl1AlnAsf9Rt5P1julRMXM7w7iQlwkPl1NyGPSGp0OqQciQS61Aqvkcz53bq0NUTQzKlAEB8IPDiLer6RDSSQwwq1e1/LR7jOJJ7JN1ctNNSeA87xGUrYryK6BO9mm53E6JSAB9G8IIp6sJUAlNybkF/5mZ/AmNUcqXMAAJd3fN3yzJH3yhP2mStEwLCmZQSgNnYEt0NoZJN0N8iLLUqWM1Pmx6tnxa1ywhfMWdbHRtXP0jmmmT1pTjQhJZ957kasLg5efKGQ2eohypJ13czdiQDzJie0Q5P8lB2d2lOBajLXu7pOLM5MBhMNxXqymylKUQ4SFuWcADdAD346RXqKclNOSA+KZu/fLjFopJwWZawC4AF7Px06xRpX0ekuqsil7XkIY92oHjcjNv+5r0g+XtWUtmWknQKSfioqiBGy5UyetLkEAgMbWUbXBuG9DziZfZki6ZgU2YWEgcfdufBoPCLEtoMRL7xypSUKDkWOLmDyMAnaACihaUBYGZBIPT9OcaoqQy1gEj2sJSTvXLbv5h1D59IY7S2bLXbCSsvhZndic/Bz0PKFdJ0yUpNMG2TtMSVPMIVLWXUE+4cgq/ulrjSxyi1S14bgWOYJseYOnXKKRRSgCuVNSAoHCrnlccUqDl+nGMTX1NMsS5RVMkkgAKAKkEj3STcDmLcY1QyV9JJ7Y421Vono7mYgy1pVuKU2ENcEqOYZ/vKBdWHVLnI72a95qsZQE4Q+AkNyYkHK5jc2dimywWmKJAOhFip8OQuzA8HtB+y5S5K1d6rHKUoqRMLBSOKVNoOPMu0Vi2zmqK9Wz6dCSwCFHRIA0cPb0N7RXV7QUotjID8T00j1LafZinqEsoJSrNKwGf/AFJ+bxT9of8ADuoS+CahbZBQ4aO3yhFjoPMVy9pKTL7vEpS1m6iTZPj95w1bF3aW3Qi6QQ734Hl6iFlJ2fqJaiZyQVHk/rZPg8WZKGDNdgABo4ytyH28QyPiwttKxOuQH1L9ehvxtx1F4hGymWCApIe6jvN5lvC8PUU4sAAwB8TmefKCUJBVqUp0D5AvfgITmKmboqOWgXUSoggPd+gDgC4yHHOIcIC7A3AN7MQW1HW0SifhmEpAbPL0JGv1gCbWBrXUt8ITprxtkYltsWWzmrqCA46nTgSDxuHHJ4C2Bstc/wDFnWlj2UH2TdgSDm5ax1jqrkrmYUmzqJzNgkFRJHEB78ou1HQIRKCJjNLbCGLFQFydCynAGmF84rVR0UxpdsRbZlpRTzCwsktZ7tax5tFU2XUlwqbNDlglCS5L9DZvvne9pbFFQAlZIluCUgti4YjonlmbaQp292dT3aUy5SQygcQAcAXIB16QMc0lT9K5Y2rI6eUMTEsCRmOhs33aOdoy1zHQg4QNQ4tmWGptxgygpiClKhyZRcgGz5aA+gEFhJUpkpwtYMLBiTw59ecL07MPTBNgbNWlV8Rb2iAMsrPpwMWBdKgEzMIC8kv7VxmOHQRHs9SFKwS0PxIOEmwLjiWLNyMdz54cpZQZyrEAb8x6gpyELLexW2AV+JTAAe1c8Dd8/Dh6RnchRxylDNmUAALBydb/ACiCYoBuLF7jM8G0+bRKakS0JSkh7liCSebC4hIio852MlEgMioSqZvEIScYOatAwGEEYedydGGzlVc5Y7mUAL3KhpmQ94d7PKBKTilpU+ZZrPYjVOh5QZIXKkh5SSVmznQZMPAt0JjR8i9PQ5UtHKaesCUpKpSUhnI3iGJLOdbHjHdTTlCgMQmZuSCfFyT6DWOJaiQMRIFreH1fzgKt2ilZKUISsC2NRZD8h7zfYhebapC3+wraO0JSWwsnQ92gEhhd1ZAdecLpG1phKcbpJcy8SSAbM7gXDE9QfGMRs9U0bwS2QtuhOpCbXOlrDncSVtQhBKTimTSk2YEjhi4DK3IdYCUeqsF2Lu0qMbTEEqIACiVXOTBKRoL+erRzTVSsITNV+KBcPdjYAuMxqbu0bnzu4Cpqgov7CSl2c3JUdRx66gRXK9K5KkzhYL0fTQOOFo1KOqObaG0uWqnwlN94qlkvY5km+Vjnz4x6VsTbMmoFt1fvS1WL8nzGjx5nS1omoQcRDKIYZtY8OJI8oOkTyFKUgkKQAWFgbu6ToQLeUFSa7Fqy/wBdQLSHp192oZIXeWeQa6fDyhf/AM0LRM7ufSrR++khSFXZwbN0zgGR2qCA03e0F768mzfhBv8Ai8labvhNiCNcrNq4zEVU41pnV+QhW1Zax7JKTopjfhZ7vyhLNqEkkg3diAcrkN98Ii2jVSk2CnJGR0INgVC2p6eMV3aO1VIshhi9kgWIbPkGLjkRGefKbpna6LdJQ9sTE8Lk8QP15x1UlKCAA9t52IF8wTkSIq9Ilbkq9o2yLWDMOF9c+sOKKbjlq3CVj3SNdAOAtnwJiUoUTvxHa6yatmDIBICdeOr5jlrCmfWJchKWP5QHU5uymyAOkFzKRUxWBsKjuq4NmptcgA5GvjFi2fTyELEtCVBSy6lgMVG5zzAfh05R1pFceLkuTKXsvaKlMsbq8QwpdwVGxDXw66X5x6VsfvJrDDupAsTmOJPraB6rs7JqCEKSBhJIKQBhLAAc0gC6cnJ1EVf9rqNnTu7U5QfZPwY8PjbnD3GZX9Hos+V+Y+Ay84S7QmOnEQ7KGhtnoEndvfLrGv8AmHvQALOl3ccWdgXAIcubDJ4BqKnDYZEe9cPqzjmDEJNJ0iOTJUafYQlSFi5IVYJJJAAcYiQCz6vnvcoDrlk7omFgSBf2sgG4hwbDl1gOqr0pIAc3yAchP7zNflbKNyKopO618greUOJZIb4xzvtkFGTG+zEJSCpTkgOSkkYdbv8AYhfV1V1YVPvbpY3fNrlIzctEaZaALpdWZxXtxwJ05lsomVK1cbzWcB3GpDluhhQrGCLnqWycQQeAuS+lrJFhwMcd3huwfK5+Z+LRJVFCEnEXSmxCRhTfQNvHxLGFdTW4yyVKSgCyU7viST8IZRbKrEzinUQBmXyHn82hummdIKt22UVyk2wAoJSLj+3wh5Km42KuOp4OfjGVuZXRqrT3+4lwkWUeI66Dnwgum2dKlgW3sg3yBtHaqyUAwD/O3ARHNBIOJw4ZgWt1+84POTVdIXQqqtrzFYwhkJDfiKJKjvYWQBbRV7i0R0iwE7kpkk+0p7uWck5nOD5eyUpAwoA4YiSw4cLRDWHCr8S4Zy+6MjkM/AcI0RnF/TE5oUbbUtytCgAlRCWLl0gJbyF833tIQVFUhaVhQXLOoSApHkojAfEjhDetrErJEpD5HdsBpcjM2ZhwzhHXU6g5IDaX+w8bIfsV9hGwZwK0pYMhClHgSBb1PnGTNpKlrzZgrFwvl/MwjiiHdSlL/wDmLAbkklkjxIfoE8YkkUcsKwrlqWRhxly7qc2txDa8YelYURbOq5k+cngneJ8X9Sw84fDaYSySSkOA/DP59dbFoXbOliXMJSGSpO6SGOqU2vbjC4pXOLpcgHPl/Zn8IEoJnXp2WKpSrGhaF4iGZKVEsDmAAxxEnXOw4sYaDvTiUC7EMcy4KSCxOb6coK2bLIQhxvMxF3HHjpy1ytBeAnMAByCX5Ajx3gfCIN+EX+weXQpDKLK1cW8CczbWG1FICQVuEgi4FrhgHAzUb8YFluAxCRu7pIsHsCGJfIjlaGsmWlsSjiNzb8xIsA1rRKQtiypQpa8QDB2a2lwPgfERPKK0KBxMWLnUDK3MlxyvG9pbXShPup0LM4CeCh73IgjMaRDs6olql4knEs3CSkslrXUSxDB+b5QzTSs3Qy6Sa0WTZc7CnEqyQLB731PUn4Qs29UonBlJBSkgqctbVv3m0iGqkTSkgK4NfM6tbIl7QqcucRfiRYjjfSBFrw6W+gmkwSkBAJI1P0e/w+vVITPWQCd27OQBoMRA1GmsAyaZU2YlEtR3s1AOwHP2fjFzlbPTLSyWflro58Nfs3xYVP6mZ5Un+yrV83uDhwgJdmcAE2Ohci408oIpg5CkKShLOUuzcQ2fJ4Ubdny/2mYVqcgslIuXAAZhkH5wDM2xLBuSlhcJNxxcvhHmTCyxq9D3ostXVoSk4CkO4ChZjxDXPi+UK01GEEXKs3soaqFieer3fNoRVm2EFO4bAZn4B2+3gTZ1YFy5qe6MyYSkIVibAxKjY2IIzy9YKhSDGm9h+1NrDI+0CcgPXMDoB5RXF7UKSWcvnz6tfweHWzdkd8lKlnN3ADZFIHm5z4RzL2YiWpSSMgPUqL/AQU4rQksv4AaKZMSLIcsWLj70iYbVqLFUvQ+JL6DmTFlp6FAFkFQNnDv4sPiYnTQqBITiyZrHTJib9PSIKcPRFYl2ZtjAFFYZV3druGYephuNuoZwXBe/EZ/AGIqrY6lH2FCwsxOXN+ULajYuEPMQ4GpS3D5NlHOGOTsbk6Gs7bpCQXzLJAzP6Qq2nKXPsXWtTPwQkli37x+vB4EOzkIWZmJSWG4Ro+dmt5QdI2v3SQBeatTOSwvZJewYBuEMsfH7EFSDF7P7sFS1IQLWHANhA4teEtRTGak90g4SPav5hhl084dUtKhSVKnLMxSiTfJg4SGyCdW5xgr0ICglkplgNdnYM39IjoSa62/8C0ir1VKoz1keym4Iu2FLp8khvGLFLwKDkKyJBlNiTiDlJBsqW5cOXFmINoEpZTSJi1H20ki+iQB/OSB4iOwggvLWtKO8CZZT7OJsTZuFZ3Zi0aOaGir6BqtAAFwWThDIW+ZBJKtWc2LcIOof8tpSEqwkDCHdQa5CinnqNMxEVTNmhJsTvb4RmGLEX+B/MGvmz2WuQmWN0jCHexJ5h7DK97XMLN6C0hrRjEggIKWGo43Pk3oOLRDKlgBSA74+tmAHwJf+GNTawqAIdjxtnb5EEDgI5AspShcsbu+6kA7ozFiXvpwjOkRacukMaWbhuMgWYlhdy7FRGZPrHdbUy2DOCQcRDBhZ1ByHLWsxuCHhHOr0St9akvo9+BHs2CS+YOhcQombVXUkhFgq6icyATYAhhYtYDUs7mKLG7uQ0caRzMlqqZhmqOGUk4UAOSdAAA+7utwsIseypoSkukoRYXzbgwPzhfQlMlG+tIBDAG7aC3o8Cztrpwp7v8SbpeyB+ZXAdTHO5lVURvtetBAYYSo2USX5skaNCmqrGRiKnU7EZrNrFmYQFPnICSorUtSs1WSk2/Md4jPdQG6wFQTlzJiZUvNZAsGAAuS3tFs3LZZQ8cQryHo/YaQoSjMXZSySAc8IsH8Q/lD+pmgAkkMA56DN/vWMpKcIQlCckpAboPi2vPWEvaycruTKReZOV3aeh9svwwAuekbEuK0RuzzqgoZ1bNWpIIQVkktZ1Opiel/JsxFvquzdMKdae6FkE4xm4GYJc59R1hvsrZ6ZUpMpADJFzqTqT1z+cHzpUjDgnqZKncB3Itk1xp+mvNJI6zyum2KhKUEnEVTClXBhiNhzw+sTd+iSWSAMyW/jcDwBIi6bL7LSZswOVBAUqwUXAYtxbMQu7U9iZaV/hhRGHUPcvz6Rj72+gcdlWotuiWhIFzry+3gauqahRKxJmAWclKh0u3WLdsbYRQUES0kjVST06Raa/EhDBLmz8M+ESnkjGWkOoeiHZ0oqOaujH4N84YpojjGB30YC3xaFWzKwtvgluCSR5h/OHBmY0uAgnQXPm4f0jBTsVEhp5ifaWVct436CFO16Vak2B5HEt/Jm9I2dpS0K7vHKSvVKSQR/EGDeMSz5sxIJACk8d5ldDmR4xeEZJ2MxFUbLmJSCW8CQ+p3WHCFlVRhUzGpLslrpsnybSLKdpAhhLQnnr5vANZWg2wlZuQUgnPP2W+BjVFsQrU/vE3lZguQCNG90342EI5letUwGYCQDcDXQ+DxaKmd7iyw4HC/kQSDAVXIyUXS9gVE5ZvYfCNEaRxHS7eu0wHPMji3/AKiJhtpGCxLA4gkqsFMxUEk584Gn0co+0pR54Ql/Mk+cRUVFISoqUnEQbBVxwyEK1EePLwIp9pLXMxywcV3INmL2UcvM6Q2lzVMSshjoE3Uc7PpzYZQq/blq9shMv8rN5DPxjk7RLqIG8+psBpb5mA4tjr9j+fXIQpIlpUpWWEHUmw45kW6wt25tJSVd0g749pTahwW4M7MOBJiDs2sGaCspcBajjyUQkkDq+XMCEk+s/EWWck3JDcr/AHxgwhxC2FSUBSh3qyS7K5B7tzufOGaJ4SpUuSnFhUoOzEpfdKjpbi0IJ1anCAbAX3TmeZ+QiOXUKmEIQCq5IGb82y8YZwb7DzpUOaqahjimEnIIQbaXKtfCA6baeEFKUJ45P8RDXZHZkzVKE5Sk4CAQkOXbFnlZxxzhzszZ0qVNnpMtSkGWnEQCcgvQAm5A5QLS0TfZWp9LVTEzVKBAlAFbs+hs2bJL9IvfYHs8mW09iVKSGfpvdPHgOMRrkjdlu/7Qbi10hCcSujbrxcJLISALMBloBYffWKYre6FkMZqxoM/v6Qomysc8rIfAnCjqbrL+CU/6VQWLJxX5C9yfmYyglnMk565vqb8/hFRSeTIw9fvh95xR+1e0SanAlmQAnxzJfqfSL3VqShKlFVkgk8gA/Q5GPGKlc1TzSPbUS/Uk2vzieV2qGirLpsba05Jsw0d7eoMM9pbZUQEqLnXdBHTMRRpSClCSSGV7oOXMh4sNFWmYwUSgNm3lrGKUfSiWwuiqBiuL8CAPgS0N5u0HFkP6ekB00pP/AHC/R/Jo7qAnIkHz+sZJ02CXJHmNBtRaxhmGYsvliKRbMNLY+ZMM11Qw/wCRLBGRKAfVYVFg2RQSfaMsA3yCtc81GClSZBJZIDjUqGX5SxvyYxr509F1BfgpVBUqS91pGeEboHNkMD4wbNqsSu8BSUBm3lIW7XfCRZ3ZzFon0EgoLIIzslSTmzsJmB9TFd2ts5KseEqS5SRilrsAGLhKSLlsjfjDqakwSSAp+0pfvAoBOSt8OOBDK8yYmloUofhtgOYBsfW4jczZ2+slBVLmBI3ksHZ3ToLv5wLUSlSkuFEMWGTEFwxGWaT/AC6w9X0RcF4O6enQtBllS5T+0ZOHEeRJUo4X0GGBanskAMUuao8O8llB8SHew/tEMnb6FBKcCpaslKCt3qDmAc7vBO0qIJdSkZ+8oJIPiSxheUl2CmhNVbInpxFSAQDYJIUT8QB5mE1XUKRbu1ILe8D6cYY1SJWi0vya3krhEE2qShO5OmhemFWEebmLKgMWS6sFiz8y3o9hlziWbUAjUnIAH1Uo5dAPKBZtZMUq8xROhKiS/WDNnyqqcphOmAC5Pe4erYlpHrD0crBBUzBdKSFD3r2L+EBS6dZNgVdL+gj0zYnY6mG/OMyYrPOWq/EkTC8NESlIJTLlrCTY4QA48fhCPLGIabPLUUBN1pmKVZkhKgB1OG9unjFqo1yqdSVqlCUQcTFC9UhLOU3GZ8TFrm0MtKd6Th8AD/K8TbO7Oyp74QsjhpbMOpQeEU+Yr0Ka3tRTr/yhiWu5xBIuABwfICFKdtnEfwUO9yCH/qhvOnppJiu6kiVMBBCVMcYGruQQ+YBtHMioFYSqcj8QqsJQDsBfgG5PC6R230MOysgKUqYJQxNhDMbm56ZA+cP5CFKVvA53HyaAOz9TKkylLLBCXZ8830tiAYdSBGqevNYtSRMKUO62sz5uoccsr82jVFqKSBRYadQUQuxQknCxBBPEcWPn0ZzJQLOABxJP39+ccSkyglKEpskBrWAGQHAdHjqfPSE5tqT9fp84ZgK/24rlop1y5aSVzfwwBmQfbIHBi3jCIUEtZlyQAcKMRFnBwhgb5wZtMGZPE51ugMhN29Mi/wAIikLSSCrEioZgveONRcAJY8GJdoxTyxk9FlFpCyqkpD5MlkpZLi3TW/rGqOepDubq07s5ecF09KpHdy5it4Y1qALvhLW5X6xlMMSe9WohxbkNIk3oa6J6WrUApkhjmCDbmIF2yqenDhAXiSCMJOXR843jJu7DmPpHILAqUQU2BAvh5je1+cBLfQWr7F+ytsKlIQEgJCQxl1CglRHFKseIJ4AoPUxYKfbMhYBWgJZx7ScN9XLZdIq2xqvFvYUpGZSmWQ/VxfxJhwratMPZkqSs5/hykt0GEiKTxxl4Sjmkug87a2fl3gUcrJUo/wAgPOFitrU+L8NSgx/LM87pDCFtTWyDnLxH99KD8R8osXZnZsuejFLADHeSkBJHUSmPi0BYYpdFPmmKNp7TSrKaArQLxfJJMDihVMkFClIWrG6lJL+8FpSkFibOCbe1F9k7Dwl8UwHgFFx0D581Hwg6m2UEjJuAdSzz4k9Y5a1FHN32ebo2KpCFHAVBt5RThbXTEkQvFMpsTMkhgQV68gUjxaPSdp7REsFKiTxSoYXvcMSU+ChfjFXmGXMmOyiWJIPvKzB5BtIpyaQVsrSKNKiMYAS9zgBPK5v6mD17GQrcQAtJGWNaQerlN4ZVqVO5YjJgBp0iGYgYSQ4ADkEhmHPEPhCc32HiD0GyxTTC8uWhX5cc4FjzQTbWNz9uTULw4SQPyKU38yHjdGs4scvG41BFuoKnhkvas0+0TwuEjyZRvFFIDjQRL24SHZTi1w75fmcRpXaYsAZCTzLD+lQhPtDagNwgvk4ZvWEJwqX+NMKR4E+AaAsa/Ajd9Fvrdti5VJlkDm4PgSYD2nWTZspCpC8NrpQWwnUWu0VPaNGFKSinXNmKVkkpOWVrcbcIe7B7IzU706b3b+6guq+hIsDy/tFVj1ok+wZaZkxcmVOmJTgBWVKYm5YAA5m3SDqpYK8NOpRMpKlLmFTAML5BrA+ahneLtsvs9Sgd4UhS0t7TE53xDTrYc4SdtKsqKaaRLAVNBBUBYJzKQdTxeycugnib9K48iiqSE1bWploQAnC6MRKzi3VfuqDZjPPKJaHtAZQSmWZeEu6QghjxJLBT8jpDzbHZlK0CYQROUgIAfdZDKFjwUEjjc2ijbRpKiWcMxPqGPSEjCUUV5wl2XGk7R1UwlKUoADkkgjCAHJOJQDANcmzi7kPBXbPrp4x96mbLF/w1gp8h8YU7A20ZAOIFilIdSSUm10n/AFFRvxg6b2oClJlS5YlyyXWZaSMRawydnicp5LoZYYtWn/p3RyFpspI/3kejRMJMu5VIll8yov8AFMHbQ2ypUtKZciaSGAZJKeZUVp4cxAu0K0FIKKZrXStBucvaxJ+cQblLtCyxOPqAZlBLlliUGQshJ3gTJBd1Bg5Dtc5Xe2UhkJLpxyxJlgYFpIaZoVE8mZuPUPxMnUoO9KAcOXC7G1rTb63tHIrJM2XLlmSkplnEhCSQbhaily/5WbmIddbBwkE98Fhk2lJHtceYgOVtIhYYWGVuXCCp05EzAtSZglkJZCSlt+yDa5J4aWhbt+VUIIVLdTNiSgPgByCks48c4MaboKUooC7kC2AqGjpB8fa+UaUOEsHmo4fK7f2iFNHMd04R0X+sCV6Vj2iBnqI0RRlo7rBN/wC2wH/3Ekekd7E26ummCZhSQPaSXIIOjj7+EIKmrI3d0+AjmlklWgH+k/IRbicfS2xKuTUyUzpKipChk5sdUqGhHCOps8CZhyBNy+dmYcGLR4h2U2vMo5uIDGg+3LLMocQ5srm0ewU1ZT1UpK5C04QS6feBbIh4lkg0riGLV7EvaHYzqUAd4ncQ5NuJPnHnu1Js6lmEoU6ciDkWzwvca3j1epE0ZqSRkGG8xH5nMUntRsUFGNypjhuyb6DVyR5AGIQkr/6NN6BlVkqYhJlJO9dyCS5s3m4tHdVSgSVuMgEmxG8+mhvAPY9hMKEvYFQ1Ye826OTeMWeqkKUAT7AyHPzuc4XI+Lo6LbECq5R7yfOZ5hF8LZJwhhplCubUKmJUoKJA5DhllcQftGRNnTRLTdr57qeZJ1h5s7s+hMvDMOJtBqeHMRox43LaFnNLsoVLJqJqmlhR6C3ich5xZNndhpq7z5pSNUpv4Em39ukXinp0IACEgDl9/biGMsMLlm536eluh5tp4UZ3IR7P2BKkDDLQEAm/E9VG5bygtNCHs/PPn9/dzqiakAknCGcklvM5AQpk7VSokybocPMPskj8g95WV8hbNgzAGVR+GAgPiNydACMySGHLoDoRAmz+6lJG+pSgSzhSjc4iElmvbK1gY4mJKrqz0FyX8czzP1fqmp7/AEOXh96R3FADZQxl2tpyH5Ro2ZLavlCXtkJQlJEwPvpy04l+j+ZhttDacunlqXNUEpTxzJzYDU8uPKPLNs9q1z5hU2FGSU5sOJZrnyhJ9Dx7HdfQSgoES9xwQMVmyzs5sb87RLU1UiWvHLnFvyLlLW3K9s/3orCduTCkJZgBbMt6xz/iJLgr9P1MZeL9L2ixzO29SThlyJChoTJwk+AWb9Iyd2gmKlMqkV3z2KUlKQOiiSTFXVUh2xD/AGiMXXs4xqvzUNOsGUU/BHFBia+pmY0iRKL5lWY8jYxHsqYJGMzV3IYAIfyJt6QlmLzYljnnAv7OTcDXNodQQt0O5W3FAhKhiAIUCLNhyYWcM4aLRsfaiFd3hLzAFEzLuH9pwCHJOhyv4+eCms+JJ6E/MQfTjAgKC0uXs4fyieXDF9FseZrT2i6ro5eFKUyMR1Ikp+KyfhG6fZEwptKSkc0SgfEmV841/h01QYGSBx7pjzzLxB/ywp3KgockjllvQ0ci9ZkbB9qbHUzSxvanGlPWyGAgIbDOE7iVniVhh9YscvZ4Qhk4eeXq9oW1ElIv3yc8hfxiiyLwFgsjYNmIQT/GB6BPzjilpaumX3kgpYXISsEEc0nODZOHSYl/XyY8IHq6UEHFM/mI82T9tBUhkeg9le1kipARM/Bnp91R3VfwnLwPrDHb/ZtU6XMAWxWNALZZPZyHD8CY8PKSj2VddfjbhFl2F28qqchJWJqAzoVdm0SRl8ISUFLfo/JroTIXPpJ1wUTEE5v68iPSL7S7XVUSQ6UpWLMxYPmojkCGc3flBs+qodppScYlT05BTOdcL+8LOGuDfiCdL7OpkyklKgVBnDFrl2Twz4AasIEoRbuY/P8AHYvpafCAznnqep/tyaJkpWpt2339v9YzbC5iSlMsoBsVE3wvoHYE55iEe20zlTUoTMWAAHZTOb6g5NF3/IgtIVQbLHVVsqRebMQg/ldzztmdNIr+2O2WFAVKllRV7JW4H+0XOWp0hdtPZilzwliAwFzx/vB87ZstS0pUxlys3tiV+XmwufAcWmszm0kN8aitgdHTzq0IXVLV3YJVgFsZeyQMmtdR+UW2RThhYZAAAWA0AH2TbQvAGNIZ/QWHQdB0guZVIloK5hwpyxEsNHsMy9mGbxoSok9jAShmWA4H9BqeGXK8Jtu9p5NKlXvzdJY0Ojn3fjbWFW1u0kxa1SpIIThus3JcWZha2upGkVak2aVJWVYicWbE3PHrEZZUhlD8i7tFtadUrCpinzZIYJS/AaQuNNMAHMWvDyqoGVcEFsmieskqBl+17IazNE/kH4iQ0kwHCSL836QwVstSVJAOIkOQEn6l4b7XplCchhdQS3PQmHE2YhIcEFRDEvZhoOWeV9bAtE5ZH4MkUuqpVoO8lQ4OCMusdVWz1pCVFJwqD/Mw5qpqFO5HRKSR4vrzgpValVMElJKkHPCrLQ5MP0jubOdFWkUbzUiYgpDhxlb+0G0+y5SajAoAp+RDw0rJoWhCu7L5Esz8LnMwXPo1GYlQlsAm+7wD3ueIgObBSK1JppYRN3AS7DO2fOOZlMClKAkBRDksbDMRYBJUJeFhd1KLaZ582JjjF3hSoBKmDspLBza7XLDj8o7mBqiwUspJbeUeeXqpUT/gkbyj/uT46k+EApkvcM/O8bAbUPy9IkpGegqdMkDNRV0c/JvjCnaU+SRuy1kvnh/SJcQHvA+b/D4PAdTUK90PyY+u7FFI5Av7VhNpcwcGsfQxAuZLGcuedbTAPRiYZyhMIFgOuvplEk6nI94F+A6QXNDJlQrJYUNySpJPvFZJ5WYesLJMtaSXSD/EH+Ii6TaQq0JOjaPbJvpHKdjBTDCx6HzJh1k0MVYqWWYBH8Nni2bM7YV9OkDvBMQPdmjEfPP1iSV2bVmksOrfPnEq+ys0j/Ml+KufSO+eC1Z3FsdbK7YCoVhXMkyVEixkqYnqZjacotUzZM1QcqBcZhDODwZZ05R5jO7GzRcrQejn784O2QqtpB+FUEJHuK3keCS7eBEI5Yp+jXKJcanZh7wkPiQMwGe1gOerwOmgBJ/dOV3Fsi+QfX4PEdN27UB+PIQo8ZZI9FfWMp+2tCApIlzE4i5xlIz5vyhsalC+LQXJS7IpZSHUlOrBRvfkAcup8ID2hsNU1corLhOfpwyhlS7QpZrJlyVFIV7q0qzvo9oaI2YFrSRIUlIeyn+kJkeVux04IpyNmzUrmHACSCz8NIkpZCkyi6Ab8/DJMXhezwyimWN1/hA1PszEhGFO6pybOz/2iP1Pwa1+Sl1dMqYEMnIsSyvpBqtmBSkKN0oRwN2yF+jxapOzC0wKT7xw2FrMPQCOqWmaVhUCCzHL5QW3QLX5KzT0SVlKhdSWSzZDj1hrIo5E2UgrQcQJDtYM7YuWUFzJUtBOGUpTjQAD1PygaWcI/wAlQGb4k/WAnXYzF1V2fZrD2XKjlnb5RWNr0E2nJUkukghbiwSrdueJfIZWi1V22qZAKVzkIcXSJrm/JLwj29UpnUYmJBUGAxJcJdLJJW/vHDZPTjFMad2K2NKWllFCTaZLUEFCSb2QxAa/tfCBtuVykylmYAkOXIXdROSRyAAyvblFMpu2c2TKRLly0YkFTLUCSHL2AbzJhdOrp88lUyYVE8hZ+FreHCH+Jt76E5pIsNV2glTQE4cKcIBALYmtfgOUQJmyiR3cog8cZHzhbT0bEHfUeDfqIeUtAfyLA/elg/BcCXFdE3JseUE8KsR4Ak/ICCZ85A/+nK/u9usIKPb6QwIUTd2SPi8HydrYyPwpnVv1jK8Tvr/RVOSIaivlqDJpQOp+QAgSTPuM0h9H66EQ27tKs5Sg+uEHzjYqJKbX0u2meVvWKx0tIDm5E9ESGPdvzJIPqASepgyqQCl2+I9XPoNBAsjaKCQ30jKquH5rEcD1+3heLvoKlIBmsLFJv++frw0iFfcqG9LJGZxOWHjnflEVRX4iQFA82az2zjgoUQb55lxbxytF+kFsbbNlyG3KVJP8AOurwzlSAohqZKeYQn5c4RUsqdkme3EOCfFrQwTLqAbTVHqot5JjNNb/APQrJFdsYzNnzcrgdWP8sKdobGXhUopUr/WcvMCJ1zK73Z0sdZZV84q/aKrrAMMysR/CkBPO4zaBjjNy01/pTnBrQv2oEpLYUp1crJPllC6XLc5vyF/G2Ucy6IHMv+9vN8RB8qhwjdmG/AZeZtHofaqItgk6kWTYLbxb1jqRPqZZGGbMTyC1/AEQ6oqGasODMN8yA3r9YYy9lTXugq4BOF/gYWWSjvqEEvtDtFA3Zy2tmpRzGu9BsvtFtIpD1KUAB2CxbwAMM/2WaLGmmAcSE/WO0hQsULT1w/rE3n/oDm14Vv8A5s2i9qmcn/8AWD6gPHFT2yr8hWrVx3Eg+eANFkmUqDdTc3P0hdVbLkKdjLT0Z/MwVmi/DlMr87bu0F+1UTiOGIj+loEmSZ8w3xnqVH4kw/8A8JkJznK/0q+gjYp5Y9mZMPRRf+mKc14FyE9PstQupKx0SYbJnIElaVlTAjByJzseIEFoQPzTD/Ev6kQHtGUVBgHD4lEcgRrrvQOV9hTYhpUhSyHa9j96xY6OmSG3r9W+HPWFuz6ZIUCo2s4BGevmIstKqWQQmSknT2SfVL+sDJIDB+9KWZam8xA8+omKVu4wOKfpByqNWJigB9MvSO0ClSxTNQC18/lEbR0INkuy5CAQyUi+gEO5KQ2Q9n/yEZGRDJ2BHFRZNuI+JgYoBCXANgfFzeMjIaPQ0SWnlJ/KOOUSTZCFBTpSd4ZgHWMjIp6UKb2gSBMUw+3hdRDfT1+kZGRpX2iM9D2YgYRYZfIQ6QgObDMfGMjI86fZD0rfaxIEgkC75+EeZgDF5xkZG7+P9pddDyXMUAACQL2B5QT+0LBSy1eZ4mNRkMyfpYuzyiZjEuGOcWOsOGWCmx4ix97hGRkZMn3FodEs5RYB7YRbwiJchLDdT5CNxkZ8nhbGcT5SWG6PLlAVSGZuHzjIyBAExTXH78o5ppCSLpHkOEZGRrj0Z32d19JLwP3aHY+6OJiuVNMhzuJ8hGRkXxjeHNBJTiTujXSLVs9RSzFuloyMhMvZzDKyoWw3lXF7nhFM2bJSe7dILlbuBoA0ZGQImn+P0z//2Q=="/>
          <p:cNvSpPr>
            <a:spLocks noChangeAspect="1" noChangeArrowheads="1"/>
          </p:cNvSpPr>
          <p:nvPr/>
        </p:nvSpPr>
        <p:spPr bwMode="auto">
          <a:xfrm>
            <a:off x="460375" y="-1485900"/>
            <a:ext cx="3695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180" name="Picture 12" descr="http://900igr.net/datai/biologija/Paleozojskaja-era/0012-011-Evoljutsija-zhivotnyk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2965">
            <a:off x="2089591" y="1771372"/>
            <a:ext cx="3828167" cy="2786055"/>
          </a:xfrm>
          <a:prstGeom prst="rect">
            <a:avLst/>
          </a:prstGeom>
          <a:noFill/>
          <a:effectLst>
            <a:glow rad="9271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upload.wikimedia.org/wikipedia/commons/d/d8/Archegosaur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0971">
            <a:off x="4830202" y="827668"/>
            <a:ext cx="3843217" cy="2374818"/>
          </a:xfrm>
          <a:prstGeom prst="rect">
            <a:avLst/>
          </a:prstGeom>
          <a:noFill/>
          <a:effectLst>
            <a:glow rad="8001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65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lanete-zemlya.ru/wp-content/upLoads/2010/12/Paleozojskaja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6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5" y="-12754"/>
            <a:ext cx="9144000" cy="6870754"/>
          </a:xfrm>
          <a:prstGeom prst="rect">
            <a:avLst/>
          </a:prstGeom>
          <a:noFill/>
          <a:effectLst>
            <a:glow>
              <a:schemeClr val="accent1">
                <a:alpha val="9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5544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effectLst>
                  <a:glow rad="5588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Палеозойская ера, що почалася 570 млн. років тому, тривала 340 млн. років.</a:t>
            </a:r>
            <a:endParaRPr lang="uk-UA" sz="2800" i="1" dirty="0">
              <a:effectLst>
                <a:glow rad="5588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778221"/>
            <a:ext cx="7488832" cy="707886"/>
          </a:xfrm>
          <a:prstGeom prst="rect">
            <a:avLst/>
          </a:prstGeom>
          <a:effectLst>
            <a:glow rad="1066800">
              <a:schemeClr val="accent3">
                <a:satMod val="175000"/>
                <a:alpha val="71000"/>
              </a:schemeClr>
            </a:glow>
          </a:effectLst>
        </p:spPr>
        <p:txBody>
          <a:bodyPr wrap="square">
            <a:spAutoFit/>
          </a:bodyPr>
          <a:lstStyle/>
          <a:p>
            <a:endParaRPr lang="uk-UA" sz="4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775528"/>
            <a:ext cx="92170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Палеозойська ера включає 6 геологічних періодів:</a:t>
            </a:r>
            <a:endParaRPr lang="uk-UA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783" y="3080171"/>
            <a:ext cx="79208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uk-UA" sz="4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65100">
                    <a:srgbClr val="00B050">
                      <a:alpha val="23000"/>
                    </a:srgbClr>
                  </a:glow>
                </a:effectLst>
              </a:rPr>
              <a:t>Кембрійськ</a:t>
            </a:r>
            <a:r>
              <a:rPr lang="uk-UA" altLang="uk-UA" sz="4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65100">
                    <a:srgbClr val="00B050">
                      <a:alpha val="23000"/>
                    </a:srgbClr>
                  </a:glow>
                </a:effectLst>
              </a:rPr>
              <a:t>ий</a:t>
            </a:r>
            <a:r>
              <a:rPr lang="ru-RU" altLang="uk-UA" sz="4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65100">
                    <a:srgbClr val="00B050">
                      <a:alpha val="23000"/>
                    </a:srgbClr>
                  </a:glow>
                </a:effectLst>
              </a:rPr>
              <a:t> період</a:t>
            </a:r>
          </a:p>
          <a:p>
            <a:pPr>
              <a:buFontTx/>
              <a:buChar char="•"/>
            </a:pPr>
            <a:r>
              <a:rPr lang="ru-RU" altLang="uk-UA" sz="4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65100">
                    <a:srgbClr val="00B050">
                      <a:alpha val="23000"/>
                    </a:srgbClr>
                  </a:glow>
                </a:effectLst>
              </a:rPr>
              <a:t>Ордовійський період</a:t>
            </a:r>
          </a:p>
          <a:p>
            <a:pPr>
              <a:buFontTx/>
              <a:buChar char="•"/>
            </a:pPr>
            <a:r>
              <a:rPr lang="ru-RU" altLang="uk-UA" sz="4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65100">
                    <a:srgbClr val="00B050">
                      <a:alpha val="23000"/>
                    </a:srgbClr>
                  </a:glow>
                </a:effectLst>
              </a:rPr>
              <a:t>Силурійський </a:t>
            </a:r>
            <a:r>
              <a:rPr lang="ru-RU" altLang="uk-UA" sz="40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65100">
                    <a:srgbClr val="00B050">
                      <a:alpha val="23000"/>
                    </a:srgbClr>
                  </a:glow>
                </a:effectLst>
              </a:rPr>
              <a:t>пер</a:t>
            </a:r>
            <a:r>
              <a:rPr lang="uk-UA" altLang="uk-UA" sz="4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65100">
                    <a:srgbClr val="00B050">
                      <a:alpha val="23000"/>
                    </a:srgbClr>
                  </a:glow>
                </a:effectLst>
              </a:rPr>
              <a:t>іод</a:t>
            </a:r>
          </a:p>
          <a:p>
            <a:pPr>
              <a:buFontTx/>
              <a:buChar char="•"/>
            </a:pPr>
            <a:r>
              <a:rPr lang="uk-UA" altLang="uk-UA" sz="4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65100">
                    <a:srgbClr val="00B050">
                      <a:alpha val="23000"/>
                    </a:srgbClr>
                  </a:glow>
                </a:effectLst>
              </a:rPr>
              <a:t>Девонський період</a:t>
            </a:r>
          </a:p>
          <a:p>
            <a:pPr>
              <a:buFontTx/>
              <a:buChar char="•"/>
            </a:pPr>
            <a:r>
              <a:rPr lang="uk-UA" altLang="uk-UA" sz="4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65100">
                    <a:srgbClr val="00B050">
                      <a:alpha val="23000"/>
                    </a:srgbClr>
                  </a:glow>
                </a:effectLst>
              </a:rPr>
              <a:t>Камяно-вугільний</a:t>
            </a:r>
            <a:r>
              <a:rPr lang="uk-UA" altLang="uk-UA" sz="40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65100">
                    <a:srgbClr val="00B050">
                      <a:alpha val="23000"/>
                    </a:srgbClr>
                  </a:glow>
                </a:effectLst>
              </a:rPr>
              <a:t> </a:t>
            </a:r>
            <a:r>
              <a:rPr lang="uk-UA" altLang="uk-UA" sz="4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65100">
                    <a:srgbClr val="00B050">
                      <a:alpha val="23000"/>
                    </a:srgbClr>
                  </a:glow>
                </a:effectLst>
              </a:rPr>
              <a:t>період</a:t>
            </a:r>
          </a:p>
          <a:p>
            <a:pPr>
              <a:buFontTx/>
              <a:buChar char="•"/>
            </a:pPr>
            <a:r>
              <a:rPr lang="uk-UA" altLang="uk-UA" sz="4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65100">
                    <a:srgbClr val="00B050">
                      <a:alpha val="23000"/>
                    </a:srgbClr>
                  </a:glow>
                </a:effectLst>
              </a:rPr>
              <a:t>Пермський період</a:t>
            </a:r>
            <a:endParaRPr lang="uk-UA" altLang="uk-UA" sz="4000" i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65100">
                  <a:srgbClr val="00B050">
                    <a:alpha val="23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473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27143"/>
            <a:ext cx="9129611" cy="685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96353" y="188640"/>
            <a:ext cx="8136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i="1" dirty="0">
                <a:solidFill>
                  <a:srgbClr val="002060"/>
                </a:solidFill>
                <a:effectLst>
                  <a:glow rad="11938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У цей період на планеті йшли інтенсивні </a:t>
            </a:r>
            <a:r>
              <a:rPr lang="uk-UA" sz="4000" b="1" i="1" dirty="0" smtClean="0">
                <a:solidFill>
                  <a:srgbClr val="002060"/>
                </a:solidFill>
                <a:effectLst>
                  <a:glow rad="11938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гороутворюючі </a:t>
            </a:r>
            <a:r>
              <a:rPr lang="uk-UA" sz="4000" b="1" i="1" dirty="0">
                <a:solidFill>
                  <a:srgbClr val="002060"/>
                </a:solidFill>
                <a:effectLst>
                  <a:glow rad="11938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процеси, що супроводжувалися високою вулканічною активністю, зледеніння змінюють один одного, періодично на </a:t>
            </a:r>
            <a:r>
              <a:rPr lang="uk-UA" sz="4000" b="1" i="1" dirty="0" smtClean="0">
                <a:solidFill>
                  <a:srgbClr val="002060"/>
                </a:solidFill>
                <a:effectLst>
                  <a:glow rad="11938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сушу ,наступали </a:t>
            </a:r>
            <a:r>
              <a:rPr lang="uk-UA" sz="4000" b="1" i="1" dirty="0">
                <a:solidFill>
                  <a:srgbClr val="002060"/>
                </a:solidFill>
                <a:effectLst>
                  <a:glow rad="11938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і відступали </a:t>
            </a:r>
            <a:r>
              <a:rPr lang="uk-UA" sz="4000" b="1" i="1" dirty="0" smtClean="0">
                <a:solidFill>
                  <a:srgbClr val="002060"/>
                </a:solidFill>
                <a:effectLst>
                  <a:glow rad="11938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моря.</a:t>
            </a:r>
            <a:endParaRPr lang="uk-UA" sz="4000" b="1" i="1" dirty="0">
              <a:solidFill>
                <a:srgbClr val="002060"/>
              </a:solidFill>
              <a:effectLst>
                <a:glow rad="11938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952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llarticle.narod.ru/arheologia/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9144000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66684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/>
              <a:t>               Кембрійський період</a:t>
            </a:r>
          </a:p>
          <a:p>
            <a:r>
              <a:rPr lang="uk-UA" sz="2800" i="1" dirty="0" smtClean="0"/>
              <a:t> </a:t>
            </a:r>
            <a:r>
              <a:rPr lang="uk-UA" sz="2800" i="1" dirty="0"/>
              <a:t>(Початок 542 млн. років; кінець 488 млн. років)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016" y="880209"/>
            <a:ext cx="9145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>
                <a:solidFill>
                  <a:schemeClr val="accent2">
                    <a:lumMod val="50000"/>
                  </a:schemeClr>
                </a:solidFill>
              </a:rPr>
              <a:t>Кембрій - час виникнення і розквіту трилобітів . 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</a:rPr>
              <a:t>Вони  представляють </a:t>
            </a:r>
            <a:r>
              <a:rPr lang="uk-UA" sz="2400" i="1" dirty="0">
                <a:solidFill>
                  <a:schemeClr val="accent2">
                    <a:lumMod val="50000"/>
                  </a:schemeClr>
                </a:solidFill>
              </a:rPr>
              <a:t>собою стародавню групу членистоногих тварин ,</a:t>
            </a:r>
            <a:br>
              <a:rPr lang="uk-UA" sz="2400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sz="2400" i="1" dirty="0">
                <a:solidFill>
                  <a:schemeClr val="accent2">
                    <a:lumMod val="50000"/>
                  </a:schemeClr>
                </a:solidFill>
              </a:rPr>
              <a:t>найближче стоять до ракоподібних . Всі відомі 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</a:rPr>
              <a:t>представники класу </a:t>
            </a:r>
            <a:r>
              <a:rPr lang="uk-UA" sz="2400" i="1" dirty="0">
                <a:solidFill>
                  <a:schemeClr val="accent2">
                    <a:lumMod val="50000"/>
                  </a:schemeClr>
                </a:solidFill>
              </a:rPr>
              <a:t>трилобітів були морськими 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</a:rPr>
              <a:t>тваринами.Існувала </a:t>
            </a:r>
            <a:r>
              <a:rPr lang="uk-UA" sz="2400" i="1" dirty="0">
                <a:solidFill>
                  <a:schemeClr val="accent2">
                    <a:lumMod val="50000"/>
                  </a:schemeClr>
                </a:solidFill>
              </a:rPr>
              <a:t>велика кількість трилобітів </a:t>
            </a:r>
            <a:r>
              <a:rPr lang="uk-UA" sz="2400" i="1" dirty="0">
                <a:solidFill>
                  <a:srgbClr val="00B050"/>
                </a:solidFill>
              </a:rPr>
              <a:t>, гастропод , брахіопод 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</a:rPr>
              <a:t>,Одночасно </a:t>
            </a:r>
            <a:r>
              <a:rPr lang="uk-UA" sz="2400" i="1" dirty="0">
                <a:solidFill>
                  <a:schemeClr val="accent2">
                    <a:lumMod val="50000"/>
                  </a:schemeClr>
                </a:solidFill>
              </a:rPr>
              <a:t>існували і тварини , яких важко віднести 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</a:rPr>
              <a:t>до якої-небудь </a:t>
            </a:r>
            <a:r>
              <a:rPr lang="uk-UA" sz="2400" i="1" dirty="0">
                <a:solidFill>
                  <a:schemeClr val="accent2">
                    <a:lumMod val="50000"/>
                  </a:schemeClr>
                </a:solidFill>
              </a:rPr>
              <a:t>відомої групі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uk-UA" sz="2400" i="1" dirty="0">
                <a:solidFill>
                  <a:schemeClr val="accent2">
                    <a:lumMod val="50000"/>
                  </a:schemeClr>
                </a:solidFill>
              </a:rPr>
              <a:t> Судячи з усього , в 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</a:rPr>
              <a:t>кембрії з'явилися </a:t>
            </a:r>
            <a:r>
              <a:rPr lang="uk-UA" sz="2400" i="1" dirty="0">
                <a:solidFill>
                  <a:schemeClr val="accent2">
                    <a:lumMod val="50000"/>
                  </a:schemeClr>
                </a:solidFill>
              </a:rPr>
              <a:t>перші грунтові безхребетні - черви і багатоніжки .</a:t>
            </a:r>
            <a:br>
              <a:rPr lang="uk-UA" sz="2400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sz="2400" i="1" dirty="0">
                <a:solidFill>
                  <a:schemeClr val="accent2">
                    <a:lumMod val="50000"/>
                  </a:schemeClr>
                </a:solidFill>
              </a:rPr>
              <a:t>Також у цей період з'явилися </a:t>
            </a:r>
            <a:r>
              <a:rPr lang="uk-UA" sz="2400" i="1" dirty="0">
                <a:solidFill>
                  <a:srgbClr val="00B050"/>
                </a:solidFill>
              </a:rPr>
              <a:t>коралові поліпи , </a:t>
            </a:r>
            <a:r>
              <a:rPr lang="uk-UA" sz="2400" i="1" dirty="0" smtClean="0">
                <a:solidFill>
                  <a:srgbClr val="00B050"/>
                </a:solidFill>
              </a:rPr>
              <a:t>головоногі молюски </a:t>
            </a:r>
            <a:r>
              <a:rPr lang="uk-UA" sz="2400" i="1" dirty="0">
                <a:solidFill>
                  <a:srgbClr val="00B050"/>
                </a:solidFill>
              </a:rPr>
              <a:t>і членистоногі .</a:t>
            </a:r>
          </a:p>
        </p:txBody>
      </p:sp>
    </p:spTree>
    <p:extLst>
      <p:ext uri="{BB962C8B-B14F-4D97-AF65-F5344CB8AC3E}">
        <p14:creationId xmlns:p14="http://schemas.microsoft.com/office/powerpoint/2010/main" val="6137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4/44/Megalaspides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646951" cy="27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7079" y="57789"/>
            <a:ext cx="1875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>
                <a:effectLst>
                  <a:glow rad="5080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трилобит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764704"/>
            <a:ext cx="2500329" cy="198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4040" y="1124743"/>
            <a:ext cx="2714644" cy="198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8" descr="КЕМБРИЙ-ТРИЛОБИТ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0" y="2715819"/>
            <a:ext cx="3646951" cy="239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50115" y="253014"/>
            <a:ext cx="1923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>
                <a:effectLst>
                  <a:glow rad="736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гастропод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59357" y="649830"/>
            <a:ext cx="1544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i="1" dirty="0" smtClean="0">
                <a:effectLst>
                  <a:glow rad="482600">
                    <a:srgbClr val="FF0000"/>
                  </a:glow>
                </a:effectLst>
              </a:rPr>
              <a:t>брахіопод</a:t>
            </a:r>
            <a:endParaRPr lang="ru-RU" sz="2800" i="1" dirty="0">
              <a:effectLst>
                <a:glow rad="482600">
                  <a:srgbClr val="FF0000"/>
                </a:glow>
              </a:effectLst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2745163"/>
            <a:ext cx="528641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899592" y="5301207"/>
            <a:ext cx="2685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i="1" dirty="0">
                <a:effectLst>
                  <a:glow rad="698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Коралові поліпи</a:t>
            </a:r>
          </a:p>
        </p:txBody>
      </p:sp>
    </p:spTree>
    <p:extLst>
      <p:ext uri="{BB962C8B-B14F-4D97-AF65-F5344CB8AC3E}">
        <p14:creationId xmlns:p14="http://schemas.microsoft.com/office/powerpoint/2010/main" val="224814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88640"/>
            <a:ext cx="45801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i="1" dirty="0"/>
              <a:t>Ордовицький період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958081"/>
            <a:ext cx="6064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>
                <a:solidFill>
                  <a:srgbClr val="00B050"/>
                </a:solidFill>
              </a:rPr>
              <a:t>(початок 488 млн.років; кінець 443 млн. років)</a:t>
            </a:r>
          </a:p>
        </p:txBody>
      </p:sp>
      <p:pic>
        <p:nvPicPr>
          <p:cNvPr id="1026" name="Picture 2" descr="http://www.vokrugsveta.ru/img/cmn/2009/05/20/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9144000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788" y="1431920"/>
            <a:ext cx="8388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>
                <a:solidFill>
                  <a:schemeClr val="bg2">
                    <a:lumMod val="50000"/>
                  </a:schemeClr>
                </a:solidFill>
              </a:rPr>
              <a:t>Різке збільшення чисельності тварин - фільтраторів, </a:t>
            </a:r>
            <a:r>
              <a:rPr lang="uk-UA" sz="2800" i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uk-UA" sz="2800" i="1" dirty="0">
                <a:solidFill>
                  <a:schemeClr val="bg2">
                    <a:lumMod val="50000"/>
                  </a:schemeClr>
                </a:solidFill>
              </a:rPr>
              <a:t>тому числі моховинок), морських лілій, </a:t>
            </a:r>
            <a:r>
              <a:rPr lang="uk-UA" sz="2800" i="1" dirty="0" smtClean="0">
                <a:solidFill>
                  <a:schemeClr val="bg2">
                    <a:lumMod val="50000"/>
                  </a:schemeClr>
                </a:solidFill>
              </a:rPr>
              <a:t>плеченогих</a:t>
            </a:r>
            <a:r>
              <a:rPr lang="uk-UA" sz="2800" i="1" dirty="0">
                <a:solidFill>
                  <a:schemeClr val="bg2">
                    <a:lumMod val="50000"/>
                  </a:schemeClr>
                </a:solidFill>
              </a:rPr>
              <a:t>, двостулкових молюсків і граптолітів, чий </a:t>
            </a:r>
            <a:r>
              <a:rPr lang="uk-UA" sz="2800" i="1" dirty="0" smtClean="0">
                <a:solidFill>
                  <a:schemeClr val="bg2">
                    <a:lumMod val="50000"/>
                  </a:schemeClr>
                </a:solidFill>
              </a:rPr>
              <a:t> розквіт </a:t>
            </a:r>
            <a:r>
              <a:rPr lang="uk-UA" sz="2800" i="1" dirty="0">
                <a:solidFill>
                  <a:schemeClr val="bg2">
                    <a:lumMod val="50000"/>
                  </a:schemeClr>
                </a:solidFill>
              </a:rPr>
              <a:t>припав якраз на ордовік. </a:t>
            </a:r>
            <a:r>
              <a:rPr lang="uk-UA" sz="2800" i="1" dirty="0" smtClean="0">
                <a:solidFill>
                  <a:schemeClr val="bg2">
                    <a:lumMod val="50000"/>
                  </a:schemeClr>
                </a:solidFill>
              </a:rPr>
              <a:t>Збільшилася число </a:t>
            </a:r>
            <a:r>
              <a:rPr lang="uk-UA" sz="2800" i="1" dirty="0">
                <a:solidFill>
                  <a:schemeClr val="bg2">
                    <a:lumMod val="50000"/>
                  </a:schemeClr>
                </a:solidFill>
              </a:rPr>
              <a:t>безщелепних </a:t>
            </a:r>
            <a:r>
              <a:rPr lang="uk-UA" sz="2800" i="1" dirty="0" smtClean="0">
                <a:solidFill>
                  <a:schemeClr val="bg2">
                    <a:lumMod val="50000"/>
                  </a:schemeClr>
                </a:solidFill>
              </a:rPr>
              <a:t>панцирних </a:t>
            </a:r>
            <a:r>
              <a:rPr lang="uk-UA" sz="2800" i="1" dirty="0">
                <a:solidFill>
                  <a:schemeClr val="bg2">
                    <a:lumMod val="50000"/>
                  </a:schemeClr>
                </a:solidFill>
              </a:rPr>
              <a:t>риб.</a:t>
            </a:r>
          </a:p>
        </p:txBody>
      </p:sp>
    </p:spTree>
    <p:extLst>
      <p:ext uri="{BB962C8B-B14F-4D97-AF65-F5344CB8AC3E}">
        <p14:creationId xmlns:p14="http://schemas.microsoft.com/office/powerpoint/2010/main" val="194266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ews.onu.edu.ua/content/treasures/10/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xQSEhUUEhQVFRQXFxQXFxUXFxcXFhcXFxcXFxUXFxcYHCggGBolHBQYITEhJSkrLi4uFx8zODMsNygtLisBCgoKDg0OFxAQGCwcHyQsLCwsLCwsLCwsLCwsLCwsLCwsLCwsLCwsLCwsLCwsLCwsLCwsLCwsLCwsLCwsLCwsLP/AABEIAMIBAwMBIgACEQEDEQH/xAAcAAACAwEBAQEAAAAAAAAAAAACAwABBAUGBwj/xAA9EAABAwIEBAQEBAUEAQUBAAABAAIRAyEEEjFBBVFhcQaBkaETIrHwIzLB0QcUQnLhUlOS8WIkM4KiwhX/xAAYAQEBAQEBAAAAAAAAAAAAAAAAAQIDBP/EAB8RAQEBAQACAwEBAQAAAAAAAAABEQIhMRJBUWETA//aAAwDAQACEQMRAD8A9I1M0Vtaeg9/ZGKPO/3yW0KEu0sOe57futFMRoEYYja1QCEwBE0JgagBrUYTA1WGIqmhMCMNRBiAZRBG1iINQAEQTAxEWIFR0RAJgYiDVAvKplTcisMVCg1XlTsqmRAiFMiflVZUGfIqhacqrIiMxahIWktQ5EGYhBC1FqEtVGVzUtwWvKgLUGRwSnBbHtS3M6KoxEdFFryd1EHNCY0Kg1NaFFW0IgFYRtCiqa1GICJoSsZjKdFpdUeGjqbnoBqVKDdUAGaWhouXEwI5yuFjvGFJh/Da6pcAO/KwnoTc+i834j8UHFH4dAEUxqTFyNyN4tAnee3najMzml3zOAtyGm3n0Kz5Ne14j4tqwAA2kDq6cztYtNvbzXMZ4hfJ/Fq9HlxHpyt5LgVahdAJ00N5vGnUTtsjZTiHB0z+aYiOZ1t97LPx33Wt/HrhxuuWy6u8tGpaKbbwLWAk32K5lbjdQg/j1Sf73iO4kLnOqkCLAayOXTogNC9nXPUCbm8aybpOd90106HFKn+7VPT4juvW/borHHq7fy1Xk9Hud7B/Vc0AgQTmkWlna8i4/wAqmVJJaWjykTe1jc67fqrOImvQYLxZiCY+ISega7e4IcJXoMN4ue2Pi0w8R+ZhLT/xMz6heBNOSC2XddTrHcHyWqhWcG5wSWzE6QSAfT/CnWzzF5y+H03h3iTD1iGhxa86NeIvykSJ812gvkIrteOv3Zew8O+KRGTEOdIIh8CA2AIdF9d763TnvfZecevChV0nhwBaQQdCDIPYhEujJcK0cKZUCyFUJsKZUCSEJanFqrKgQQhLU8tVFiqMxagc1aS1LcxUZiEBC0FiHKiEQomloUVHJARgImMTA0LKha1c/wAQcWGFomoRmJIa1v8AqcZ1OwgE+S6zWLxX8ScYWNpNyyM2aeoEAe6nXpXmsX4jxVYnNUcwDRrJY0a2tc25krmY7FwC27i4GXTJ6ys9UHUEzFxyJ66K8LTIlxExMzYzECOlx6LMHSw7WsYGanlGpsXTyEyOyB41I8jz+5t3RNAIDROYw3nbe3kl1bRprB1ts4idCtIjGHQaz6xr6aq8lpLmwBuO+3SPfom1GgNG0wI38kDmZRL4IPUX6jlYKK1NecrSSOxGxEyeV5B+4gJnUzvp+aDpGiXhh8rhmjbIBmdyvs0EfQJzmj+kTtBJgGdG5TsQL7+aB7qZAcRNrkiRbn20SGPiHSXDkbjWOQjT6LY6no4kQL5Q0zoOul9UDWmJIMc4Ec7xpvuqAGVxGTNJ/pMNPToUfxsoyubDCbyf6rjY97dPJLqNYAIhsbjSd5GqlOucwFS4IjMTPO87/p7qWb7Nw1lINkhzYnnzvBDtFpDwbt158/Pl+659dppk8i22l2/4/RaaTXGDrAA8tWn6ey53iRudWutw3ilXDmabiNyzVh7g/WxX0bgnFGYmmHssRZzd2nl25FfMJJiTtGnsfZBwzjNTC1Q9vZwMw4btP7rPNvK9SV9jhXlVU3SARoQCOxus3EeJUqABqujNYAAuJjWABMdV2c2nKpCDDYhtRocwhzToR92PROVC8qotTUJCBRaqyppCEhApwQFieQgLVUZ8qAtWghLIVCchUTCFSo5QYmBqsMRhiyKAXmf4hYQOwjnH+gtI9V6sBZOM4D49F9PTM0ifopfSvhtc3JnZxPSy24SnnEGx+UHWSBodeseizV8P8J5p1AflflcN3NJgxystrJzGJIvrqJgjeTt/y7LM9DeygW1W2GW8CeQtN5HOOixhmZ7ryPmJI00sJ8h7rpOqB1IkubnyjnpN79veFnq4YNouLDdxiHEFw0iw80/oyO+cmo78jbgcxpHqtNCkCPiPnSYPfQbqVGZWNa2HF+UQdokwfUDyV1w1xDXHSQWgfmiBE6AaeQ9aFYWnncCYbT2AIBLb27SfQldWlhWuIANraTEjXvssT28pva23bpI+9VuwrssfCvoOn3qPIINlcNp0w1zZMC4OoE7xe4K4rWNmzyL83esOJXfqtfMEyQIgui0k856+q4+MqfNDto0yutIk80QnEOLTlcHC0Z9z1OxHS4UbTEBmrXXY7kdiOl/ougawIvDmcuR5jkVha5mbJIIddsRY9zG23foglFpILTOdkwIsRJO+oIt2WipIotDRoBJicus9wmGpFwwutAcCCbeceuibgaFbFvDKdKLauIiBrPRc9trpkgKOKbknX5QQTedI0HMFeh8D+HvjvOJrN/DBPw2nRxnXsPr2XW4D4HbTh2IIeRpTaIpj+6wzdrDuvRcW4mzDMFpcbNYLabnk0LU5kZt1OL8VZh23u8/lZuep5N6+krwePxr6rnPeZfzFgAP6QOQk++6XjsS5znPe7M4m5t6CNANI2XPfUmZNtf8Apc+utb55djhPGXUX5mmRbM2bOH6OHNfQMBjWVm5qZkbjQg8iNl8lyk2iO/0++a3cMxj6Lg5pLSBtp2P7FOe8Lzr6oqK4nBPEjK0Mf8lU/wDB/wDadux913F2l1zCqIRqiFQshCU1CQgS5qAtTyhIVRnLOpUToUQclrUyFbQja0IIAia1E1qsBRXjPHfhR+Jy1KGXO0Qdi4bXXznE8BxtGSaVTeTkJB7kWX3uFeVZ+I+D8Hxrqmam8BroiBIBEgkZZ1GWdea6tWlDWnUZgZ0A+5K9d4t8FZ3fzGGH40yWTZw0McivLHgeNa2DhqhA0gAwfW/p6rPmNeC8TUHx6YAuBNtdQCClZC5jqojNmc3ymBH+eaaz+Za5hq4ZzS2Zd8N8m8xMT77pWGxWRppuzN/Ec4yP6XaWMHUq6lnlmDTSLWn5i4kz9fqulSfD/lltogaHnHT9lmdjGAG+YhstOWLkiWjlYe6FuOAIhtmgAHK4knd2m6sv6ldWnV2IFp3JPS2g91lxLGXBImLagG+lxqqZXdUgMY//AONNxPXYrq8H8KYjEOmpTdSYdXP+U9wAQZ9E0x5OpUM3EAi7b/e2q18J4TVqvDabC85gQQLDf5p0Ewbr6jgvAGFZGb4lTLpmeYHYBemw2GbTaGsaGtGgCo8twnwJRYxvxi577kw4tbJudIJ01lelwPDqdERSYGjeNT3JuVpWHjnE24ai6obkWa3/AFPP5R23PQEoF8b4s3Dt0zPM5Wf/AKdyavFVsW6q/PUJcYJ5bWb0bKyOxTnTUqHM95JJt6DkByQF8XE5XX9+nVcuutbkZq1Umfosz7EaggC3392Wms25I78+yQ7mdPdYbFTrAxmmI+7o2OE2+tj5c0kOvaPs9OiptWDHTpOvUaLUmpesdGm4RB9fv7uvQcN8RVKIDagNVg5n8RvmbO7H1XlmuPKD76eyIVzrP7/5U2wyV9R4dxKnXbNN0xEtNnCeY/XRa18ppYwtIc0kOGhaSD102XawfjWq0xVYxw5kljjboCJnotz/AKT7ZvF+nulRXD4H4qpYk5C11J+wfEO/tO56QOkruldJZWAEIS1GhK0gIURSog5YKY0pQCOUDWlEClAogVFMaUYS2pgQG1EAhBRBQEl1cKx/5mNd3aD9UcqwUADCsiMjY/tCaykBoB6BQFEgINVhCrBQEoqUQU94aCXEAAEknQAXJK+O8e8RnGYjNJFJpik3kP8AUR/qd7WG1/b/AMQuJhtEUAfnrG/9jSCZ7mB1BcvmrqLXEujJYT9Zb1jzupR16r/l6KqVWwFlnp4jK24tETFx+6jn7i4N77LlY3K1vMgjQjLbU/VZi25I5eiWXWzbTGs32TKlTM0DlMnnMW7fuVloJPn2E+yogTy1O/6JVNwbt5/oRyVggmGwNN4v5qymHF5vcn27Efe6r4vJIBE67x6IWukxr5wrpjUXzfax5feiB0EpOaDH1KrNsPrKyrRRI2JiL6j32Xf4P4or0wJPxGg/lfqBoBm1879l51p7o3Vst/L15JNnos32+mcH8R067vhwWVMubKYIIGsHeOwXXJXk/APBPh0ziHyX1btBJOWmdIk2zRPaF6sr0c+nGorVKLSOUETULUSKIJgSwEYKgNGEsFMlAYRIGhGFAQVoVaAkQQhWEBKwhBVygJU90AlVK8z414uKdP4TXAPqa3u1l5MdYj15IPB8f4h/MV6lR2khrI/2wTBPeS7uVnw4LRB0BuANQ4W31VgMy3cMoP5tgNAD0T2uDh8rg4RFtNTBkaXlYtU99IOE30BPMTzCwYnhsSQTbcEz58/RKONykDI4xq4TAPmLldMV/wAMEGb3kaz2+7LN5q7HKo1HMMEtc084gmOeh1Pqm4nG02wZadPlEyLkb2/p57hUXCTYTcgaztbr+6yMwoGVp0k6iC0Rcjkrzzvstxrbi6ZJvBjQwJ0tJSK2Ipu0LSe5AuLEj3WHilL5rTBAjlyO2sDRY30nCSdRMg62JMDoFf8AOJ8671DBh0xHOwm+msz7pdOg4TOo7THP/pcmnXc0Og6d7SfbVb69cl5DiTF+YAgHQ66peJ9E7bGi1xb1KjI05xdBQxYLYcLixI5azl19EbqY1BkagjqsZY6Syt1MANmNOqnAeHOxmJDT+QXdyDBr5mY80sS4NYwS5xAA5kr6X4Z4G3CUsur3QXu5nkOgV4ms911wABGiEqyhld3NJUUUQclhTWrK1ya1yKeEbUpiIOUDgjBSg5ECoGhEwpUowUDFaGVEBhEClyrlAxVKqVSDJxnijMNSNR+1mtGrnHRo+7CV8hqzXe+pVOarUOaTYNIm175QLRpZdDx3xz49Z3+3QzMZB1fMVHgA8xA6A815/B4p4ZL7Zr8u5uiOjXc1mVmXM+O4gdHH5fJOzMpsaWMgvNgNydQFxuHYyadZzjeCG7wQGxcDQwfXzXTwgBZRY43Elt7GBqfeyzVKqAk1MsDKCXHmYBidQL+6RhcS6WscTGWehcSP+09hOStN3B5JA3bAMffVFjawinWaAQCA7sU0DVfNQ/8AjlJ2tAPrKYHmBm1vDth3giDdStTn8SnBLgNptt5arLTdmlwOU6ubaDY2I7R7LUQNQHMQSyRuPmI3MFVTdTbLnt+X+mdSbX9ifQ7Jjy8XhrdYNrREnTS9glFo/M65npa+w+9J0VQmpTBa4n5XPIgaWBt53t5WCbXZ+LafmGWOsDX03lAwF7g52gMtGgmLW+4v1kcPWmoXXys+vQ/frZUJIOR5vIyRvYWi3ZHQeSTkJhpmNflF73iFMFJznna0/pvO19NAgwTIzXO420jop7HoPBnE/wD11AGAQSCNW/OMoifymXD3X2VfnbguJNPF0zMnMyN9NNey/RBKk8XGtUUJCslCStClFRVIOKE4JAKY0oHBG0pbEwFQGiallykqB7SmApLCizIGtKsFACrBQGCiDkAKsFAwFcPxhxj+Ww5c0w95DGc5OpHUAE+i7JK8V/E7hr6lBtRl/hEkjuIn75qUfO+IuljY6a3ud7/cq6uYCx0ERPMefRDjHgxGsNvJ7/pGijq+V4a4SHFsDpH3tskQvhTJpPI1n38tNFqq4ohjHiWmm4SJm0wY/wDG6Tg6OSpUEwydTN83ab6W7rTi3kkUi0ODmg/WTrsfqgKk9wrEFpy1ND0300t9EylhwyWF3ymYG4F/XSfZKoxUpmmXgvMhpBuL2sNz7W6JPCsSXAMe0Awdehgx0M+sqVWuq80oDBLYGkyOcbc9is7q1Gp80fNe+hOoMgSJVuc+lOa7Zi17QBeD0F+vms4bSeJAAJ5dY5HRbRodT+Ugu3O0jU6z6eSU3Dt1Jvty7+3orq02y35jziet/qlmm2N5052uDH3umiqtefkAJv5cjPXWVbiAwtFj7zpH3/hW7ENHW3c/9GySGEnO7fSd+/WyIjDkYL3Op07dvdIoB4Dib/cklHVqB7su2pP39806q8ATewFto7+SoV4VpB+KYSbCrTGXcjMAfqv0ISvhngLC5sZR+XVwfPRpk/RfcJWJ7rX0suQFyslAStoKVEsqKq5MomFZQ5Ma9Qa2GEyVlFREHqDS0ogs4eia9QaWuRhZw5F8RBoCILMHpjXIHopSA9E1yBwVPYHAg3BsUGZFmQfNvE3gRzJqYX5m3JpnUf28+2q8JxEObENEtAEFsZS0yOo0i5OpX6ELl5Lxv4XbiKb6lMRWAkRHzxq1w3spmD5Xi8WHUGvGogu67bdCfZaOIUszGVWkzERFz+xWXDt+EHU303jWQduwPJKwWPfTYWkSNATOk8uyb+I34mn8WmKlO5b+YaEi0iesckpjG1HNe0w8ag2J529liocRe1xcIIMTHXUidevZdGi2nWOek8MfvH33TQZxRbLagBvrFr6TyNwPIphw9N2gHORHmsz8Qf6hmAJk77wR6+yjA03p/L58hy7laRRwhmAY168tvJT4B53EyL7fYQ4ilVt+UxuN77/eyztZUn5j5aIN2HotF7EwTa+p9rkeqRVrl1m7Hf8AL7qUKBn8+l73kRcdiFHY1rJAa0m9/pogVOUBosdzuCVMbVysManQH200KFzuozdJjTaP1Xs/AvhEvc3EYi4BlrDp0N9fNTfxceg/htwE0aQrVWltV7QA0iMjLbbEkewXtCUoOVFysmKYSgcUGdA560huZUkfEUVHEa5G165QxaYMUsK6gemNeuSMWmNxaDqByY1y5bcUmsxKDph6sOWFuITW1lBrDkYesYqpgqINbXo86yB6Jr0GoOUzrP8AERB6DRmVB+qTnRByC6uGY/8AMxru4B+q4PGfB2GxF8vw3f6mQPUaFd3OrzoPm2M/hg+SadYE7Agt8zE3XEq+AMbSMsa09WuH0ML7LmUlTB8Yw3hniGZx+FHeANNAZCzY3gOKaRnwzwebLg33hfb5UlM/o+OcL8H4yrcNNMSP/cJGnTddKp/DrFOJLqtL/wC37L6jKrMmf0fMqX8OK8XrMHkT7wtOD/hsZ/FrSBsBf30X0MlDmT4ji8N8I4WgQW08zhu6/wDhd5pjRLzoS5akwNL0JelF6EvVQ0vS3OSy5A5yobnUSMyiDw4xKL+a6rzH/wDRUHEljVeo/m0wYpeWHEkxvE00eqZiuqczFLyzOILRTx6D1DMUtLMQvMMxy10sag9FTrpra/VcBmMWmniUHeZURiquRTxKe3EIOm1yYHrntrprayDcCiDllbVTGuQPBUlKzog9A1RLzqZkDCVRKAuVZlQxVKHOhzIGEoUBcqzqgyhJQF6rMiCKAlCXIC9AwlKLlRelOeqG5lEiVFR8VJUlRRcG0lG0qKIh9MrUwqKKwa6ZWumVFFUa6BWukVaio1UytLCooqNNMrSxRRBopJoKiiBgRKKILVhUogsKOUUVFKBRRAO6sqKIgTqhKiiAXoFFFoLKEqlEAlWooq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30174"/>
            <a:ext cx="2520280" cy="360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 descr="http://school.xvatit.com/images/thumb/5/5e/Bio8_34_8.jpg/320px-Bio8_34_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6" y="4029156"/>
            <a:ext cx="4231123" cy="260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85163" y="4221087"/>
            <a:ext cx="2375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i="1" dirty="0">
                <a:solidFill>
                  <a:schemeClr val="bg2">
                    <a:lumMod val="50000"/>
                  </a:schemeClr>
                </a:solidFill>
                <a:effectLst>
                  <a:glow rad="10541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Морські лілії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14628" y="4765100"/>
            <a:ext cx="36615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i="1" dirty="0" smtClean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rgbClr val="7030A0">
                      <a:alpha val="56000"/>
                    </a:srgbClr>
                  </a:glow>
                </a:effectLst>
              </a:rPr>
              <a:t>Двостулкові молюски</a:t>
            </a:r>
            <a:endParaRPr lang="uk-UA" sz="3200" dirty="0">
              <a:effectLst>
                <a:glow rad="101600">
                  <a:srgbClr val="7030A0">
                    <a:alpha val="56000"/>
                  </a:srgb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H="1" flipV="1">
            <a:off x="5436096" y="5269994"/>
            <a:ext cx="3203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dirty="0">
                <a:solidFill>
                  <a:schemeClr val="bg2">
                    <a:lumMod val="50000"/>
                  </a:schemeClr>
                </a:solidFill>
                <a:effectLst>
                  <a:glow rad="7112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Плеченогі</a:t>
            </a:r>
          </a:p>
        </p:txBody>
      </p:sp>
    </p:spTree>
    <p:extLst>
      <p:ext uri="{BB962C8B-B14F-4D97-AF65-F5344CB8AC3E}">
        <p14:creationId xmlns:p14="http://schemas.microsoft.com/office/powerpoint/2010/main" val="178166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88640"/>
            <a:ext cx="56172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i="1" dirty="0" smtClean="0"/>
              <a:t>Силурійський </a:t>
            </a:r>
            <a:r>
              <a:rPr lang="uk-UA" sz="5400" i="1" dirty="0"/>
              <a:t>період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74947" y="1086631"/>
            <a:ext cx="6458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(</a:t>
            </a:r>
            <a:r>
              <a:rPr lang="uk-UA" sz="2800" i="1" dirty="0"/>
              <a:t>початок 443 </a:t>
            </a:r>
            <a:r>
              <a:rPr lang="uk-UA" sz="2800" i="1" dirty="0" err="1"/>
              <a:t>млн.років</a:t>
            </a:r>
            <a:r>
              <a:rPr lang="uk-UA" sz="2800" i="1" dirty="0"/>
              <a:t>; кінець 416 </a:t>
            </a:r>
            <a:r>
              <a:rPr lang="uk-UA" sz="2800" i="1" dirty="0" err="1"/>
              <a:t>млн.років</a:t>
            </a:r>
            <a:r>
              <a:rPr lang="uk-UA" sz="2800" i="1" dirty="0"/>
              <a:t>)</a:t>
            </a:r>
          </a:p>
        </p:txBody>
      </p:sp>
      <p:pic>
        <p:nvPicPr>
          <p:cNvPr id="4098" name="Picture 2" descr="http://900igr.net/datai/biologija/Paleozojskaja-era/0019-022-Paleozojskaja-era-karbon-per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914400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260" y="1396878"/>
            <a:ext cx="87107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i="1" dirty="0"/>
          </a:p>
          <a:p>
            <a:r>
              <a:rPr lang="uk-UA" sz="2400" i="1" dirty="0"/>
              <a:t>Чисельність </a:t>
            </a:r>
            <a:r>
              <a:rPr lang="uk-UA" sz="2400" i="1" dirty="0" err="1"/>
              <a:t>граптолітів</a:t>
            </a:r>
            <a:r>
              <a:rPr lang="uk-UA" sz="2400" i="1" dirty="0"/>
              <a:t> знижується. У </a:t>
            </a:r>
            <a:r>
              <a:rPr lang="uk-UA" sz="2400" i="1" dirty="0" smtClean="0"/>
              <a:t>морях процвітають</a:t>
            </a:r>
            <a:r>
              <a:rPr lang="uk-UA" sz="2400" i="1" dirty="0"/>
              <a:t>, брахіоподи, трилобіти </a:t>
            </a:r>
            <a:r>
              <a:rPr lang="uk-UA" sz="2400" i="1" dirty="0" smtClean="0"/>
              <a:t>і </a:t>
            </a:r>
            <a:r>
              <a:rPr lang="uk-UA" sz="2400" i="1" dirty="0" err="1" smtClean="0"/>
              <a:t>голкошкірі.У</a:t>
            </a:r>
            <a:r>
              <a:rPr lang="uk-UA" sz="2400" i="1" dirty="0" smtClean="0"/>
              <a:t> </a:t>
            </a:r>
            <a:r>
              <a:rPr lang="uk-UA" sz="2400" i="1" dirty="0"/>
              <a:t>несильно солоній воді </a:t>
            </a:r>
            <a:r>
              <a:rPr lang="uk-UA" sz="2400" i="1" dirty="0" smtClean="0"/>
              <a:t>мешкають ракоскорпіони</a:t>
            </a:r>
            <a:r>
              <a:rPr lang="uk-UA" sz="2400" i="1" dirty="0"/>
              <a:t>. Достаток риб як </a:t>
            </a:r>
            <a:r>
              <a:rPr lang="uk-UA" sz="2400" i="1" dirty="0" smtClean="0"/>
              <a:t>в прісної</a:t>
            </a:r>
            <a:r>
              <a:rPr lang="uk-UA" sz="2400" i="1" dirty="0"/>
              <a:t>, так і в солоній воді. з'явилися </a:t>
            </a:r>
            <a:r>
              <a:rPr lang="uk-UA" sz="2400" i="1" dirty="0" smtClean="0"/>
              <a:t>перші щелепні </a:t>
            </a:r>
            <a:r>
              <a:rPr lang="uk-UA" sz="2400" i="1" dirty="0" err="1"/>
              <a:t>риби-акантоди</a:t>
            </a:r>
            <a:r>
              <a:rPr lang="uk-UA" sz="2400" i="1" dirty="0"/>
              <a:t>. Скорпіони, </a:t>
            </a:r>
            <a:r>
              <a:rPr lang="uk-UA" sz="2400" i="1" dirty="0" smtClean="0"/>
              <a:t>багатоніжки почали </a:t>
            </a:r>
            <a:r>
              <a:rPr lang="uk-UA" sz="2400" i="1" dirty="0"/>
              <a:t>вибиратися </a:t>
            </a:r>
            <a:r>
              <a:rPr lang="uk-UA" sz="2400" i="1" dirty="0" smtClean="0"/>
              <a:t>на сушу</a:t>
            </a:r>
            <a:r>
              <a:rPr lang="uk-UA" sz="2400" i="1" dirty="0"/>
              <a:t>.</a:t>
            </a:r>
            <a:endParaRPr lang="uk-UA" sz="24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54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2782"/>
            <a:ext cx="4248472" cy="305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75" y="2856298"/>
            <a:ext cx="2736304" cy="377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6344" y="2996952"/>
            <a:ext cx="5767390" cy="362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220072" y="692696"/>
            <a:ext cx="32494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i="1" dirty="0" smtClean="0">
                <a:effectLst>
                  <a:glow rad="5588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брахіоподи </a:t>
            </a:r>
            <a:r>
              <a:rPr lang="uk-UA" sz="4000" i="1" dirty="0">
                <a:effectLst>
                  <a:glow rad="5588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трилобіти </a:t>
            </a:r>
            <a:r>
              <a:rPr lang="uk-UA" sz="4000" i="1" dirty="0" smtClean="0">
                <a:effectLst>
                  <a:glow rad="5588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голкошкірі</a:t>
            </a:r>
            <a:endParaRPr lang="uk-UA" sz="4000" dirty="0">
              <a:effectLst>
                <a:glow rad="5588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04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155</TotalTime>
  <Words>476</Words>
  <Application>Microsoft Office PowerPoint</Application>
  <PresentationFormat>Экран (4:3)</PresentationFormat>
  <Paragraphs>64</Paragraphs>
  <Slides>19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Палеозойска эра</dc:title>
  <dc:creator>Марійка</dc:creator>
  <cp:lastModifiedBy>Марійка</cp:lastModifiedBy>
  <cp:revision>18</cp:revision>
  <dcterms:created xsi:type="dcterms:W3CDTF">2014-04-08T16:49:13Z</dcterms:created>
  <dcterms:modified xsi:type="dcterms:W3CDTF">2014-04-08T20:57:20Z</dcterms:modified>
</cp:coreProperties>
</file>