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135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4" y="0"/>
            <a:ext cx="52836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Учені-економгеографи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основні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напрями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економіко-географічних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досліджень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97" y="1679848"/>
            <a:ext cx="4905603" cy="3066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67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8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635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Напрям</a:t>
            </a:r>
            <a:r>
              <a:rPr lang="ru-RU" sz="2400" dirty="0"/>
              <a:t> </a:t>
            </a:r>
            <a:r>
              <a:rPr lang="ru-RU" sz="2400" dirty="0" err="1"/>
              <a:t>географії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досліджував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і </a:t>
            </a:r>
            <a:r>
              <a:rPr lang="ru-RU" sz="2400" dirty="0" err="1"/>
              <a:t>господарство</a:t>
            </a:r>
            <a:r>
              <a:rPr lang="ru-RU" sz="2400" dirty="0"/>
              <a:t>,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середини</a:t>
            </a:r>
            <a:r>
              <a:rPr lang="ru-RU" sz="2400" dirty="0"/>
              <a:t> </a:t>
            </a:r>
            <a:r>
              <a:rPr lang="en-US" sz="2400" dirty="0" smtClean="0"/>
              <a:t>XVIII</a:t>
            </a:r>
            <a:r>
              <a:rPr lang="uk-UA" sz="2400" dirty="0" smtClean="0"/>
              <a:t> (18)</a:t>
            </a:r>
            <a:r>
              <a:rPr lang="en-US" sz="2400" dirty="0" smtClean="0"/>
              <a:t> </a:t>
            </a:r>
            <a:r>
              <a:rPr lang="ru-RU" sz="2400" dirty="0"/>
              <a:t>ст. </a:t>
            </a:r>
            <a:r>
              <a:rPr lang="ru-RU" sz="2400" dirty="0" err="1"/>
              <a:t>отримав</a:t>
            </a:r>
            <a:r>
              <a:rPr lang="ru-RU" sz="2400" dirty="0"/>
              <a:t> </a:t>
            </a:r>
            <a:r>
              <a:rPr lang="ru-RU" sz="2400" dirty="0" err="1"/>
              <a:t>назву</a:t>
            </a:r>
            <a:r>
              <a:rPr lang="ru-RU" sz="2400" dirty="0"/>
              <a:t> «</a:t>
            </a:r>
            <a:r>
              <a:rPr lang="ru-RU" sz="2400" dirty="0" err="1"/>
              <a:t>економічна</a:t>
            </a:r>
            <a:r>
              <a:rPr lang="ru-RU" sz="2400" dirty="0"/>
              <a:t> </a:t>
            </a:r>
            <a:r>
              <a:rPr lang="ru-RU" sz="2400" dirty="0" err="1"/>
              <a:t>географія</a:t>
            </a:r>
            <a:r>
              <a:rPr lang="ru-RU" sz="2400" dirty="0"/>
              <a:t>». </a:t>
            </a:r>
            <a:r>
              <a:rPr lang="ru-RU" sz="2400" dirty="0" err="1"/>
              <a:t>Теоретичні</a:t>
            </a:r>
            <a:r>
              <a:rPr lang="ru-RU" sz="2400" dirty="0"/>
              <a:t> </a:t>
            </a:r>
            <a:r>
              <a:rPr lang="ru-RU" sz="2400" dirty="0" err="1"/>
              <a:t>підвалини</a:t>
            </a:r>
            <a:r>
              <a:rPr lang="ru-RU" sz="2400" dirty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географії</a:t>
            </a:r>
            <a:r>
              <a:rPr lang="ru-RU" sz="2400" dirty="0"/>
              <a:t> заклали </a:t>
            </a:r>
            <a:r>
              <a:rPr lang="ru-RU" sz="2400" dirty="0" err="1"/>
              <a:t>німецькі</a:t>
            </a:r>
            <a:r>
              <a:rPr lang="ru-RU" sz="2400" dirty="0"/>
              <a:t> </a:t>
            </a:r>
            <a:r>
              <a:rPr lang="ru-RU" sz="2400" dirty="0" err="1"/>
              <a:t>вчені</a:t>
            </a:r>
            <a:r>
              <a:rPr lang="ru-RU" sz="2400" dirty="0"/>
              <a:t> А. </a:t>
            </a:r>
            <a:r>
              <a:rPr lang="ru-RU" sz="2400" dirty="0" err="1"/>
              <a:t>Бюшинг</a:t>
            </a:r>
            <a:r>
              <a:rPr lang="ru-RU" sz="2400" dirty="0"/>
              <a:t>, К. </a:t>
            </a:r>
            <a:r>
              <a:rPr lang="ru-RU" sz="2400" dirty="0" err="1" smtClean="0"/>
              <a:t>Ріхтер</a:t>
            </a:r>
            <a:r>
              <a:rPr lang="ru-RU" sz="2400" dirty="0" smtClean="0"/>
              <a:t>. </a:t>
            </a:r>
            <a:r>
              <a:rPr lang="ru-RU" sz="2400" dirty="0" err="1"/>
              <a:t>Вагомий</a:t>
            </a:r>
            <a:r>
              <a:rPr lang="ru-RU" sz="2400" dirty="0"/>
              <a:t> </a:t>
            </a:r>
            <a:r>
              <a:rPr lang="ru-RU" sz="2400" dirty="0" err="1"/>
              <a:t>внесок</a:t>
            </a:r>
            <a:r>
              <a:rPr lang="ru-RU" sz="2400" dirty="0"/>
              <a:t> у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наукового</a:t>
            </a:r>
            <a:r>
              <a:rPr lang="ru-RU" sz="2400" dirty="0"/>
              <a:t> </a:t>
            </a:r>
            <a:r>
              <a:rPr lang="ru-RU" sz="2400" dirty="0" err="1"/>
              <a:t>напряму</a:t>
            </a:r>
            <a:r>
              <a:rPr lang="ru-RU" sz="2400" dirty="0"/>
              <a:t> </a:t>
            </a:r>
            <a:r>
              <a:rPr lang="ru-RU" sz="2400" dirty="0" err="1"/>
              <a:t>зробили</a:t>
            </a:r>
            <a:r>
              <a:rPr lang="ru-RU" sz="2400" dirty="0"/>
              <a:t> </a:t>
            </a:r>
            <a:r>
              <a:rPr lang="ru-RU" sz="2400" dirty="0" err="1"/>
              <a:t>французькі</a:t>
            </a:r>
            <a:r>
              <a:rPr lang="ru-RU" sz="2400" dirty="0"/>
              <a:t>, </a:t>
            </a:r>
            <a:r>
              <a:rPr lang="ru-RU" sz="2400" dirty="0" err="1"/>
              <a:t>британські</a:t>
            </a:r>
            <a:r>
              <a:rPr lang="ru-RU" sz="2400" dirty="0"/>
              <a:t>, </a:t>
            </a:r>
            <a:r>
              <a:rPr lang="ru-RU" sz="2400" dirty="0" err="1"/>
              <a:t>американські</a:t>
            </a:r>
            <a:r>
              <a:rPr lang="ru-RU" sz="2400" dirty="0"/>
              <a:t>, </a:t>
            </a:r>
            <a:r>
              <a:rPr lang="ru-RU" sz="2400" dirty="0" err="1"/>
              <a:t>російські</a:t>
            </a:r>
            <a:r>
              <a:rPr lang="ru-RU" sz="2400" dirty="0"/>
              <a:t>, </a:t>
            </a:r>
            <a:r>
              <a:rPr lang="ru-RU" sz="2400" dirty="0" err="1"/>
              <a:t>польські</a:t>
            </a:r>
            <a:r>
              <a:rPr lang="ru-RU" sz="2400" dirty="0"/>
              <a:t> </a:t>
            </a:r>
            <a:r>
              <a:rPr lang="ru-RU" sz="2400" dirty="0" err="1"/>
              <a:t>вчені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04664"/>
            <a:ext cx="4346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Становлення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географії</a:t>
            </a:r>
            <a:r>
              <a:rPr lang="ru-RU" sz="2400" dirty="0"/>
              <a:t> </a:t>
            </a:r>
            <a:r>
              <a:rPr lang="ru-RU" sz="2400" dirty="0" err="1"/>
              <a:t>пов'язане</a:t>
            </a:r>
            <a:r>
              <a:rPr lang="ru-RU" sz="2400" dirty="0"/>
              <a:t> з </a:t>
            </a:r>
            <a:r>
              <a:rPr lang="ru-RU" sz="2400" dirty="0" err="1"/>
              <a:t>іменами</a:t>
            </a:r>
            <a:r>
              <a:rPr lang="ru-RU" sz="2400" dirty="0"/>
              <a:t> Василя Григоровича-</a:t>
            </a:r>
            <a:r>
              <a:rPr lang="ru-RU" sz="2400" dirty="0" err="1"/>
              <a:t>Барського</a:t>
            </a:r>
            <a:r>
              <a:rPr lang="ru-RU" sz="2400" dirty="0"/>
              <a:t>, Павла </a:t>
            </a:r>
            <a:r>
              <a:rPr lang="ru-RU" sz="2400" dirty="0" err="1"/>
              <a:t>Чубинського</a:t>
            </a:r>
            <a:r>
              <a:rPr lang="ru-RU" sz="2400" dirty="0"/>
              <a:t>, Степана </a:t>
            </a:r>
            <a:r>
              <a:rPr lang="ru-RU" sz="2400" dirty="0" err="1"/>
              <a:t>Рудницького</a:t>
            </a:r>
            <a:r>
              <a:rPr lang="ru-RU" sz="2400" dirty="0"/>
              <a:t>, </a:t>
            </a:r>
            <a:r>
              <a:rPr lang="ru-RU" sz="2400" dirty="0" err="1"/>
              <a:t>Володимира</a:t>
            </a:r>
            <a:r>
              <a:rPr lang="ru-RU" sz="2400" dirty="0"/>
              <a:t> </a:t>
            </a:r>
            <a:r>
              <a:rPr lang="ru-RU" sz="2400" dirty="0" err="1"/>
              <a:t>Кубійовича</a:t>
            </a:r>
            <a:r>
              <a:rPr lang="ru-RU" sz="2400" dirty="0"/>
              <a:t>, </a:t>
            </a:r>
            <a:r>
              <a:rPr lang="ru-RU" sz="2400" dirty="0" err="1"/>
              <a:t>Костянтина</a:t>
            </a:r>
            <a:r>
              <a:rPr lang="ru-RU" sz="2400" dirty="0"/>
              <a:t> </a:t>
            </a:r>
            <a:r>
              <a:rPr lang="ru-RU" sz="2400" dirty="0" err="1"/>
              <a:t>Воблого</a:t>
            </a:r>
            <a:r>
              <a:rPr lang="ru-RU" sz="2400" dirty="0"/>
              <a:t>, Валентина </a:t>
            </a:r>
            <a:r>
              <a:rPr lang="ru-RU" sz="2400" dirty="0" err="1"/>
              <a:t>Садовського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У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часи</a:t>
            </a:r>
            <a:r>
              <a:rPr lang="ru-RU" sz="2400" dirty="0"/>
              <a:t> вони </a:t>
            </a:r>
            <a:r>
              <a:rPr lang="ru-RU" sz="2400" dirty="0" err="1"/>
              <a:t>впроваджували</a:t>
            </a:r>
            <a:r>
              <a:rPr lang="ru-RU" sz="2400" dirty="0"/>
              <a:t> та </a:t>
            </a:r>
            <a:r>
              <a:rPr lang="ru-RU" sz="2400" dirty="0" err="1"/>
              <a:t>розробляли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напрями</a:t>
            </a:r>
            <a:r>
              <a:rPr lang="ru-RU" sz="2400" dirty="0"/>
              <a:t> </a:t>
            </a:r>
            <a:r>
              <a:rPr lang="ru-RU" sz="2400" dirty="0" err="1"/>
              <a:t>економіко-географічних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535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4625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Василь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Григорович-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Барський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(1701-1747</a:t>
            </a: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sz="3200" dirty="0" err="1" smtClean="0"/>
              <a:t>український</a:t>
            </a:r>
            <a:r>
              <a:rPr lang="ru-RU" sz="3200" dirty="0" smtClean="0"/>
              <a:t> </a:t>
            </a:r>
            <a:r>
              <a:rPr lang="ru-RU" sz="3200" dirty="0" err="1"/>
              <a:t>мандрівник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за 24 роки </a:t>
            </a:r>
            <a:r>
              <a:rPr lang="ru-RU" sz="3200" dirty="0" err="1"/>
              <a:t>обійшов</a:t>
            </a:r>
            <a:r>
              <a:rPr lang="ru-RU" sz="3200" dirty="0"/>
              <a:t> </a:t>
            </a:r>
            <a:r>
              <a:rPr lang="ru-RU" sz="3200" dirty="0" err="1"/>
              <a:t>майже</a:t>
            </a:r>
            <a:r>
              <a:rPr lang="ru-RU" sz="3200" dirty="0"/>
              <a:t> всю </a:t>
            </a:r>
            <a:r>
              <a:rPr lang="ru-RU" sz="3200" dirty="0" err="1"/>
              <a:t>Європу</a:t>
            </a:r>
            <a:r>
              <a:rPr lang="ru-RU" sz="3200" dirty="0"/>
              <a:t> й </a:t>
            </a:r>
            <a:r>
              <a:rPr lang="ru-RU" sz="3200" dirty="0" err="1"/>
              <a:t>Північну</a:t>
            </a:r>
            <a:r>
              <a:rPr lang="ru-RU" sz="3200" dirty="0"/>
              <a:t> Африку та </a:t>
            </a:r>
            <a:r>
              <a:rPr lang="ru-RU" sz="3200" dirty="0" err="1"/>
              <a:t>закінчив</a:t>
            </a:r>
            <a:r>
              <a:rPr lang="ru-RU" sz="3200" dirty="0"/>
              <a:t> свою </a:t>
            </a:r>
            <a:r>
              <a:rPr lang="ru-RU" sz="3200" dirty="0" err="1"/>
              <a:t>подорож</a:t>
            </a:r>
            <a:r>
              <a:rPr lang="ru-RU" sz="3200" dirty="0"/>
              <a:t> у </a:t>
            </a:r>
            <a:r>
              <a:rPr lang="ru-RU" sz="3200" dirty="0" err="1"/>
              <a:t>Палестині</a:t>
            </a:r>
            <a:r>
              <a:rPr lang="ru-RU" sz="3200" dirty="0"/>
              <a:t>.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залишив</a:t>
            </a:r>
            <a:r>
              <a:rPr lang="ru-RU" sz="3200" dirty="0"/>
              <a:t> описи </a:t>
            </a:r>
            <a:r>
              <a:rPr lang="ru-RU" sz="3200" dirty="0" err="1"/>
              <a:t>відвіданих</a:t>
            </a:r>
            <a:r>
              <a:rPr lang="ru-RU" sz="3200" dirty="0"/>
              <a:t> </a:t>
            </a:r>
            <a:r>
              <a:rPr lang="ru-RU" sz="3200" dirty="0" err="1"/>
              <a:t>країн</a:t>
            </a:r>
            <a:r>
              <a:rPr lang="ru-RU" sz="3200" dirty="0"/>
              <a:t>, ставши таким чином </a:t>
            </a:r>
            <a:r>
              <a:rPr lang="ru-RU" sz="3200" dirty="0" err="1"/>
              <a:t>представником</a:t>
            </a:r>
            <a:r>
              <a:rPr lang="ru-RU" sz="3200" dirty="0"/>
              <a:t> </a:t>
            </a:r>
            <a:r>
              <a:rPr lang="ru-RU" sz="3200" dirty="0" err="1"/>
              <a:t>країнознавчого</a:t>
            </a:r>
            <a:r>
              <a:rPr lang="ru-RU" sz="3200" dirty="0"/>
              <a:t> </a:t>
            </a:r>
            <a:r>
              <a:rPr lang="ru-RU" sz="3200" dirty="0" err="1"/>
              <a:t>підходу</a:t>
            </a:r>
            <a:r>
              <a:rPr lang="ru-RU" sz="3200" dirty="0"/>
              <a:t> в </a:t>
            </a:r>
            <a:r>
              <a:rPr lang="ru-RU" sz="3200" dirty="0" err="1"/>
              <a:t>економічній</a:t>
            </a:r>
            <a:r>
              <a:rPr lang="ru-RU" sz="3200" dirty="0"/>
              <a:t> </a:t>
            </a:r>
            <a:r>
              <a:rPr lang="ru-RU" sz="3200" dirty="0" err="1"/>
              <a:t>географії</a:t>
            </a:r>
            <a:r>
              <a:rPr lang="ru-RU" sz="3200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25"/>
            <a:ext cx="4495800" cy="6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5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08" y="0"/>
            <a:ext cx="9299509" cy="69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5508" y="42283"/>
            <a:ext cx="486003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Павло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Чубинський</a:t>
            </a: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400" dirty="0"/>
              <a:t>(1839-1884),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/>
              <a:t>одним з </a:t>
            </a:r>
            <a:r>
              <a:rPr lang="ru-RU" sz="2400" dirty="0" err="1"/>
              <a:t>керівників</a:t>
            </a:r>
            <a:r>
              <a:rPr lang="ru-RU" sz="2400" dirty="0"/>
              <a:t> </a:t>
            </a:r>
            <a:r>
              <a:rPr lang="ru-RU" sz="2400" dirty="0" err="1"/>
              <a:t>Південно-Західного</a:t>
            </a:r>
            <a:r>
              <a:rPr lang="ru-RU" sz="2400" dirty="0"/>
              <a:t> </a:t>
            </a:r>
            <a:r>
              <a:rPr lang="ru-RU" sz="2400" dirty="0" err="1"/>
              <a:t>відділення</a:t>
            </a:r>
            <a:r>
              <a:rPr lang="ru-RU" sz="2400" dirty="0"/>
              <a:t> </a:t>
            </a:r>
            <a:r>
              <a:rPr lang="ru-RU" sz="2400" dirty="0" err="1"/>
              <a:t>Імператорського</a:t>
            </a:r>
            <a:r>
              <a:rPr lang="ru-RU" sz="2400" dirty="0"/>
              <a:t> </a:t>
            </a:r>
            <a:r>
              <a:rPr lang="ru-RU" sz="2400" dirty="0" err="1"/>
              <a:t>Російського</a:t>
            </a:r>
            <a:r>
              <a:rPr lang="ru-RU" sz="2400" dirty="0"/>
              <a:t> </a:t>
            </a:r>
            <a:r>
              <a:rPr lang="ru-RU" sz="2400" dirty="0" err="1"/>
              <a:t>географічного</a:t>
            </a:r>
            <a:r>
              <a:rPr lang="ru-RU" sz="2400" dirty="0"/>
              <a:t> </a:t>
            </a:r>
            <a:r>
              <a:rPr lang="ru-RU" sz="2400" dirty="0" err="1"/>
              <a:t>товариства</a:t>
            </a:r>
            <a:r>
              <a:rPr lang="ru-RU" sz="2400" dirty="0"/>
              <a:t>, </a:t>
            </a:r>
            <a:r>
              <a:rPr lang="ru-RU" sz="2400" dirty="0" err="1"/>
              <a:t>розвивав</a:t>
            </a:r>
            <a:r>
              <a:rPr lang="ru-RU" sz="2400" dirty="0"/>
              <a:t> </a:t>
            </a:r>
            <a:r>
              <a:rPr lang="ru-RU" sz="2400" dirty="0" err="1" smtClean="0"/>
              <a:t>економічний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</a:t>
            </a:r>
            <a:r>
              <a:rPr lang="ru-RU" sz="2400" dirty="0" smtClean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. </a:t>
            </a:r>
            <a:r>
              <a:rPr lang="ru-RU" sz="2400" dirty="0" err="1"/>
              <a:t>Перебуваючи</a:t>
            </a:r>
            <a:r>
              <a:rPr lang="ru-RU" sz="2400" dirty="0"/>
              <a:t> на </a:t>
            </a:r>
            <a:r>
              <a:rPr lang="ru-RU" sz="2400" dirty="0" err="1"/>
              <a:t>засланні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досліджував</a:t>
            </a:r>
            <a:r>
              <a:rPr lang="ru-RU" sz="2400" dirty="0"/>
              <a:t> </a:t>
            </a:r>
            <a:r>
              <a:rPr lang="ru-RU" sz="2400" dirty="0" err="1"/>
              <a:t>територію</a:t>
            </a:r>
            <a:r>
              <a:rPr lang="ru-RU" sz="2400" dirty="0"/>
              <a:t> </a:t>
            </a:r>
            <a:r>
              <a:rPr lang="ru-RU" sz="2400" dirty="0" err="1"/>
              <a:t>Росії</a:t>
            </a:r>
            <a:r>
              <a:rPr lang="ru-RU" sz="2400" dirty="0"/>
              <a:t>, а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очолював</a:t>
            </a:r>
            <a:r>
              <a:rPr lang="ru-RU" sz="2400" dirty="0"/>
              <a:t> </a:t>
            </a:r>
            <a:r>
              <a:rPr lang="ru-RU" sz="2400" dirty="0" err="1"/>
              <a:t>експедицію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працювала</a:t>
            </a:r>
            <a:r>
              <a:rPr lang="ru-RU" sz="2400" dirty="0"/>
              <a:t> на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. </a:t>
            </a:r>
            <a:r>
              <a:rPr lang="ru-RU" sz="2400" dirty="0" err="1"/>
              <a:t>Матеріали</a:t>
            </a:r>
            <a:r>
              <a:rPr lang="ru-RU" sz="2400" dirty="0"/>
              <a:t> </a:t>
            </a:r>
            <a:r>
              <a:rPr lang="ru-RU" sz="2400" dirty="0" err="1"/>
              <a:t>експедиції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видані</a:t>
            </a:r>
            <a:r>
              <a:rPr lang="ru-RU" sz="2400" dirty="0"/>
              <a:t> в семи томах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назвою</a:t>
            </a:r>
            <a:r>
              <a:rPr lang="ru-RU" sz="2400" dirty="0"/>
              <a:t> «</a:t>
            </a:r>
            <a:r>
              <a:rPr lang="ru-RU" sz="2400" dirty="0" err="1"/>
              <a:t>Праці</a:t>
            </a:r>
            <a:r>
              <a:rPr lang="ru-RU" sz="2400" dirty="0"/>
              <a:t> </a:t>
            </a:r>
            <a:r>
              <a:rPr lang="ru-RU" sz="2400" dirty="0" err="1"/>
              <a:t>етнографічно-статистичної</a:t>
            </a:r>
            <a:r>
              <a:rPr lang="ru-RU" sz="2400" dirty="0"/>
              <a:t> </a:t>
            </a:r>
            <a:r>
              <a:rPr lang="ru-RU" sz="2400" dirty="0" err="1"/>
              <a:t>експедиції</a:t>
            </a:r>
            <a:r>
              <a:rPr lang="ru-RU" sz="2400" dirty="0"/>
              <a:t> в </a:t>
            </a:r>
            <a:r>
              <a:rPr lang="ru-RU" sz="2400" dirty="0" err="1" smtClean="0"/>
              <a:t>Західно-Руському</a:t>
            </a:r>
            <a:r>
              <a:rPr lang="ru-RU" sz="2400" dirty="0" smtClean="0"/>
              <a:t> краю», </a:t>
            </a:r>
            <a:r>
              <a:rPr lang="ru-RU" sz="2400" dirty="0"/>
              <a:t>де наведено </a:t>
            </a:r>
            <a:r>
              <a:rPr lang="ru-RU" sz="2400" dirty="0" err="1"/>
              <a:t>статистичні</a:t>
            </a:r>
            <a:r>
              <a:rPr lang="ru-RU" sz="2400" dirty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 про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та </a:t>
            </a:r>
            <a:r>
              <a:rPr lang="ru-RU" sz="2400" dirty="0" err="1"/>
              <a:t>господарювання</a:t>
            </a:r>
            <a:r>
              <a:rPr lang="ru-RU" sz="2400" dirty="0"/>
              <a:t> на </a:t>
            </a:r>
            <a:r>
              <a:rPr lang="ru-RU" sz="2400" dirty="0" err="1"/>
              <a:t>українських</a:t>
            </a:r>
            <a:r>
              <a:rPr lang="ru-RU" sz="2400" dirty="0"/>
              <a:t> землях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Дніпром</a:t>
            </a:r>
            <a:r>
              <a:rPr lang="ru-RU" sz="2400" dirty="0"/>
              <a:t> та Збручем</a:t>
            </a:r>
            <a:r>
              <a:rPr lang="ru-RU" sz="2800" dirty="0"/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224"/>
            <a:ext cx="4200663" cy="5931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25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8044" y="56138"/>
            <a:ext cx="586814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Валентин </a:t>
            </a:r>
            <a:r>
              <a:rPr lang="ru-RU" sz="2800" dirty="0" err="1"/>
              <a:t>Садовський</a:t>
            </a:r>
            <a:r>
              <a:rPr lang="ru-RU" sz="2800" dirty="0"/>
              <a:t> </a:t>
            </a:r>
            <a:r>
              <a:rPr lang="ru-RU" dirty="0"/>
              <a:t>(1886-1947) </a:t>
            </a:r>
            <a:r>
              <a:rPr lang="ru-RU" sz="2400" dirty="0"/>
              <a:t>— </a:t>
            </a:r>
            <a:r>
              <a:rPr lang="ru-RU" sz="2400" dirty="0" err="1"/>
              <a:t>випускник</a:t>
            </a:r>
            <a:r>
              <a:rPr lang="ru-RU" sz="2400" dirty="0"/>
              <a:t> </a:t>
            </a:r>
            <a:r>
              <a:rPr lang="ru-RU" sz="2400" dirty="0" err="1"/>
              <a:t>Київського</a:t>
            </a:r>
            <a:r>
              <a:rPr lang="ru-RU" sz="2400" dirty="0"/>
              <a:t> </a:t>
            </a:r>
            <a:r>
              <a:rPr lang="ru-RU" sz="2400" dirty="0" err="1"/>
              <a:t>університету</a:t>
            </a:r>
            <a:r>
              <a:rPr lang="ru-RU" sz="2400" dirty="0"/>
              <a:t>, </a:t>
            </a:r>
            <a:r>
              <a:rPr lang="ru-RU" sz="2400" dirty="0" err="1"/>
              <a:t>відомий</a:t>
            </a:r>
            <a:r>
              <a:rPr lang="ru-RU" sz="2400" dirty="0"/>
              <a:t> </a:t>
            </a:r>
            <a:r>
              <a:rPr lang="ru-RU" sz="2400" dirty="0" err="1"/>
              <a:t>економіст</a:t>
            </a:r>
            <a:r>
              <a:rPr lang="ru-RU" sz="2400" dirty="0"/>
              <a:t> та </a:t>
            </a:r>
            <a:r>
              <a:rPr lang="ru-RU" sz="2400" dirty="0" err="1"/>
              <a:t>економгеограф</a:t>
            </a:r>
            <a:r>
              <a:rPr lang="ru-RU" sz="2400" dirty="0"/>
              <a:t>, </a:t>
            </a:r>
            <a:r>
              <a:rPr lang="ru-RU" sz="2400" dirty="0" err="1"/>
              <a:t>політичний</a:t>
            </a:r>
            <a:r>
              <a:rPr lang="ru-RU" sz="2400" dirty="0"/>
              <a:t> </a:t>
            </a:r>
            <a:r>
              <a:rPr lang="ru-RU" sz="2400" dirty="0" err="1"/>
              <a:t>діяч</a:t>
            </a:r>
            <a:r>
              <a:rPr lang="ru-RU" sz="2400" dirty="0"/>
              <a:t>. У 1917-1921 роках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членом уряду УНР, тому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змушений</a:t>
            </a:r>
            <a:r>
              <a:rPr lang="ru-RU" sz="2400" dirty="0"/>
              <a:t> </a:t>
            </a:r>
            <a:r>
              <a:rPr lang="ru-RU" sz="2400" dirty="0" err="1"/>
              <a:t>емігрувати</a:t>
            </a:r>
            <a:r>
              <a:rPr lang="ru-RU" sz="2400" dirty="0"/>
              <a:t>. У </a:t>
            </a:r>
            <a:r>
              <a:rPr lang="ru-RU" sz="2400" dirty="0" err="1"/>
              <a:t>Празі</a:t>
            </a:r>
            <a:r>
              <a:rPr lang="ru-RU" sz="2400" dirty="0"/>
              <a:t> в 1926 </a:t>
            </a:r>
            <a:r>
              <a:rPr lang="ru-RU" sz="2400" dirty="0" err="1"/>
              <a:t>році</a:t>
            </a:r>
            <a:r>
              <a:rPr lang="ru-RU" sz="2400" dirty="0"/>
              <a:t> став </a:t>
            </a:r>
            <a:r>
              <a:rPr lang="ru-RU" sz="2400" dirty="0" err="1"/>
              <a:t>професором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</a:t>
            </a:r>
            <a:r>
              <a:rPr lang="ru-RU" sz="2400" dirty="0" err="1"/>
              <a:t>вільного</a:t>
            </a:r>
            <a:r>
              <a:rPr lang="ru-RU" sz="2400" dirty="0"/>
              <a:t> </a:t>
            </a:r>
            <a:r>
              <a:rPr lang="ru-RU" sz="2400" dirty="0" err="1"/>
              <a:t>університету</a:t>
            </a:r>
            <a:r>
              <a:rPr lang="ru-RU" sz="2400" dirty="0"/>
              <a:t>. </a:t>
            </a:r>
            <a:r>
              <a:rPr lang="ru-RU" sz="2400" dirty="0" err="1"/>
              <a:t>Ще</a:t>
            </a:r>
            <a:r>
              <a:rPr lang="ru-RU" sz="2400" dirty="0"/>
              <a:t> 1919 року в </a:t>
            </a:r>
            <a:r>
              <a:rPr lang="ru-RU" sz="2400" dirty="0" err="1"/>
              <a:t>Києві</a:t>
            </a:r>
            <a:r>
              <a:rPr lang="ru-RU" sz="2400" dirty="0"/>
              <a:t> </a:t>
            </a:r>
            <a:r>
              <a:rPr lang="ru-RU" sz="2400" dirty="0" err="1"/>
              <a:t>видав</a:t>
            </a:r>
            <a:r>
              <a:rPr lang="ru-RU" sz="2400" dirty="0"/>
              <a:t> </a:t>
            </a:r>
            <a:r>
              <a:rPr lang="ru-RU" sz="2400" dirty="0" err="1"/>
              <a:t>навчальний</a:t>
            </a:r>
            <a:r>
              <a:rPr lang="ru-RU" sz="2400" dirty="0"/>
              <a:t> </a:t>
            </a:r>
            <a:r>
              <a:rPr lang="ru-RU" sz="2400" dirty="0" err="1"/>
              <a:t>посібник</a:t>
            </a:r>
            <a:r>
              <a:rPr lang="ru-RU" sz="2400" dirty="0"/>
              <a:t> «</a:t>
            </a:r>
            <a:r>
              <a:rPr lang="ru-RU" sz="2400" dirty="0" err="1"/>
              <a:t>Нарис</a:t>
            </a:r>
            <a:r>
              <a:rPr lang="ru-RU" sz="2400" dirty="0"/>
              <a:t> з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географії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», у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виражений</a:t>
            </a:r>
            <a:r>
              <a:rPr lang="ru-RU" sz="2400" dirty="0"/>
              <a:t> </a:t>
            </a:r>
            <a:r>
              <a:rPr lang="ru-RU" sz="2400" dirty="0" err="1"/>
              <a:t>статистично-галузевий</a:t>
            </a:r>
            <a:r>
              <a:rPr lang="ru-RU" sz="2400" dirty="0"/>
              <a:t> стиль </a:t>
            </a:r>
            <a:r>
              <a:rPr lang="ru-RU" sz="2400" dirty="0" err="1"/>
              <a:t>викладу</a:t>
            </a:r>
            <a:r>
              <a:rPr lang="ru-RU" sz="2400" dirty="0"/>
              <a:t> </a:t>
            </a:r>
            <a:r>
              <a:rPr lang="ru-RU" sz="2400" dirty="0" err="1"/>
              <a:t>навчального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. </a:t>
            </a:r>
            <a:r>
              <a:rPr lang="ru-RU" sz="2400" dirty="0" err="1"/>
              <a:t>Розробляв</a:t>
            </a:r>
            <a:r>
              <a:rPr lang="ru-RU" sz="2400" dirty="0"/>
              <a:t> </a:t>
            </a:r>
            <a:r>
              <a:rPr lang="ru-RU" sz="2400" dirty="0" err="1"/>
              <a:t>теорію</a:t>
            </a:r>
            <a:r>
              <a:rPr lang="ru-RU" sz="2400" dirty="0"/>
              <a:t> </a:t>
            </a:r>
            <a:r>
              <a:rPr lang="ru-RU" sz="2400" dirty="0" err="1"/>
              <a:t>економічного</a:t>
            </a:r>
            <a:r>
              <a:rPr lang="ru-RU" sz="2400" dirty="0"/>
              <a:t> </a:t>
            </a:r>
            <a:r>
              <a:rPr lang="ru-RU" sz="2400" dirty="0" err="1"/>
              <a:t>районування</a:t>
            </a:r>
            <a:r>
              <a:rPr lang="ru-RU" sz="2400" dirty="0"/>
              <a:t>, </a:t>
            </a:r>
            <a:r>
              <a:rPr lang="ru-RU" sz="2400" dirty="0" err="1"/>
              <a:t>надрукував</a:t>
            </a:r>
            <a:r>
              <a:rPr lang="ru-RU" sz="2400" dirty="0"/>
              <a:t> </a:t>
            </a:r>
            <a:r>
              <a:rPr lang="ru-RU" sz="2400" dirty="0" err="1"/>
              <a:t>курси</a:t>
            </a:r>
            <a:r>
              <a:rPr lang="ru-RU" sz="2400" dirty="0"/>
              <a:t> </a:t>
            </a:r>
            <a:r>
              <a:rPr lang="ru-RU" sz="2400" dirty="0" err="1"/>
              <a:t>лекцій</a:t>
            </a:r>
            <a:r>
              <a:rPr lang="ru-RU" sz="2400" dirty="0"/>
              <a:t> з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географії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та </a:t>
            </a:r>
            <a:r>
              <a:rPr lang="ru-RU" sz="2400" dirty="0" err="1"/>
              <a:t>світового</a:t>
            </a:r>
            <a:r>
              <a:rPr lang="ru-RU" sz="2400" dirty="0"/>
              <a:t> </a:t>
            </a:r>
            <a:r>
              <a:rPr lang="ru-RU" sz="2400" dirty="0" err="1"/>
              <a:t>господарства</a:t>
            </a:r>
            <a:r>
              <a:rPr lang="ru-RU" sz="2400" dirty="0"/>
              <a:t>. У 1945 </a:t>
            </a:r>
            <a:r>
              <a:rPr lang="ru-RU" sz="2400" dirty="0" err="1"/>
              <a:t>році</a:t>
            </a:r>
            <a:r>
              <a:rPr lang="ru-RU" sz="2400" dirty="0"/>
              <a:t> в </a:t>
            </a:r>
            <a:r>
              <a:rPr lang="ru-RU" sz="2400" dirty="0" err="1"/>
              <a:t>Празі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заарештували</a:t>
            </a:r>
            <a:r>
              <a:rPr lang="ru-RU" sz="2400" dirty="0"/>
              <a:t> </a:t>
            </a:r>
            <a:r>
              <a:rPr lang="ru-RU" sz="2400" dirty="0" err="1"/>
              <a:t>радянські</a:t>
            </a:r>
            <a:r>
              <a:rPr lang="ru-RU" sz="2400" dirty="0"/>
              <a:t>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. Помер у </a:t>
            </a:r>
            <a:r>
              <a:rPr lang="ru-RU" sz="2400" dirty="0" err="1"/>
              <a:t>Києві</a:t>
            </a:r>
            <a:r>
              <a:rPr lang="ru-RU" sz="2400" dirty="0"/>
              <a:t> в </a:t>
            </a:r>
            <a:r>
              <a:rPr lang="ru-RU" sz="2400" dirty="0" err="1"/>
              <a:t>Лук'янівській</a:t>
            </a:r>
            <a:r>
              <a:rPr lang="ru-RU" sz="2400" dirty="0"/>
              <a:t> </a:t>
            </a:r>
            <a:r>
              <a:rPr lang="ru-RU" sz="2400" dirty="0" err="1"/>
              <a:t>в'язниці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476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</cp:revision>
  <dcterms:created xsi:type="dcterms:W3CDTF">2014-09-11T14:59:26Z</dcterms:created>
  <dcterms:modified xsi:type="dcterms:W3CDTF">2014-09-11T15:25:32Z</dcterms:modified>
</cp:coreProperties>
</file>