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7" r:id="rId11"/>
    <p:sldId id="266" r:id="rId1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501"/>
    <a:srgbClr val="0086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25E5076-3810-47DD-B79F-674D7AD40C01}" styleName="Темный стиль 1 —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Темный стиль 1 —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Темный стиль 1 — акцент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Темный стиль 2 —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FD4443E-F989-4FC4-A0C8-D5A2AF1F390B}" styleName="Темный стиль 1 — акцент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Темный стиль 1 — акцент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2833802-FEF1-4C79-8D5D-14CF1EAF98D9}" styleName="Светлый стиль 2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12C8C85-51F0-491E-9774-3900AFEF0FD7}" styleName="Светлый стиль 2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8034E78-7F5D-4C2E-B375-FC64B27BC917}" styleName="Темный стиль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16" autoAdjust="0"/>
    <p:restoredTop sz="94660"/>
  </p:normalViewPr>
  <p:slideViewPr>
    <p:cSldViewPr snapToGrid="0">
      <p:cViewPr varScale="1">
        <p:scale>
          <a:sx n="74" d="100"/>
          <a:sy n="74" d="100"/>
        </p:scale>
        <p:origin x="51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AA790-FBF4-4238-8FFC-68693BCCB649}" type="datetimeFigureOut">
              <a:rPr lang="uk-UA" smtClean="0"/>
              <a:t>12.05.2014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F2A3A-6904-4F42-9A6F-AC62B37552A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29724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AA790-FBF4-4238-8FFC-68693BCCB649}" type="datetimeFigureOut">
              <a:rPr lang="uk-UA" smtClean="0"/>
              <a:t>12.05.2014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F2A3A-6904-4F42-9A6F-AC62B37552A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16542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AA790-FBF4-4238-8FFC-68693BCCB649}" type="datetimeFigureOut">
              <a:rPr lang="uk-UA" smtClean="0"/>
              <a:t>12.05.2014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F2A3A-6904-4F42-9A6F-AC62B37552A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33156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AA790-FBF4-4238-8FFC-68693BCCB649}" type="datetimeFigureOut">
              <a:rPr lang="uk-UA" smtClean="0"/>
              <a:t>12.05.2014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F2A3A-6904-4F42-9A6F-AC62B37552A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0623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AA790-FBF4-4238-8FFC-68693BCCB649}" type="datetimeFigureOut">
              <a:rPr lang="uk-UA" smtClean="0"/>
              <a:t>12.05.2014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F2A3A-6904-4F42-9A6F-AC62B37552A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01600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AA790-FBF4-4238-8FFC-68693BCCB649}" type="datetimeFigureOut">
              <a:rPr lang="uk-UA" smtClean="0"/>
              <a:t>12.05.2014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F2A3A-6904-4F42-9A6F-AC62B37552A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19345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AA790-FBF4-4238-8FFC-68693BCCB649}" type="datetimeFigureOut">
              <a:rPr lang="uk-UA" smtClean="0"/>
              <a:t>12.05.2014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F2A3A-6904-4F42-9A6F-AC62B37552A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22343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AA790-FBF4-4238-8FFC-68693BCCB649}" type="datetimeFigureOut">
              <a:rPr lang="uk-UA" smtClean="0"/>
              <a:t>12.05.2014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F2A3A-6904-4F42-9A6F-AC62B37552A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29245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AA790-FBF4-4238-8FFC-68693BCCB649}" type="datetimeFigureOut">
              <a:rPr lang="uk-UA" smtClean="0"/>
              <a:t>12.05.2014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F2A3A-6904-4F42-9A6F-AC62B37552A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69610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AA790-FBF4-4238-8FFC-68693BCCB649}" type="datetimeFigureOut">
              <a:rPr lang="uk-UA" smtClean="0"/>
              <a:t>12.05.2014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F2A3A-6904-4F42-9A6F-AC62B37552A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7564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AA790-FBF4-4238-8FFC-68693BCCB649}" type="datetimeFigureOut">
              <a:rPr lang="uk-UA" smtClean="0"/>
              <a:t>12.05.2014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F2A3A-6904-4F42-9A6F-AC62B37552A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78065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2AA790-FBF4-4238-8FFC-68693BCCB649}" type="datetimeFigureOut">
              <a:rPr lang="uk-UA" smtClean="0"/>
              <a:t>12.05.2014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4F2A3A-6904-4F42-9A6F-AC62B37552A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1070329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-346673"/>
            <a:ext cx="9144000" cy="2387600"/>
          </a:xfrm>
        </p:spPr>
        <p:txBody>
          <a:bodyPr/>
          <a:lstStyle/>
          <a:p>
            <a:pPr algn="l"/>
            <a:r>
              <a:rPr lang="uk-UA" sz="9600" dirty="0" smtClean="0">
                <a:solidFill>
                  <a:schemeClr val="bg1"/>
                </a:solidFill>
                <a:latin typeface="Candara" panose="020E0502030303020204" pitchFamily="34" charset="0"/>
              </a:rPr>
              <a:t>Індія</a:t>
            </a:r>
            <a:r>
              <a:rPr lang="uk-UA" dirty="0" smtClean="0">
                <a:solidFill>
                  <a:schemeClr val="bg1"/>
                </a:solidFill>
              </a:rPr>
              <a:t> </a:t>
            </a: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4996123"/>
            <a:ext cx="10408170" cy="1655762"/>
          </a:xfrm>
        </p:spPr>
        <p:txBody>
          <a:bodyPr>
            <a:normAutofit/>
          </a:bodyPr>
          <a:lstStyle/>
          <a:p>
            <a:pPr algn="r"/>
            <a:r>
              <a:rPr lang="uk-UA" sz="6600" dirty="0" smtClean="0">
                <a:latin typeface="Candara" panose="020E0502030303020204" pitchFamily="34" charset="0"/>
              </a:rPr>
              <a:t>    </a:t>
            </a:r>
            <a:r>
              <a:rPr lang="uk-UA" sz="6600" dirty="0" smtClean="0">
                <a:solidFill>
                  <a:schemeClr val="bg1"/>
                </a:solidFill>
                <a:latin typeface="Candara" panose="020E0502030303020204" pitchFamily="34" charset="0"/>
              </a:rPr>
              <a:t>культура та побут </a:t>
            </a:r>
            <a:endParaRPr lang="uk-UA" sz="6600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1027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8396" y="254832"/>
            <a:ext cx="11108961" cy="63258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000" b="1" dirty="0">
                <a:latin typeface="Candara" panose="020E0502030303020204" pitchFamily="34" charset="0"/>
              </a:rPr>
              <a:t>Індійська кухня</a:t>
            </a:r>
            <a:r>
              <a:rPr lang="uk-UA" sz="2000" dirty="0">
                <a:latin typeface="Candara" panose="020E0502030303020204" pitchFamily="34" charset="0"/>
              </a:rPr>
              <a:t> — одна з найстаріших, найбагатших і найрізноманітніших у світі. Хоча найбільше вона славиться своїми вегетаріанськими стравами, навіть переконаний м'ясоїд буде неабияк задоволений. Звиклий до континентальних страв гурман в Індії матиме чому дивуватися: зовнішній вигляд, манера подачі та споживання, не кажучи вже про смак та аромат, такої багатої на різноманітні спеції індійської традиційної кухні здатні причарувати. На цьому </a:t>
            </a:r>
            <a:r>
              <a:rPr lang="uk-UA" sz="2000" dirty="0" smtClean="0">
                <a:latin typeface="Candara" panose="020E0502030303020204" pitchFamily="34" charset="0"/>
              </a:rPr>
              <a:t>густонаселеному</a:t>
            </a:r>
            <a:r>
              <a:rPr lang="en-US" sz="2000" dirty="0" smtClean="0">
                <a:latin typeface="Candara" panose="020E0502030303020204" pitchFamily="34" charset="0"/>
              </a:rPr>
              <a:t> </a:t>
            </a:r>
            <a:r>
              <a:rPr lang="uk-UA" sz="2000" dirty="0" smtClean="0">
                <a:latin typeface="Candara" panose="020E0502030303020204" pitchFamily="34" charset="0"/>
              </a:rPr>
              <a:t>півострові</a:t>
            </a:r>
            <a:r>
              <a:rPr lang="uk-UA" sz="2000" dirty="0">
                <a:latin typeface="Candara" panose="020E0502030303020204" pitchFamily="34" charset="0"/>
              </a:rPr>
              <a:t> проживає така безліч народів, що сповідують різні релігії, що дуже важко охарактеризувати в декількох фразах типову кухню, вірніше, кухні. Спантеличує й поширене узагальнення, що всі індійські страви дуже гострі — воно вірне для мусульманських територій, а на півночі переважає помірна кухня. У ній даються </a:t>
            </a:r>
            <a:r>
              <a:rPr lang="uk-UA" sz="2000" dirty="0" smtClean="0">
                <a:latin typeface="Candara" panose="020E0502030303020204" pitchFamily="34" charset="0"/>
              </a:rPr>
              <a:t>перські</a:t>
            </a:r>
            <a:r>
              <a:rPr lang="en-US" sz="2000" dirty="0" smtClean="0">
                <a:latin typeface="Candara" panose="020E0502030303020204" pitchFamily="34" charset="0"/>
              </a:rPr>
              <a:t> </a:t>
            </a:r>
            <a:r>
              <a:rPr lang="uk-UA" sz="2000" dirty="0" smtClean="0">
                <a:latin typeface="Candara" panose="020E0502030303020204" pitchFamily="34" charset="0"/>
              </a:rPr>
              <a:t>впливи </a:t>
            </a:r>
            <a:r>
              <a:rPr lang="uk-UA" sz="2000" dirty="0">
                <a:latin typeface="Candara" panose="020E0502030303020204" pitchFamily="34" charset="0"/>
              </a:rPr>
              <a:t>— наприклад, розповсюджений звичай уживати йогурт для приготування гарячих страв. Більша частина Індії вегетаріанська, саме тому вміле використання приправ перетворилося в справжнє мистецтво. Серед величезної кількості спецій, які використовуються в індійській кухні слід виділити: кмин, коріандр, </a:t>
            </a:r>
            <a:r>
              <a:rPr lang="uk-UA" sz="2000" dirty="0" err="1">
                <a:latin typeface="Candara" panose="020E0502030303020204" pitchFamily="34" charset="0"/>
              </a:rPr>
              <a:t>куркуму</a:t>
            </a:r>
            <a:r>
              <a:rPr lang="uk-UA" sz="2000" dirty="0" smtClean="0">
                <a:latin typeface="Candara" panose="020E0502030303020204" pitchFamily="34" charset="0"/>
              </a:rPr>
              <a:t>,</a:t>
            </a:r>
            <a:r>
              <a:rPr lang="en-US" sz="2000" dirty="0" smtClean="0">
                <a:latin typeface="Candara" panose="020E0502030303020204" pitchFamily="34" charset="0"/>
              </a:rPr>
              <a:t> </a:t>
            </a:r>
            <a:r>
              <a:rPr lang="uk-UA" sz="2000" dirty="0" smtClean="0">
                <a:latin typeface="Candara" panose="020E0502030303020204" pitchFamily="34" charset="0"/>
              </a:rPr>
              <a:t>кардамон</a:t>
            </a:r>
            <a:r>
              <a:rPr lang="uk-UA" sz="2000" dirty="0">
                <a:latin typeface="Candara" panose="020E0502030303020204" pitchFamily="34" charset="0"/>
              </a:rPr>
              <a:t>, червоний і </a:t>
            </a:r>
            <a:r>
              <a:rPr lang="uk-UA" sz="2000" dirty="0" smtClean="0">
                <a:latin typeface="Candara" panose="020E0502030303020204" pitchFamily="34" charset="0"/>
              </a:rPr>
              <a:t>зелений </a:t>
            </a:r>
            <a:r>
              <a:rPr lang="uk-UA" sz="2000" dirty="0" err="1" smtClean="0">
                <a:latin typeface="Candara" panose="020E0502030303020204" pitchFamily="34" charset="0"/>
              </a:rPr>
              <a:t>чилі</a:t>
            </a:r>
            <a:r>
              <a:rPr lang="uk-UA" sz="2000" dirty="0" smtClean="0">
                <a:latin typeface="Candara" panose="020E0502030303020204" pitchFamily="34" charset="0"/>
              </a:rPr>
              <a:t>, корицю</a:t>
            </a:r>
            <a:r>
              <a:rPr lang="uk-UA" sz="2000" dirty="0">
                <a:latin typeface="Candara" panose="020E0502030303020204" pitchFamily="34" charset="0"/>
              </a:rPr>
              <a:t>, шафран, гвоздику, мускатний горіх, імбир, аніс, кунжут, цибулю і часник</a:t>
            </a:r>
            <a:r>
              <a:rPr lang="uk-UA" sz="2000" dirty="0" smtClean="0">
                <a:latin typeface="Candara" panose="020E0502030303020204" pitchFamily="34" charset="0"/>
              </a:rPr>
              <a:t>.</a:t>
            </a:r>
            <a:endParaRPr lang="en-US" sz="2000" dirty="0" smtClean="0">
              <a:latin typeface="Candara" panose="020E0502030303020204" pitchFamily="34" charset="0"/>
            </a:endParaRPr>
          </a:p>
          <a:p>
            <a:pPr marL="0" indent="0">
              <a:buNone/>
            </a:pPr>
            <a:endParaRPr lang="uk-UA" sz="2000" dirty="0">
              <a:latin typeface="Candara" panose="020E0502030303020204" pitchFamily="34" charset="0"/>
            </a:endParaRPr>
          </a:p>
        </p:txBody>
      </p:sp>
      <p:pic>
        <p:nvPicPr>
          <p:cNvPr id="5122" name="Picture 2" descr="Файл:Vegetarian Curry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96" y="4349401"/>
            <a:ext cx="4961744" cy="2231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upload.wikimedia.org/wikipedia/commons/b/b1/Tandoori_Chicken.jpg?uselang=r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372221" y="3305548"/>
            <a:ext cx="2263083" cy="4287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713652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9100" y="410096"/>
            <a:ext cx="11353800" cy="834088"/>
          </a:xfrm>
        </p:spPr>
        <p:txBody>
          <a:bodyPr/>
          <a:lstStyle/>
          <a:p>
            <a:pPr algn="ctr"/>
            <a:r>
              <a:rPr lang="uk-UA" dirty="0" smtClean="0">
                <a:latin typeface="Candara" panose="020E0502030303020204" pitchFamily="34" charset="0"/>
              </a:rPr>
              <a:t>Сучасна культура Індії </a:t>
            </a:r>
            <a:endParaRPr lang="uk-UA" dirty="0">
              <a:latin typeface="Candara" panose="020E0502030303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1683" y="1349115"/>
            <a:ext cx="11608633" cy="4857828"/>
          </a:xfrm>
        </p:spPr>
        <p:txBody>
          <a:bodyPr/>
          <a:lstStyle/>
          <a:p>
            <a:pPr marL="0" indent="0">
              <a:buNone/>
            </a:pPr>
            <a:r>
              <a:rPr lang="uk-UA" dirty="0" err="1" smtClean="0"/>
              <a:t>Боллівуд</a:t>
            </a:r>
            <a:r>
              <a:rPr lang="uk-UA" dirty="0" smtClean="0"/>
              <a:t> - </a:t>
            </a:r>
            <a:r>
              <a:rPr lang="uk-UA" dirty="0"/>
              <a:t>це неформальна назва кіноіндустрії індійського міста Мумбай (колишній </a:t>
            </a:r>
            <a:r>
              <a:rPr lang="uk-UA" b="1" dirty="0"/>
              <a:t>Бомбей</a:t>
            </a:r>
            <a:r>
              <a:rPr lang="uk-UA" dirty="0"/>
              <a:t>). Назва виникла за аналогією </a:t>
            </a:r>
            <a:r>
              <a:rPr lang="uk-UA" dirty="0" smtClean="0"/>
              <a:t>з Голлівудом</a:t>
            </a:r>
            <a:r>
              <a:rPr lang="uk-UA" dirty="0"/>
              <a:t> (</a:t>
            </a:r>
            <a:r>
              <a:rPr lang="en-US" dirty="0"/>
              <a:t>Hollywood</a:t>
            </a:r>
            <a:r>
              <a:rPr lang="en-US" dirty="0" smtClean="0"/>
              <a:t>)</a:t>
            </a:r>
            <a:r>
              <a:rPr lang="uk-UA" dirty="0" smtClean="0"/>
              <a:t>. </a:t>
            </a:r>
            <a:r>
              <a:rPr lang="uk-UA" dirty="0"/>
              <a:t>Термін часто </a:t>
            </a:r>
            <a:r>
              <a:rPr lang="uk-UA" dirty="0" smtClean="0"/>
              <a:t>вживається </a:t>
            </a:r>
            <a:r>
              <a:rPr lang="uk-UA" dirty="0"/>
              <a:t>на означення всього індійського кіно</a:t>
            </a:r>
            <a:r>
              <a:rPr lang="uk-UA" dirty="0" smtClean="0"/>
              <a:t>. </a:t>
            </a:r>
          </a:p>
          <a:p>
            <a:pPr marL="0" indent="0">
              <a:buNone/>
            </a:pPr>
            <a:endParaRPr lang="uk-UA" dirty="0"/>
          </a:p>
        </p:txBody>
      </p:sp>
      <p:pic>
        <p:nvPicPr>
          <p:cNvPr id="4" name="Disco Dancer - Jimmi Jimmi Jimmi Aaja Aaja Aaja Aaja Re Mere - Parvati Kha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63645" y="2984058"/>
            <a:ext cx="8064708" cy="355266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1740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65125"/>
            <a:ext cx="11353800" cy="1325563"/>
          </a:xfrm>
        </p:spPr>
        <p:txBody>
          <a:bodyPr/>
          <a:lstStyle/>
          <a:p>
            <a:r>
              <a:rPr lang="uk-UA" dirty="0"/>
              <a:t>Загальні відомості про країну : </a:t>
            </a: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8814849"/>
              </p:ext>
            </p:extLst>
          </p:nvPr>
        </p:nvGraphicFramePr>
        <p:xfrm>
          <a:off x="425002" y="1825625"/>
          <a:ext cx="11359168" cy="4291842"/>
        </p:xfrm>
        <a:graphic>
          <a:graphicData uri="http://schemas.openxmlformats.org/drawingml/2006/table">
            <a:tbl>
              <a:tblPr firstRow="1" bandRow="1">
                <a:tableStyleId>{37CE84F3-28C3-443E-9E96-99CF82512B78}</a:tableStyleId>
              </a:tblPr>
              <a:tblGrid>
                <a:gridCol w="5679584"/>
                <a:gridCol w="5679584"/>
              </a:tblGrid>
              <a:tr h="715307">
                <a:tc>
                  <a:txBody>
                    <a:bodyPr/>
                    <a:lstStyle/>
                    <a:p>
                      <a:pPr algn="ctr"/>
                      <a:r>
                        <a:rPr lang="uk-UA" sz="4000" dirty="0" smtClean="0">
                          <a:latin typeface="Candara" panose="020E0502030303020204" pitchFamily="34" charset="0"/>
                        </a:rPr>
                        <a:t>Столиця</a:t>
                      </a:r>
                      <a:r>
                        <a:rPr lang="uk-UA" sz="4000" baseline="0" dirty="0" smtClean="0">
                          <a:latin typeface="Candara" panose="020E0502030303020204" pitchFamily="34" charset="0"/>
                        </a:rPr>
                        <a:t> :</a:t>
                      </a:r>
                      <a:endParaRPr lang="uk-UA" sz="2000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000" dirty="0" smtClean="0">
                          <a:latin typeface="Candara" panose="020E0502030303020204" pitchFamily="34" charset="0"/>
                        </a:rPr>
                        <a:t>Нью-Делі</a:t>
                      </a:r>
                      <a:endParaRPr lang="uk-UA" sz="4000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</a:tr>
              <a:tr h="715307">
                <a:tc>
                  <a:txBody>
                    <a:bodyPr/>
                    <a:lstStyle/>
                    <a:p>
                      <a:pPr algn="ctr"/>
                      <a:r>
                        <a:rPr lang="uk-UA" sz="2400" dirty="0" smtClean="0">
                          <a:latin typeface="Candara" panose="020E0502030303020204" pitchFamily="34" charset="0"/>
                        </a:rPr>
                        <a:t>Найбільше місто :</a:t>
                      </a:r>
                      <a:endParaRPr lang="uk-UA" sz="2400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 smtClean="0">
                          <a:latin typeface="Candara" panose="020E0502030303020204" pitchFamily="34" charset="0"/>
                        </a:rPr>
                        <a:t>Мумбаї</a:t>
                      </a:r>
                      <a:endParaRPr lang="uk-UA" sz="2400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</a:tr>
              <a:tr h="715307">
                <a:tc>
                  <a:txBody>
                    <a:bodyPr/>
                    <a:lstStyle/>
                    <a:p>
                      <a:pPr algn="ctr"/>
                      <a:r>
                        <a:rPr lang="uk-UA" sz="2400" dirty="0" smtClean="0">
                          <a:latin typeface="Candara" panose="020E0502030303020204" pitchFamily="34" charset="0"/>
                        </a:rPr>
                        <a:t>Офіційні мови : </a:t>
                      </a:r>
                      <a:endParaRPr lang="uk-UA" sz="2400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 smtClean="0">
                          <a:latin typeface="Candara" panose="020E0502030303020204" pitchFamily="34" charset="0"/>
                        </a:rPr>
                        <a:t>Хінді та англійська </a:t>
                      </a:r>
                      <a:endParaRPr lang="uk-UA" sz="2400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</a:tr>
              <a:tr h="715307">
                <a:tc>
                  <a:txBody>
                    <a:bodyPr/>
                    <a:lstStyle/>
                    <a:p>
                      <a:pPr algn="ctr"/>
                      <a:r>
                        <a:rPr lang="uk-UA" sz="2400" dirty="0" smtClean="0">
                          <a:latin typeface="Candara" panose="020E0502030303020204" pitchFamily="34" charset="0"/>
                        </a:rPr>
                        <a:t>Незалежність : </a:t>
                      </a:r>
                      <a:endParaRPr lang="uk-UA" sz="2400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 smtClean="0">
                          <a:latin typeface="Candara" panose="020E0502030303020204" pitchFamily="34" charset="0"/>
                        </a:rPr>
                        <a:t>15 серпня 1947 (від Великобританії)</a:t>
                      </a:r>
                      <a:endParaRPr lang="uk-UA" sz="2400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</a:tr>
              <a:tr h="715307">
                <a:tc>
                  <a:txBody>
                    <a:bodyPr/>
                    <a:lstStyle/>
                    <a:p>
                      <a:pPr algn="ctr"/>
                      <a:r>
                        <a:rPr lang="uk-UA" sz="2400" dirty="0" smtClean="0">
                          <a:latin typeface="Candara" panose="020E0502030303020204" pitchFamily="34" charset="0"/>
                        </a:rPr>
                        <a:t>Населення</a:t>
                      </a:r>
                      <a:r>
                        <a:rPr lang="uk-UA" sz="2400" baseline="0" dirty="0" smtClean="0">
                          <a:latin typeface="Candara" panose="020E0502030303020204" pitchFamily="34" charset="0"/>
                        </a:rPr>
                        <a:t> : </a:t>
                      </a:r>
                      <a:endParaRPr lang="uk-UA" sz="2400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0" i="0" kern="1200" dirty="0" smtClean="0">
                          <a:solidFill>
                            <a:schemeClr val="lt1"/>
                          </a:solidFill>
                          <a:effectLst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1 210 193 422 (дані 2012р)</a:t>
                      </a:r>
                      <a:endParaRPr lang="uk-UA" sz="2400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</a:tr>
              <a:tr h="715307">
                <a:tc>
                  <a:txBody>
                    <a:bodyPr/>
                    <a:lstStyle/>
                    <a:p>
                      <a:pPr algn="ctr"/>
                      <a:r>
                        <a:rPr lang="uk-UA" sz="2400" dirty="0" smtClean="0">
                          <a:latin typeface="Candara" panose="020E0502030303020204" pitchFamily="34" charset="0"/>
                        </a:rPr>
                        <a:t>Найбільша зайнятість населення</a:t>
                      </a:r>
                      <a:r>
                        <a:rPr lang="uk-UA" sz="2400" baseline="0" dirty="0" smtClean="0">
                          <a:latin typeface="Candara" panose="020E0502030303020204" pitchFamily="34" charset="0"/>
                        </a:rPr>
                        <a:t> :  </a:t>
                      </a:r>
                      <a:endParaRPr lang="uk-UA" sz="2400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 smtClean="0">
                          <a:latin typeface="Candara" panose="020E0502030303020204" pitchFamily="34" charset="0"/>
                        </a:rPr>
                        <a:t>Торгова</a:t>
                      </a:r>
                      <a:r>
                        <a:rPr lang="uk-UA" sz="2400" baseline="0" dirty="0" smtClean="0">
                          <a:latin typeface="Candara" panose="020E0502030303020204" pitchFamily="34" charset="0"/>
                        </a:rPr>
                        <a:t> та аграрні </a:t>
                      </a:r>
                      <a:r>
                        <a:rPr lang="uk-UA" sz="2400" baseline="0" dirty="0" err="1" smtClean="0">
                          <a:latin typeface="Candara" panose="020E0502030303020204" pitchFamily="34" charset="0"/>
                        </a:rPr>
                        <a:t>шалузі</a:t>
                      </a:r>
                      <a:endParaRPr lang="uk-UA" sz="2400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328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9000" b="-5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3176" y="694908"/>
            <a:ext cx="10515600" cy="714166"/>
          </a:xfrm>
        </p:spPr>
        <p:txBody>
          <a:bodyPr>
            <a:normAutofit fontScale="90000"/>
          </a:bodyPr>
          <a:lstStyle/>
          <a:p>
            <a:r>
              <a:rPr lang="uk-UA" sz="5300" dirty="0" smtClean="0">
                <a:solidFill>
                  <a:schemeClr val="tx1">
                    <a:lumMod val="95000"/>
                  </a:schemeClr>
                </a:solidFill>
                <a:latin typeface="Candara" panose="020E0502030303020204" pitchFamily="34" charset="0"/>
              </a:rPr>
              <a:t>Стародавня Індія </a:t>
            </a:r>
            <a:br>
              <a:rPr lang="uk-UA" sz="5300" dirty="0" smtClean="0">
                <a:solidFill>
                  <a:schemeClr val="tx1">
                    <a:lumMod val="95000"/>
                  </a:schemeClr>
                </a:solidFill>
                <a:latin typeface="Candara" panose="020E0502030303020204" pitchFamily="34" charset="0"/>
              </a:rPr>
            </a:br>
            <a:r>
              <a:rPr lang="uk-UA" sz="5300" dirty="0" smtClean="0">
                <a:solidFill>
                  <a:schemeClr val="tx1">
                    <a:lumMod val="95000"/>
                  </a:schemeClr>
                </a:solidFill>
                <a:latin typeface="Candara" panose="020E0502030303020204" pitchFamily="34" charset="0"/>
              </a:rPr>
              <a:t>факти</a:t>
            </a:r>
            <a:endParaRPr lang="uk-UA" dirty="0">
              <a:solidFill>
                <a:schemeClr val="tx1">
                  <a:lumMod val="9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9665" y="1409074"/>
            <a:ext cx="11242623" cy="5186597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 fontScale="92500"/>
          </a:bodyPr>
          <a:lstStyle/>
          <a:p>
            <a:pPr>
              <a:buFont typeface="Wingdings" panose="05000000000000000000" pitchFamily="2" charset="2"/>
              <a:buChar char="§"/>
            </a:pPr>
            <a:endParaRPr lang="uk-UA" sz="2400" dirty="0" smtClean="0">
              <a:latin typeface="Candara" panose="020E0502030303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uk-UA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andara" panose="020E0502030303020204" pitchFamily="34" charset="0"/>
              </a:rPr>
              <a:t>Назва «Індія» утворилась від річки, котра протікає країною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uk-UA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andara" panose="020E0502030303020204" pitchFamily="34" charset="0"/>
              </a:rPr>
              <a:t>5000р тому вони утворили </a:t>
            </a:r>
            <a:r>
              <a:rPr lang="uk-UA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andara" panose="020E0502030303020204" pitchFamily="34" charset="0"/>
              </a:rPr>
              <a:t>Харапську</a:t>
            </a:r>
            <a:r>
              <a:rPr lang="uk-UA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andara" panose="020E0502030303020204" pitchFamily="34" charset="0"/>
              </a:rPr>
              <a:t> цивілізацію (нинішній захід Індії)</a:t>
            </a:r>
            <a:endParaRPr lang="uk-UA" dirty="0">
              <a:solidFill>
                <a:schemeClr val="accent6">
                  <a:lumMod val="20000"/>
                  <a:lumOff val="80000"/>
                </a:schemeClr>
              </a:solidFill>
              <a:latin typeface="Candara" panose="020E0502030303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uk-UA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andara" panose="020E0502030303020204" pitchFamily="34" charset="0"/>
              </a:rPr>
              <a:t>Індія ніколи не починала війну як окрема держава, а лише відбивала напади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uk-UA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andara" panose="020E0502030303020204" pitchFamily="34" charset="0"/>
              </a:rPr>
              <a:t>В цій країні зародились шахи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uk-UA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andara" panose="020E0502030303020204" pitchFamily="34" charset="0"/>
              </a:rPr>
              <a:t>Аюр-Веда</a:t>
            </a:r>
            <a:r>
              <a:rPr lang="uk-UA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andara" panose="020E0502030303020204" pitchFamily="34" charset="0"/>
              </a:rPr>
              <a:t> – перша у світі </a:t>
            </a:r>
            <a:r>
              <a:rPr lang="uk-UA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andara" panose="020E0502030303020204" pitchFamily="34" charset="0"/>
              </a:rPr>
              <a:t>медицинська</a:t>
            </a:r>
            <a:r>
              <a:rPr lang="uk-UA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andara" panose="020E0502030303020204" pitchFamily="34" charset="0"/>
              </a:rPr>
              <a:t> школа (близько 2500р тому)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uk-UA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andara" panose="020E0502030303020204" pitchFamily="34" charset="0"/>
              </a:rPr>
              <a:t>Колумб хотів знайти новий торговий шлях в Індію, а відкрив Америку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uk-UA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andara" panose="020E0502030303020204" pitchFamily="34" charset="0"/>
              </a:rPr>
              <a:t>Індія – батьківщина йоги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uk-UA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andara" panose="020E0502030303020204" pitchFamily="34" charset="0"/>
              </a:rPr>
              <a:t>Індуїзм – основна релігія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uk-UA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andara" panose="020E0502030303020204" pitchFamily="34" charset="0"/>
              </a:rPr>
              <a:t>Санскріт</a:t>
            </a:r>
            <a:r>
              <a:rPr lang="uk-UA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andara" panose="020E0502030303020204" pitchFamily="34" charset="0"/>
              </a:rPr>
              <a:t> – древня мова, котра зараз живе у медицині, науці та релігії</a:t>
            </a:r>
          </a:p>
          <a:p>
            <a:pPr marL="0" indent="0">
              <a:buNone/>
            </a:pPr>
            <a:endParaRPr lang="uk-UA" dirty="0">
              <a:solidFill>
                <a:schemeClr val="accent2">
                  <a:lumMod val="40000"/>
                  <a:lumOff val="60000"/>
                </a:schemeClr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150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921" y="365125"/>
            <a:ext cx="11233879" cy="1325563"/>
          </a:xfrm>
        </p:spPr>
        <p:txBody>
          <a:bodyPr>
            <a:normAutofit/>
          </a:bodyPr>
          <a:lstStyle/>
          <a:p>
            <a:r>
              <a:rPr lang="uk-UA" sz="4000" dirty="0" err="1" smtClean="0">
                <a:latin typeface="Candara" panose="020E0502030303020204" pitchFamily="34" charset="0"/>
              </a:rPr>
              <a:t>Аріхтектура</a:t>
            </a:r>
            <a:endParaRPr lang="uk-UA" sz="4000" dirty="0">
              <a:latin typeface="Candara" panose="020E0502030303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9783" y="1825625"/>
            <a:ext cx="1142250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dirty="0" smtClean="0">
                <a:latin typeface="Candara" panose="020E0502030303020204" pitchFamily="34" charset="0"/>
              </a:rPr>
              <a:t>Я вибрав 3 споруди, котрі мені припали до душі :</a:t>
            </a:r>
          </a:p>
          <a:p>
            <a:pPr marL="514350" indent="-514350">
              <a:buAutoNum type="arabicPeriod"/>
            </a:pPr>
            <a:r>
              <a:rPr lang="uk-UA" dirty="0" smtClean="0">
                <a:latin typeface="Candara" panose="020E0502030303020204" pitchFamily="34" charset="0"/>
              </a:rPr>
              <a:t>Храм Лотоса.</a:t>
            </a:r>
          </a:p>
          <a:p>
            <a:pPr marL="0" indent="0">
              <a:buNone/>
            </a:pPr>
            <a:r>
              <a:rPr lang="uk-UA" dirty="0" smtClean="0">
                <a:latin typeface="Candara" panose="020E0502030303020204" pitchFamily="34" charset="0"/>
              </a:rPr>
              <a:t> Збудований у 1968 році архітектором </a:t>
            </a:r>
            <a:r>
              <a:rPr lang="uk-UA" dirty="0" err="1" smtClean="0">
                <a:latin typeface="Candara" panose="020E0502030303020204" pitchFamily="34" charset="0"/>
              </a:rPr>
              <a:t>Фаріборзом</a:t>
            </a:r>
            <a:r>
              <a:rPr lang="uk-UA" dirty="0" smtClean="0">
                <a:latin typeface="Candara" panose="020E0502030303020204" pitchFamily="34" charset="0"/>
              </a:rPr>
              <a:t> </a:t>
            </a:r>
            <a:r>
              <a:rPr lang="uk-UA" dirty="0" err="1" smtClean="0">
                <a:latin typeface="Candara" panose="020E0502030303020204" pitchFamily="34" charset="0"/>
              </a:rPr>
              <a:t>Сахабою</a:t>
            </a:r>
            <a:r>
              <a:rPr lang="uk-UA" dirty="0" smtClean="0">
                <a:latin typeface="Candara" panose="020E0502030303020204" pitchFamily="34" charset="0"/>
              </a:rPr>
              <a:t> (</a:t>
            </a:r>
            <a:r>
              <a:rPr lang="uk-UA" dirty="0" err="1" smtClean="0">
                <a:latin typeface="Candara" panose="020E0502030303020204" pitchFamily="34" charset="0"/>
              </a:rPr>
              <a:t>канадійцем</a:t>
            </a:r>
            <a:r>
              <a:rPr lang="uk-UA" dirty="0" smtClean="0">
                <a:latin typeface="Candara" panose="020E0502030303020204" pitchFamily="34" charset="0"/>
              </a:rPr>
              <a:t>, та за </a:t>
            </a:r>
            <a:r>
              <a:rPr lang="uk-UA" dirty="0" err="1" smtClean="0">
                <a:latin typeface="Candara" panose="020E0502030303020204" pitchFamily="34" charset="0"/>
              </a:rPr>
              <a:t>поїодженням</a:t>
            </a:r>
            <a:r>
              <a:rPr lang="uk-UA" dirty="0" smtClean="0">
                <a:latin typeface="Candara" panose="020E0502030303020204" pitchFamily="34" charset="0"/>
              </a:rPr>
              <a:t> індусом). Розташований він у столиці країни, фінансувалась його побудова іранцями, для котрих зараз цей храм є хорошою приманкою для туристів, які з радістю відвідують «оновлений» Делі.</a:t>
            </a:r>
            <a:r>
              <a:rPr lang="ru-RU" dirty="0"/>
              <a:t> </a:t>
            </a:r>
            <a:r>
              <a:rPr lang="ru-RU" dirty="0" err="1"/>
              <a:t>Центральний</a:t>
            </a:r>
            <a:r>
              <a:rPr lang="ru-RU" dirty="0"/>
              <a:t> зал храму </a:t>
            </a:r>
            <a:r>
              <a:rPr lang="ru-RU" dirty="0" err="1"/>
              <a:t>має</a:t>
            </a:r>
            <a:r>
              <a:rPr lang="ru-RU" dirty="0"/>
              <a:t> </a:t>
            </a:r>
            <a:r>
              <a:rPr lang="ru-RU" dirty="0" err="1"/>
              <a:t>діаметр</a:t>
            </a:r>
            <a:r>
              <a:rPr lang="ru-RU" dirty="0"/>
              <a:t> 75 </a:t>
            </a:r>
            <a:r>
              <a:rPr lang="ru-RU" dirty="0" err="1"/>
              <a:t>метрів</a:t>
            </a:r>
            <a:r>
              <a:rPr lang="ru-RU" dirty="0"/>
              <a:t>, </a:t>
            </a:r>
            <a:r>
              <a:rPr lang="ru-RU" dirty="0" err="1"/>
              <a:t>висота</a:t>
            </a:r>
            <a:r>
              <a:rPr lang="ru-RU" dirty="0"/>
              <a:t> 31 метр, </a:t>
            </a:r>
            <a:r>
              <a:rPr lang="ru-RU" dirty="0" err="1"/>
              <a:t>місткість</a:t>
            </a:r>
            <a:r>
              <a:rPr lang="ru-RU" dirty="0"/>
              <a:t> — 1300 </a:t>
            </a:r>
            <a:r>
              <a:rPr lang="ru-RU" dirty="0" err="1"/>
              <a:t>місць</a:t>
            </a:r>
            <a:r>
              <a:rPr lang="ru-RU" dirty="0"/>
              <a:t>. Зараз храм є </a:t>
            </a:r>
            <a:r>
              <a:rPr lang="ru-RU" dirty="0" err="1"/>
              <a:t>відомим</a:t>
            </a:r>
            <a:r>
              <a:rPr lang="ru-RU" dirty="0"/>
              <a:t> символом </a:t>
            </a:r>
            <a:r>
              <a:rPr lang="ru-RU" dirty="0" err="1"/>
              <a:t>міста</a:t>
            </a:r>
            <a:r>
              <a:rPr lang="ru-RU" dirty="0"/>
              <a:t>,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згадувався</a:t>
            </a:r>
            <a:r>
              <a:rPr lang="ru-RU" dirty="0"/>
              <a:t> у </a:t>
            </a:r>
            <a:r>
              <a:rPr lang="ru-RU" dirty="0" err="1"/>
              <a:t>багатьох</a:t>
            </a:r>
            <a:r>
              <a:rPr lang="ru-RU" dirty="0"/>
              <a:t> </a:t>
            </a:r>
            <a:r>
              <a:rPr lang="ru-RU" dirty="0" err="1"/>
              <a:t>журнальних</a:t>
            </a:r>
            <a:r>
              <a:rPr lang="ru-RU" dirty="0"/>
              <a:t> </a:t>
            </a:r>
            <a:r>
              <a:rPr lang="ru-RU" dirty="0" err="1"/>
              <a:t>статтях</a:t>
            </a:r>
            <a:r>
              <a:rPr lang="ru-RU" dirty="0"/>
              <a:t> та </a:t>
            </a:r>
            <a:r>
              <a:rPr lang="ru-RU" dirty="0" err="1"/>
              <a:t>туристичних</a:t>
            </a:r>
            <a:r>
              <a:rPr lang="ru-RU" dirty="0"/>
              <a:t> </a:t>
            </a:r>
            <a:r>
              <a:rPr lang="ru-RU" dirty="0" err="1"/>
              <a:t>путівниках</a:t>
            </a:r>
            <a:r>
              <a:rPr lang="ru-RU" dirty="0"/>
              <a:t> по </a:t>
            </a:r>
            <a:r>
              <a:rPr lang="ru-RU" dirty="0" err="1"/>
              <a:t>Індії</a:t>
            </a:r>
            <a:r>
              <a:rPr lang="ru-RU" dirty="0"/>
              <a:t>.</a:t>
            </a:r>
            <a:r>
              <a:rPr lang="uk-UA" dirty="0" smtClean="0">
                <a:latin typeface="Candara" panose="020E0502030303020204" pitchFamily="34" charset="0"/>
              </a:rPr>
              <a:t> </a:t>
            </a:r>
            <a:endParaRPr lang="uk-UA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2877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Файл:New delhi templ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0103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9803" y="524656"/>
            <a:ext cx="11452486" cy="5742248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>
                <a:latin typeface="Candara" panose="020E0502030303020204" pitchFamily="34" charset="0"/>
              </a:rPr>
              <a:t>2. </a:t>
            </a:r>
            <a:r>
              <a:rPr lang="uk-UA" dirty="0">
                <a:latin typeface="Candara" panose="020E0502030303020204" pitchFamily="34" charset="0"/>
              </a:rPr>
              <a:t>Палац </a:t>
            </a:r>
            <a:r>
              <a:rPr lang="uk-UA" b="1" dirty="0" err="1" smtClean="0">
                <a:latin typeface="Candara" panose="020E0502030303020204" pitchFamily="34" charset="0"/>
              </a:rPr>
              <a:t>Умайд-Бхаван</a:t>
            </a:r>
            <a:r>
              <a:rPr lang="uk-UA" b="1" dirty="0" smtClean="0">
                <a:latin typeface="Candara" panose="020E0502030303020204" pitchFamily="34" charset="0"/>
              </a:rPr>
              <a:t>.</a:t>
            </a:r>
          </a:p>
          <a:p>
            <a:pPr marL="0" indent="0">
              <a:buNone/>
            </a:pPr>
            <a:endParaRPr lang="uk-UA" b="1" dirty="0">
              <a:latin typeface="Candara" panose="020E0502030303020204" pitchFamily="34" charset="0"/>
            </a:endParaRPr>
          </a:p>
          <a:p>
            <a:pPr marL="0" indent="0">
              <a:buNone/>
            </a:pPr>
            <a:r>
              <a:rPr lang="uk-UA" dirty="0"/>
              <a:t> </a:t>
            </a:r>
            <a:r>
              <a:rPr lang="uk-UA" dirty="0" smtClean="0">
                <a:latin typeface="Candara" panose="020E0502030303020204" pitchFamily="34" charset="0"/>
              </a:rPr>
              <a:t>Палац</a:t>
            </a:r>
            <a:r>
              <a:rPr lang="uk-UA" dirty="0">
                <a:latin typeface="Candara" panose="020E0502030303020204" pitchFamily="34" charset="0"/>
              </a:rPr>
              <a:t> у місті </a:t>
            </a:r>
            <a:r>
              <a:rPr lang="uk-UA" dirty="0" err="1" smtClean="0">
                <a:latin typeface="Candara" panose="020E0502030303020204" pitchFamily="34" charset="0"/>
              </a:rPr>
              <a:t>Джодхпур</a:t>
            </a:r>
            <a:r>
              <a:rPr lang="uk-UA" dirty="0">
                <a:latin typeface="Candara" panose="020E0502030303020204" pitchFamily="34" charset="0"/>
              </a:rPr>
              <a:t> в індійському штаті </a:t>
            </a:r>
            <a:r>
              <a:rPr lang="uk-UA" dirty="0" err="1">
                <a:latin typeface="Candara" panose="020E0502030303020204" pitchFamily="34" charset="0"/>
              </a:rPr>
              <a:t>Раджастхан</a:t>
            </a:r>
            <a:r>
              <a:rPr lang="uk-UA" dirty="0">
                <a:latin typeface="Candara" panose="020E0502030303020204" pitchFamily="34" charset="0"/>
              </a:rPr>
              <a:t>, одна з найбільших приватних резиденцій у світі. На території частини палацу діє готель, що управляється мережею </a:t>
            </a:r>
            <a:r>
              <a:rPr lang="en-US" dirty="0" err="1">
                <a:latin typeface="Candara" panose="020E0502030303020204" pitchFamily="34" charset="0"/>
              </a:rPr>
              <a:t>Taj</a:t>
            </a:r>
            <a:r>
              <a:rPr lang="en-US" dirty="0">
                <a:latin typeface="Candara" panose="020E0502030303020204" pitchFamily="34" charset="0"/>
              </a:rPr>
              <a:t> Hotels. </a:t>
            </a:r>
            <a:r>
              <a:rPr lang="uk-UA" dirty="0">
                <a:latin typeface="Candara" panose="020E0502030303020204" pitchFamily="34" charset="0"/>
              </a:rPr>
              <a:t>Палац названий на ім'я </a:t>
            </a:r>
            <a:r>
              <a:rPr lang="uk-UA" dirty="0" err="1">
                <a:latin typeface="Candara" panose="020E0502030303020204" pitchFamily="34" charset="0"/>
              </a:rPr>
              <a:t>махараджі</a:t>
            </a:r>
            <a:r>
              <a:rPr lang="uk-UA" dirty="0">
                <a:latin typeface="Candara" panose="020E0502030303020204" pitchFamily="34" charset="0"/>
              </a:rPr>
              <a:t> </a:t>
            </a:r>
            <a:r>
              <a:rPr lang="uk-UA" dirty="0" err="1">
                <a:latin typeface="Candara" panose="020E0502030303020204" pitchFamily="34" charset="0"/>
              </a:rPr>
              <a:t>Умайда</a:t>
            </a:r>
            <a:r>
              <a:rPr lang="uk-UA" dirty="0">
                <a:latin typeface="Candara" panose="020E0502030303020204" pitchFamily="34" charset="0"/>
              </a:rPr>
              <a:t> </a:t>
            </a:r>
            <a:r>
              <a:rPr lang="uk-UA" dirty="0" err="1" smtClean="0">
                <a:latin typeface="Candara" panose="020E0502030303020204" pitchFamily="34" charset="0"/>
              </a:rPr>
              <a:t>Сінґха</a:t>
            </a:r>
            <a:r>
              <a:rPr lang="uk-UA" dirty="0" smtClean="0">
                <a:latin typeface="Candara" panose="020E0502030303020204" pitchFamily="34" charset="0"/>
              </a:rPr>
              <a:t>. </a:t>
            </a:r>
            <a:r>
              <a:rPr lang="uk-UA" dirty="0">
                <a:latin typeface="Candara" panose="020E0502030303020204" pitchFamily="34" charset="0"/>
              </a:rPr>
              <a:t>Будівництво палацу було головним </a:t>
            </a:r>
            <a:r>
              <a:rPr lang="uk-UA" dirty="0" err="1">
                <a:latin typeface="Candara" panose="020E0502030303020204" pitchFamily="34" charset="0"/>
              </a:rPr>
              <a:t>пректом</a:t>
            </a:r>
            <a:r>
              <a:rPr lang="uk-UA" dirty="0">
                <a:latin typeface="Candara" panose="020E0502030303020204" pitchFamily="34" charset="0"/>
              </a:rPr>
              <a:t> покращення міста, проведеним </a:t>
            </a:r>
            <a:r>
              <a:rPr lang="uk-UA" dirty="0" err="1">
                <a:latin typeface="Candara" panose="020E0502030303020204" pitchFamily="34" charset="0"/>
              </a:rPr>
              <a:t>махараджами</a:t>
            </a:r>
            <a:r>
              <a:rPr lang="uk-UA" dirty="0">
                <a:latin typeface="Candara" panose="020E0502030303020204" pitchFamily="34" charset="0"/>
              </a:rPr>
              <a:t> в 20 століття. Палац мав бути достатньо величним, щоб замінити форт </a:t>
            </a:r>
            <a:r>
              <a:rPr lang="uk-UA" dirty="0" err="1">
                <a:latin typeface="Candara" panose="020E0502030303020204" pitchFamily="34" charset="0"/>
              </a:rPr>
              <a:t>Мехеранґарх</a:t>
            </a:r>
            <a:r>
              <a:rPr lang="uk-UA" dirty="0">
                <a:latin typeface="Candara" panose="020E0502030303020204" pitchFamily="34" charset="0"/>
              </a:rPr>
              <a:t> в якості царської резиденції та </a:t>
            </a:r>
            <a:r>
              <a:rPr lang="uk-UA" dirty="0" err="1">
                <a:latin typeface="Candara" panose="020E0502030303020204" pitchFamily="34" charset="0"/>
              </a:rPr>
              <a:t>символа</a:t>
            </a:r>
            <a:r>
              <a:rPr lang="uk-UA" dirty="0">
                <a:latin typeface="Candara" panose="020E0502030303020204" pitchFamily="34" charset="0"/>
              </a:rPr>
              <a:t> князівства. Іншою причиною стало руйнівна засуха протягом багатьох років, через що палац був призначений зайняти вільне населення для запобігання росту безробіття</a:t>
            </a:r>
            <a:r>
              <a:rPr lang="uk-UA" dirty="0" smtClean="0">
                <a:latin typeface="Candara" panose="020E0502030303020204" pitchFamily="34" charset="0"/>
              </a:rPr>
              <a:t>. </a:t>
            </a:r>
            <a:r>
              <a:rPr lang="ru-RU" dirty="0">
                <a:latin typeface="Candara" panose="020E0502030303020204" pitchFamily="34" charset="0"/>
              </a:rPr>
              <a:t>Для </a:t>
            </a:r>
            <a:r>
              <a:rPr lang="ru-RU" dirty="0" err="1">
                <a:latin typeface="Candara" panose="020E0502030303020204" pitchFamily="34" charset="0"/>
              </a:rPr>
              <a:t>будівництва</a:t>
            </a:r>
            <a:r>
              <a:rPr lang="ru-RU" dirty="0">
                <a:latin typeface="Candara" panose="020E0502030303020204" pitchFamily="34" charset="0"/>
              </a:rPr>
              <a:t> </a:t>
            </a:r>
            <a:r>
              <a:rPr lang="ru-RU" dirty="0" err="1">
                <a:latin typeface="Candara" panose="020E0502030303020204" pitchFamily="34" charset="0"/>
              </a:rPr>
              <a:t>було</a:t>
            </a:r>
            <a:r>
              <a:rPr lang="ru-RU" dirty="0">
                <a:latin typeface="Candara" panose="020E0502030303020204" pitchFamily="34" charset="0"/>
              </a:rPr>
              <a:t> </a:t>
            </a:r>
            <a:r>
              <a:rPr lang="ru-RU" dirty="0" err="1">
                <a:latin typeface="Candara" panose="020E0502030303020204" pitchFamily="34" charset="0"/>
              </a:rPr>
              <a:t>найнято</a:t>
            </a:r>
            <a:r>
              <a:rPr lang="ru-RU" dirty="0">
                <a:latin typeface="Candara" panose="020E0502030303020204" pitchFamily="34" charset="0"/>
              </a:rPr>
              <a:t> </a:t>
            </a:r>
            <a:r>
              <a:rPr lang="ru-RU" dirty="0" err="1">
                <a:latin typeface="Candara" panose="020E0502030303020204" pitchFamily="34" charset="0"/>
              </a:rPr>
              <a:t>британського</a:t>
            </a:r>
            <a:r>
              <a:rPr lang="ru-RU" dirty="0">
                <a:latin typeface="Candara" panose="020E0502030303020204" pitchFamily="34" charset="0"/>
              </a:rPr>
              <a:t> </a:t>
            </a:r>
            <a:r>
              <a:rPr lang="ru-RU" dirty="0" err="1">
                <a:latin typeface="Candara" panose="020E0502030303020204" pitchFamily="34" charset="0"/>
              </a:rPr>
              <a:t>архітектора</a:t>
            </a:r>
            <a:r>
              <a:rPr lang="ru-RU" dirty="0">
                <a:latin typeface="Candara" panose="020E0502030303020204" pitchFamily="34" charset="0"/>
              </a:rPr>
              <a:t> </a:t>
            </a:r>
            <a:r>
              <a:rPr lang="ru-RU" dirty="0" err="1">
                <a:latin typeface="Candara" panose="020E0502030303020204" pitchFamily="34" charset="0"/>
              </a:rPr>
              <a:t>Генрі</a:t>
            </a:r>
            <a:r>
              <a:rPr lang="ru-RU" dirty="0">
                <a:latin typeface="Candara" panose="020E0502030303020204" pitchFamily="34" charset="0"/>
              </a:rPr>
              <a:t> </a:t>
            </a:r>
            <a:r>
              <a:rPr lang="ru-RU" dirty="0" err="1">
                <a:latin typeface="Candara" panose="020E0502030303020204" pitchFamily="34" charset="0"/>
              </a:rPr>
              <a:t>Ланчестера</a:t>
            </a:r>
            <a:endParaRPr lang="uk-UA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167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Файл:UmaidBhawan Exterior 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9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4666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9744" y="464695"/>
            <a:ext cx="11173918" cy="61759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dirty="0" smtClean="0"/>
              <a:t>3. </a:t>
            </a:r>
            <a:r>
              <a:rPr lang="uk-UA" dirty="0" err="1" smtClean="0"/>
              <a:t>Тадж</a:t>
            </a:r>
            <a:r>
              <a:rPr lang="uk-UA" dirty="0" smtClean="0"/>
              <a:t> – </a:t>
            </a:r>
            <a:r>
              <a:rPr lang="uk-UA" dirty="0" err="1" smtClean="0"/>
              <a:t>Махал</a:t>
            </a:r>
            <a:r>
              <a:rPr lang="uk-UA" dirty="0" smtClean="0"/>
              <a:t>.</a:t>
            </a:r>
          </a:p>
          <a:p>
            <a:pPr marL="0" indent="0">
              <a:buNone/>
            </a:pPr>
            <a:r>
              <a:rPr lang="uk-UA" dirty="0"/>
              <a:t> </a:t>
            </a:r>
            <a:endParaRPr lang="uk-UA" dirty="0" smtClean="0"/>
          </a:p>
          <a:p>
            <a:pPr marL="0" indent="0">
              <a:buNone/>
            </a:pPr>
            <a:r>
              <a:rPr lang="uk-UA" sz="2400" dirty="0" smtClean="0"/>
              <a:t>Монумент</a:t>
            </a:r>
            <a:r>
              <a:rPr lang="uk-UA" sz="2400" dirty="0"/>
              <a:t>, розташований за два кілометри від міста </a:t>
            </a:r>
            <a:r>
              <a:rPr lang="uk-UA" sz="2400" dirty="0" smtClean="0"/>
              <a:t>Агра, </a:t>
            </a:r>
            <a:r>
              <a:rPr lang="uk-UA" sz="2400" dirty="0"/>
              <a:t>на березі річки </a:t>
            </a:r>
            <a:r>
              <a:rPr lang="uk-UA" sz="2400" dirty="0" err="1"/>
              <a:t>Джамна</a:t>
            </a:r>
            <a:r>
              <a:rPr lang="uk-UA" sz="2400" dirty="0"/>
              <a:t>. Збудований імператором Шах </a:t>
            </a:r>
            <a:r>
              <a:rPr lang="uk-UA" sz="2400" dirty="0" err="1" smtClean="0"/>
              <a:t>Джахан</a:t>
            </a:r>
            <a:r>
              <a:rPr lang="uk-UA" sz="2400" dirty="0" smtClean="0"/>
              <a:t> </a:t>
            </a:r>
            <a:r>
              <a:rPr lang="uk-UA" sz="2400" dirty="0" err="1"/>
              <a:t>Мугалом</a:t>
            </a:r>
            <a:r>
              <a:rPr lang="uk-UA" sz="2400" dirty="0"/>
              <a:t> як мавзолей для своєї персидської дружини </a:t>
            </a:r>
            <a:r>
              <a:rPr lang="uk-UA" sz="2400" dirty="0" err="1" smtClean="0"/>
              <a:t>Мумтаз-Махал</a:t>
            </a:r>
            <a:r>
              <a:rPr lang="uk-UA" sz="2400" dirty="0" smtClean="0"/>
              <a:t>. </a:t>
            </a:r>
            <a:r>
              <a:rPr lang="ru-RU" sz="2400" dirty="0" err="1"/>
              <a:t>Висота</a:t>
            </a:r>
            <a:r>
              <a:rPr lang="ru-RU" sz="2400" dirty="0"/>
              <a:t> Тадж-Махалу з </a:t>
            </a:r>
            <a:r>
              <a:rPr lang="ru-RU" sz="2400" dirty="0" err="1"/>
              <a:t>маківкою</a:t>
            </a:r>
            <a:r>
              <a:rPr lang="ru-RU" sz="2400" dirty="0"/>
              <a:t> </a:t>
            </a:r>
            <a:r>
              <a:rPr lang="ru-RU" sz="2400" dirty="0" err="1"/>
              <a:t>досягає</a:t>
            </a:r>
            <a:r>
              <a:rPr lang="ru-RU" sz="2400" dirty="0"/>
              <a:t> 74 м. В </a:t>
            </a:r>
            <a:r>
              <a:rPr lang="ru-RU" sz="2400" dirty="0" err="1"/>
              <a:t>його</a:t>
            </a:r>
            <a:r>
              <a:rPr lang="ru-RU" sz="2400" dirty="0"/>
              <a:t> </a:t>
            </a:r>
            <a:r>
              <a:rPr lang="ru-RU" sz="2400" dirty="0" err="1"/>
              <a:t>основі</a:t>
            </a:r>
            <a:r>
              <a:rPr lang="ru-RU" sz="2400" dirty="0"/>
              <a:t> </a:t>
            </a:r>
            <a:r>
              <a:rPr lang="ru-RU" sz="2400" dirty="0" err="1"/>
              <a:t>лежить</a:t>
            </a:r>
            <a:r>
              <a:rPr lang="ru-RU" sz="2400" dirty="0"/>
              <a:t> </a:t>
            </a:r>
            <a:r>
              <a:rPr lang="ru-RU" sz="2400" dirty="0" err="1"/>
              <a:t>квадратна</a:t>
            </a:r>
            <a:r>
              <a:rPr lang="ru-RU" sz="2400" dirty="0"/>
              <a:t> платформа </a:t>
            </a:r>
            <a:r>
              <a:rPr lang="ru-RU" sz="2400" dirty="0" err="1"/>
              <a:t>зі</a:t>
            </a:r>
            <a:r>
              <a:rPr lang="ru-RU" sz="2400" dirty="0"/>
              <a:t> сторонами </a:t>
            </a:r>
            <a:r>
              <a:rPr lang="ru-RU" sz="2400" dirty="0" err="1"/>
              <a:t>понад</a:t>
            </a:r>
            <a:r>
              <a:rPr lang="ru-RU" sz="2400" dirty="0"/>
              <a:t> 95 м. По кутах мавзолея </a:t>
            </a:r>
            <a:r>
              <a:rPr lang="ru-RU" sz="2400" dirty="0" err="1"/>
              <a:t>розташовані</a:t>
            </a:r>
            <a:r>
              <a:rPr lang="ru-RU" sz="2400" dirty="0"/>
              <a:t> </a:t>
            </a:r>
            <a:r>
              <a:rPr lang="ru-RU" sz="2400" dirty="0" err="1"/>
              <a:t>чотири</a:t>
            </a:r>
            <a:r>
              <a:rPr lang="ru-RU" sz="2400" dirty="0"/>
              <a:t> </a:t>
            </a:r>
            <a:r>
              <a:rPr lang="ru-RU" sz="2400" dirty="0" err="1" smtClean="0"/>
              <a:t>мінарети</a:t>
            </a:r>
            <a:r>
              <a:rPr lang="ru-RU" sz="2400" dirty="0" smtClean="0"/>
              <a:t>. </a:t>
            </a:r>
            <a:r>
              <a:rPr lang="uk-UA" sz="2400" dirty="0"/>
              <a:t>У будівництві брало участь до 20 000 робітників. Ім'я архітектора невідоме, але поширена думка, що в розробці проекту брали участь найкращі архітектори Індії та інших країн Сходу на чолі з </a:t>
            </a:r>
            <a:r>
              <a:rPr lang="uk-UA" sz="2400" dirty="0" err="1"/>
              <a:t>агрським</a:t>
            </a:r>
            <a:r>
              <a:rPr lang="uk-UA" sz="2400" dirty="0"/>
              <a:t> архітектором </a:t>
            </a:r>
            <a:r>
              <a:rPr lang="uk-UA" sz="2400" dirty="0" err="1"/>
              <a:t>Устад</a:t>
            </a:r>
            <a:r>
              <a:rPr lang="uk-UA" sz="2400" dirty="0"/>
              <a:t>-Ісою. Не виключено, що одним з авторів був сам Шах </a:t>
            </a:r>
            <a:r>
              <a:rPr lang="uk-UA" sz="2400" dirty="0" err="1"/>
              <a:t>Джахан</a:t>
            </a:r>
            <a:r>
              <a:rPr lang="uk-UA" sz="2400" dirty="0"/>
              <a:t>, який мав високий художній смак</a:t>
            </a:r>
            <a:r>
              <a:rPr lang="uk-UA" sz="2400" dirty="0" smtClean="0"/>
              <a:t>.</a:t>
            </a:r>
            <a:r>
              <a:rPr lang="uk-UA" sz="2400" dirty="0"/>
              <a:t> У будівництві брало участь до 20 000 робітників. Ім'я архітектора невідоме, але поширена думка, що в розробці проекту брали участь найкращі архітектори Індії та інших країн Сходу на чолі з </a:t>
            </a:r>
            <a:r>
              <a:rPr lang="uk-UA" sz="2400" dirty="0" err="1"/>
              <a:t>агрським</a:t>
            </a:r>
            <a:r>
              <a:rPr lang="uk-UA" sz="2400" dirty="0"/>
              <a:t> архітектором </a:t>
            </a:r>
            <a:r>
              <a:rPr lang="uk-UA" sz="2400" dirty="0" err="1"/>
              <a:t>Устад</a:t>
            </a:r>
            <a:r>
              <a:rPr lang="uk-UA" sz="2400" dirty="0"/>
              <a:t>-Ісою. Не виключено, що одним з авторів був сам Шах </a:t>
            </a:r>
            <a:r>
              <a:rPr lang="uk-UA" sz="2400" dirty="0" err="1"/>
              <a:t>Джахан</a:t>
            </a:r>
            <a:r>
              <a:rPr lang="uk-UA" sz="2400" dirty="0"/>
              <a:t>, який мав високий художній смак</a:t>
            </a:r>
            <a:r>
              <a:rPr lang="uk-UA" dirty="0"/>
              <a:t>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615209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lifeglobe.net/media/entry/1576/taj_mahal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6772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93</TotalTime>
  <Words>232</Words>
  <Application>Microsoft Office PowerPoint</Application>
  <PresentationFormat>Широкоэкранный</PresentationFormat>
  <Paragraphs>39</Paragraphs>
  <Slides>11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Candara</vt:lpstr>
      <vt:lpstr>Wingdings</vt:lpstr>
      <vt:lpstr>Office Theme</vt:lpstr>
      <vt:lpstr>Індія </vt:lpstr>
      <vt:lpstr>Загальні відомості про країну : </vt:lpstr>
      <vt:lpstr>Стародавня Індія  факти</vt:lpstr>
      <vt:lpstr>Аріхтектура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Сучасна культура Індії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Індія</dc:title>
  <dc:creator>Ice cream</dc:creator>
  <cp:lastModifiedBy>Ice cream</cp:lastModifiedBy>
  <cp:revision>10</cp:revision>
  <dcterms:created xsi:type="dcterms:W3CDTF">2014-05-12T16:29:55Z</dcterms:created>
  <dcterms:modified xsi:type="dcterms:W3CDTF">2014-05-12T18:03:08Z</dcterms:modified>
</cp:coreProperties>
</file>