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318C-6342-444A-84B9-E8657E0040D6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38CEF-67C9-4FDC-8525-C045D6C9B6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318C-6342-444A-84B9-E8657E0040D6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38CEF-67C9-4FDC-8525-C045D6C9B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318C-6342-444A-84B9-E8657E0040D6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38CEF-67C9-4FDC-8525-C045D6C9B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318C-6342-444A-84B9-E8657E0040D6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38CEF-67C9-4FDC-8525-C045D6C9B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318C-6342-444A-84B9-E8657E0040D6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4D38CEF-67C9-4FDC-8525-C045D6C9B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318C-6342-444A-84B9-E8657E0040D6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38CEF-67C9-4FDC-8525-C045D6C9B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318C-6342-444A-84B9-E8657E0040D6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38CEF-67C9-4FDC-8525-C045D6C9B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318C-6342-444A-84B9-E8657E0040D6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38CEF-67C9-4FDC-8525-C045D6C9B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318C-6342-444A-84B9-E8657E0040D6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38CEF-67C9-4FDC-8525-C045D6C9B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318C-6342-444A-84B9-E8657E0040D6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38CEF-67C9-4FDC-8525-C045D6C9B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318C-6342-444A-84B9-E8657E0040D6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38CEF-67C9-4FDC-8525-C045D6C9B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619318C-6342-444A-84B9-E8657E0040D6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4D38CEF-67C9-4FDC-8525-C045D6C9B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0" dirty="0" err="1" smtClean="0"/>
              <a:t>техногенез</a:t>
            </a:r>
            <a:r>
              <a:rPr lang="ru-RU" b="0" dirty="0" smtClean="0"/>
              <a:t> </a:t>
            </a:r>
            <a:r>
              <a:rPr lang="ru-RU" b="0" dirty="0" err="1" smtClean="0"/>
              <a:t>економічне</a:t>
            </a:r>
            <a:r>
              <a:rPr lang="ru-RU" b="0" dirty="0" smtClean="0"/>
              <a:t> </a:t>
            </a:r>
            <a:r>
              <a:rPr lang="ru-RU" b="0" dirty="0" err="1" smtClean="0"/>
              <a:t>зростання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Розмаїтого Дмитра, 10-А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Із зародженням землеробства і скотарства частина людей звільнилась від добування їжі і почала розвивати ремесла, що сприяло професійному розподілу праці. Це була епоха мускульної енергетики, коли у розпорядженні людини була власна сила, а також сила приручених тварин і найпростіші механізми перетворення мускульної енергії.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Починаючи з VIII ст. масово будуються млини, які використовують силу води і вітру. Настала епоха механічної енергетики, що базувалася на відновлювальних природних ресурсах. Це розширило технічні можливості і збільшило вплив людини на природу. Ключовим моментом у розвитку техногенезу була поява парової машини.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Машина повсюдно замінила мускульну тяглову силу, однак використовувала невідновні енергоносії - кам'яне вугілля, а з часом - нафту, нафтопродукти, природний газ. Наступила (епоха хімічної теплоенергетики на невідновних енергоресурсах і масштабне забруднення навколишнього середовища продуктами техногенезу.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 середини XX ст. бурхливо розвивається ядерна теплоенергетика на невідновних ресурсах. Безаварійно діючі АЕС є екологічно безпечнішими, ніж теплові, що спалюють </a:t>
            </a:r>
            <a:r>
              <a:rPr lang="uk-UA" dirty="0" err="1" smtClean="0"/>
              <a:t>високозольне</a:t>
            </a:r>
            <a:r>
              <a:rPr lang="uk-UA" dirty="0" smtClean="0"/>
              <a:t> вугілля низької якості чи мазут. Однак численні аварії на АЕС, у тому числі і Чорнобильській, показують значно більшу загрозу для довкілля відходів і викидів атомної енергетики.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На початку XXI ст. впроваджуються принципово нові маловідходні, маловодні,  </a:t>
            </a:r>
            <a:r>
              <a:rPr lang="uk-UA" dirty="0" err="1" smtClean="0"/>
              <a:t>малоенерго-</a:t>
            </a:r>
            <a:r>
              <a:rPr lang="uk-UA" dirty="0" smtClean="0"/>
              <a:t> і </a:t>
            </a:r>
            <a:r>
              <a:rPr lang="uk-UA" dirty="0" err="1" smtClean="0"/>
              <a:t>ресурсоємні</a:t>
            </a:r>
            <a:r>
              <a:rPr lang="uk-UA" dirty="0" smtClean="0"/>
              <a:t> технології, які розглядають як альтернативні щодо традиційних технологічних процесів.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Серед них: виробництво біопалива; спорудження вітрових, сонячних, припливних, геотермальних електростанцій; зростання частки електротранспорту, особливо в міських поселеннях; запровадження замкнутих циклів водоспоживання; переробка й утилізація виробничих і побутових відходів.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Маси</a:t>
            </a:r>
            <a:r>
              <a:rPr lang="ru-RU" sz="2000" dirty="0" smtClean="0"/>
              <a:t> </a:t>
            </a:r>
            <a:r>
              <a:rPr lang="ru-RU" sz="2000" dirty="0" err="1" smtClean="0"/>
              <a:t>хімічних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елементів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залучаються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основні</a:t>
            </a:r>
            <a:r>
              <a:rPr lang="ru-RU" sz="2000" dirty="0" smtClean="0"/>
              <a:t> </a:t>
            </a:r>
            <a:r>
              <a:rPr lang="ru-RU" sz="2000" dirty="0" err="1" smtClean="0"/>
              <a:t>глобальні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техногенні</a:t>
            </a:r>
            <a:r>
              <a:rPr lang="ru-RU" sz="2000" dirty="0" smtClean="0"/>
              <a:t> потоки </a:t>
            </a:r>
            <a:r>
              <a:rPr lang="ru-RU" sz="2000" dirty="0" err="1" smtClean="0"/>
              <a:t>біосфери</a:t>
            </a:r>
            <a:r>
              <a:rPr lang="ru-RU" sz="2000" dirty="0" smtClean="0"/>
              <a:t> (за </a:t>
            </a:r>
            <a:r>
              <a:rPr lang="ru-RU" sz="2000" dirty="0" err="1" smtClean="0"/>
              <a:t>Добродєєвим</a:t>
            </a:r>
            <a:r>
              <a:rPr lang="ru-RU" sz="2000" dirty="0" smtClean="0"/>
              <a:t> О.П.)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Технічний прогрес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Метою науково-технічного прогресу є збільшення обсягів виробництва, розширення асортименту продукції та її споживацьких якостей. Однак науково-технічний прогрес другої половини XX та початку XXI ст. і створені ним засоби виробництва загострили протиріччя між технікою, технологіями і природним середовищем. Сучасні технології не можуть задовольнити екологічні й естетичні вимоги, оскільки функціонують з використанням типових конструкцій і домінуючою економічною доцільністю.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Окремо взяті досягнення науки і техніки - це, незаперечно, прогрес у</a:t>
            </a:r>
            <a:br>
              <a:rPr lang="uk-UA" dirty="0" smtClean="0"/>
            </a:br>
            <a:r>
              <a:rPr lang="uk-UA" dirty="0" smtClean="0"/>
              <a:t>галузі знань і практиці. Проте чи стануть вони прогресом культури загалом і зокрема щодо стану природи? Науково-технічний прогрес є екологічно доцільним за таких умов, коли його досягнення перебувають у гармонії з природою.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2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А.О. </a:t>
            </a:r>
            <a:r>
              <a:rPr lang="uk-UA" sz="200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Горєлов</a:t>
            </a:r>
            <a:r>
              <a:rPr lang="uk-UA" sz="2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вважає, що для поєднання науково-технічного прогресу із соціально-природним необхідно дотримуватись трьох принципів впровадження науки і техніки: </a:t>
            </a:r>
            <a:endParaRPr lang="ru-RU" sz="20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uk-UA" dirty="0" smtClean="0"/>
              <a:t>існує, зазвичай, декілька варіантів перетворення природи, з яких належить вибрати найкращий, у тому числі з екологічної точки зору (принцип альтернативності); </a:t>
            </a:r>
            <a:endParaRPr lang="ru-RU" dirty="0" smtClean="0"/>
          </a:p>
          <a:p>
            <a:pPr lvl="0"/>
            <a:r>
              <a:rPr lang="uk-UA" dirty="0" smtClean="0"/>
              <a:t>усілякі новації, науково-технічні розробки мають проходити перевірку (експертизу) на екологічну безпеку і ризик негативного екологічного впливу (</a:t>
            </a:r>
            <a:r>
              <a:rPr lang="uk-UA" dirty="0" err="1" smtClean="0"/>
              <a:t>припцип</a:t>
            </a:r>
            <a:r>
              <a:rPr lang="uk-UA" dirty="0" smtClean="0"/>
              <a:t> перевірки);</a:t>
            </a:r>
            <a:endParaRPr lang="ru-RU" dirty="0" smtClean="0"/>
          </a:p>
          <a:p>
            <a:pPr lvl="0"/>
            <a:r>
              <a:rPr lang="uk-UA" dirty="0" smtClean="0"/>
              <a:t>остаточне рішення про запровадження досягнень науки і техніки в практику господарювання мають приймати люди, які проживають в даному регіоні в умовах повної екологічної гласності і демократизму (принцип референдумів). </a:t>
            </a:r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Сутність техногенезу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Техногенез - це сукупність геохімічних і геофізичних процесів, пов'язаних з діяльністю людини, що істотно змінили і продовжують змінювати геохімічну ситуацію у біосфері.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 descr="Фотографии Днепропетровс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703" y="3457916"/>
            <a:ext cx="4500594" cy="34000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Економічне зростання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Економічне зростання традиційно характеризується збільшенням виробництва продукції і послуг для цілей споживання і накопичення на національному рівні. Оскільки кількісна оцінка всіх процесів у матеріальних системах має енергетичний еквівалент, то відносну оцінку економічного росту можна отримати за допомогою енергетичного підходу.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Впродовж останніх десятиліть спостерігається тісна залежність між економічним ростом загалом і розвитком енергетики на основі співставлення темпів приросту валового світового продукту (ВСП) і енергоспоживання. Подвоєння цих показників відбувається впродовж 21 року для ВСП і 26 років для енергетики . Таке зростання  світової економіки засвідчує відповідне зростання збільшення видобутку і споживання  природних ресурсів і техногенної деградації середовища.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Риси зростання економіки і всесвітнього техногенезу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	Найхарактерніші риси зростання економіки і всесвітнього техногенезу можна уявити таким чином:</a:t>
            </a:r>
            <a:endParaRPr lang="ru-RU" dirty="0" smtClean="0"/>
          </a:p>
          <a:p>
            <a:r>
              <a:rPr lang="uk-UA" dirty="0" smtClean="0"/>
              <a:t>• упродовж останніх 100 років світове споживання енергії збільшилось у 14 разів, що засвідчує випереджаючі темпи зростання енергетики щодо чисельності населення;</a:t>
            </a:r>
            <a:endParaRPr lang="ru-RU" dirty="0" smtClean="0"/>
          </a:p>
          <a:p>
            <a:r>
              <a:rPr lang="uk-UA" dirty="0" smtClean="0"/>
              <a:t>• у структурі паливного балансу відбувся перехід до переважання вуглеводневого палива - вугілля, нафти і газу, а також зростання частки гідроенергетики та ядерної енергетики в енергетичному балансі;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Риси зростання економіки і всесвітнього техногенезу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• у багато разів збільшились видобуток і переробка мінеральних ресурсів; виробництво чорних металів зросло за століття у вісім разів, ще більш інтенсивним було зростання виробництва кольорових металів, видобутку урану, виробництва цементу тощо;</a:t>
            </a:r>
            <a:endParaRPr lang="ru-RU" dirty="0" smtClean="0"/>
          </a:p>
          <a:p>
            <a:r>
              <a:rPr lang="uk-UA" dirty="0" smtClean="0"/>
              <a:t>• у XX ст. значно виросли обсяги і змінилася структура машинобудування у зв'язку з розвитком його нових галузей (виробництво засобів зв'язку, приладобудування, радіотехніка, електроніка);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Риси зростання економіки і всесвітнього техногенезу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серед рис техногенезу потрібно відзначити хімізацію всіх галузей господарства, яка проявилася у масовому виробництві мінеральних добрив, синтетичних сполук, пластмас, синтетичних миючих засобів, лікарських препаратів тощо;</a:t>
            </a:r>
            <a:endParaRPr lang="ru-RU" dirty="0" smtClean="0"/>
          </a:p>
          <a:p>
            <a:r>
              <a:rPr lang="uk-UA" dirty="0" smtClean="0"/>
              <a:t>• науково-технічна революція у військовій справі розширила сферу ведення бойових дій з появою принципово нових видів зброї, що створило безпосередню загрозу виживання людства;</a:t>
            </a:r>
            <a:endParaRPr lang="ru-RU" dirty="0" smtClean="0"/>
          </a:p>
          <a:p>
            <a:r>
              <a:rPr lang="uk-UA" dirty="0" smtClean="0"/>
              <a:t>• техносфера за своєю площею зросла майже вдвічі і стала більш насиченою, тим часом біосфера суходолу скоротилась більш ніж на 15 %.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У геохімічному аспекті техногенез включає: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а) видобуток хімічних елементів із природного середовища і їхню концентрацію; </a:t>
            </a:r>
          </a:p>
          <a:p>
            <a:r>
              <a:rPr lang="uk-UA" dirty="0" smtClean="0"/>
              <a:t>б) перегрупування хімічних елементів, зміну хімічного складу сполук, у які входять ці елементи, а також створення нових хімічних речовин; </a:t>
            </a:r>
          </a:p>
          <a:p>
            <a:r>
              <a:rPr lang="uk-UA" dirty="0" smtClean="0"/>
              <a:t>в) розсіювання залучених у техногенез елементів у навколишньому середовищі.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Розрізняють стихійне і заплановане розсіювання продуктів техногенезу. До стихійного розсіювання належать викиди техногенних речовин в атмосферу, забруднення ґрунтів і водойм промисловими стоками, твердими відходами промислових підприємств, викиди внаслідок аварійних ситуацій. Заплановане розсіювання продуктів техногенезу відбувається в процесі внесення хімічних добрив, отрутохімікатів, зрошення стічними водами і компостами.</a:t>
            </a:r>
            <a:endParaRPr lang="ru-RU" dirty="0" smtClean="0"/>
          </a:p>
        </p:txBody>
      </p:sp>
      <p:pic>
        <p:nvPicPr>
          <p:cNvPr id="5" name="Picture 2" descr="Человечество само грозит себе гибелью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62942" y="1"/>
            <a:ext cx="102698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Негативна дія техногенезу об'єднується поняттям забруднення природного  середовища. Під забрудненням розуміють потрапляння в навколишнє середовище продуктів техногенезу, які здійснюють негативний вплив на людину, біологічні компоненти і технічні споруди.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Несчастный случай на Химическом заводе в Германии (6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05636" y="0"/>
            <a:ext cx="1095527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Людство щорічно видобуває з надр і розсіює при спалюванні горючих корисних копалин більші обсяги хімічних елементів, ніж їх споживається рослинністю суходолу для створення річного приросту. Щорічно внаслідок спалювання вугілля у навколишнє середовище потрапляє більше, ніж залучено до біологічного </a:t>
            </a:r>
            <a:r>
              <a:rPr lang="uk-UA" dirty="0" err="1" smtClean="0"/>
              <a:t>колообігу</a:t>
            </a:r>
            <a:r>
              <a:rPr lang="uk-UA" dirty="0" smtClean="0"/>
              <a:t>, ртуті у 8700 разів, урану в 60 разів, кадмію у 10 разів, літію і берилію у 10 разів, олова у 4 рази.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Незважаючи на часткове винесення хімічних елементів з річковим стоком і циркуляцією повітряних мас, поверхня суходолу щороку «збагачується» на мільйони і сотні тисяч тонн фосфору (Р), купруму (</a:t>
            </a:r>
            <a:r>
              <a:rPr lang="uk-UA" dirty="0" err="1" smtClean="0"/>
              <a:t>Cu</a:t>
            </a:r>
            <a:r>
              <a:rPr lang="uk-UA" dirty="0" smtClean="0"/>
              <a:t>), мангану (</a:t>
            </a:r>
            <a:r>
              <a:rPr lang="uk-UA" dirty="0" err="1" smtClean="0"/>
              <a:t>Mn</a:t>
            </a:r>
            <a:r>
              <a:rPr lang="uk-UA" dirty="0" smtClean="0"/>
              <a:t>), плюмбуму (</a:t>
            </a:r>
            <a:r>
              <a:rPr lang="uk-UA" dirty="0" err="1" smtClean="0"/>
              <a:t>Pb</a:t>
            </a:r>
            <a:r>
              <a:rPr lang="uk-UA" dirty="0" smtClean="0"/>
              <a:t>), хрому (</a:t>
            </a:r>
            <a:r>
              <a:rPr lang="uk-UA" dirty="0" err="1" smtClean="0"/>
              <a:t>Сг</a:t>
            </a:r>
            <a:r>
              <a:rPr lang="uk-UA" dirty="0" smtClean="0"/>
              <a:t>), нікелю (</a:t>
            </a:r>
            <a:r>
              <a:rPr lang="uk-UA" dirty="0" err="1" smtClean="0"/>
              <a:t>Ni</a:t>
            </a:r>
            <a:r>
              <a:rPr lang="uk-UA" dirty="0" smtClean="0"/>
              <a:t>), урану (U), кобальту (</a:t>
            </a:r>
            <a:r>
              <a:rPr lang="uk-UA" dirty="0" err="1" smtClean="0"/>
              <a:t>Со</a:t>
            </a:r>
            <a:r>
              <a:rPr lang="uk-UA" dirty="0" smtClean="0"/>
              <a:t>), ванадію (V), молібдену (</a:t>
            </a:r>
            <a:r>
              <a:rPr lang="uk-UA" dirty="0" err="1" smtClean="0"/>
              <a:t>Mo</a:t>
            </a:r>
            <a:r>
              <a:rPr lang="uk-UA" dirty="0" smtClean="0"/>
              <a:t>). Розвиток ноосфери супроводжується глобальним зростанням концентрації хімічних елементів.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Міру використання елемента щодо його вмісту в літосфері називають його </a:t>
            </a:r>
            <a:r>
              <a:rPr lang="uk-UA" dirty="0" err="1" smtClean="0"/>
              <a:t>технофільністю</a:t>
            </a:r>
            <a:r>
              <a:rPr lang="uk-UA" dirty="0" smtClean="0"/>
              <a:t>. Це поняття було запропоновано відомим російським геохіміком А.І. </a:t>
            </a:r>
            <a:r>
              <a:rPr lang="uk-UA" dirty="0" err="1" smtClean="0"/>
              <a:t>Перельманом</a:t>
            </a:r>
            <a:r>
              <a:rPr lang="uk-UA" dirty="0" smtClean="0"/>
              <a:t> у 1973 році. Показником </a:t>
            </a:r>
            <a:r>
              <a:rPr lang="uk-UA" dirty="0" err="1" smtClean="0"/>
              <a:t>технофільності</a:t>
            </a:r>
            <a:r>
              <a:rPr lang="uk-UA" dirty="0" smtClean="0"/>
              <a:t> є відношення маси щорічного видобутку елемента до його вмісту (клерку) у літосфері. Можна розрахувати як глобальну </a:t>
            </a:r>
            <a:r>
              <a:rPr lang="uk-UA" dirty="0" err="1" smtClean="0"/>
              <a:t>технофільність</a:t>
            </a:r>
            <a:r>
              <a:rPr lang="uk-UA" dirty="0" smtClean="0"/>
              <a:t> елементів, використовуючи показники світового видобутку, так і регіональну </a:t>
            </a:r>
            <a:r>
              <a:rPr lang="uk-UA" dirty="0" err="1" smtClean="0"/>
              <a:t>технофільність</a:t>
            </a:r>
            <a:r>
              <a:rPr lang="uk-UA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Етапи розвитку техногенезу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Початковий етап техногенезу пов'язують з використанням вогню первісною людиною, що сприяло збільшенню ареалу поширення людини, доповнило </a:t>
            </a:r>
            <a:r>
              <a:rPr lang="uk-UA" dirty="0" err="1" smtClean="0"/>
              <a:t>полюнання</a:t>
            </a:r>
            <a:r>
              <a:rPr lang="uk-UA" dirty="0" smtClean="0"/>
              <a:t> і збиральництво новими прийомами, змінило способи приготування їжі, зародило можливість розвитку </a:t>
            </a:r>
            <a:r>
              <a:rPr lang="uk-UA" dirty="0" err="1" smtClean="0"/>
              <a:t>термотехнологій</a:t>
            </a:r>
            <a:r>
              <a:rPr lang="uk-UA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126</TotalTime>
  <Words>1130</Words>
  <Application>Microsoft Office PowerPoint</Application>
  <PresentationFormat>Экран (4:3)</PresentationFormat>
  <Paragraphs>43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техногенез економічне зростання</vt:lpstr>
      <vt:lpstr>Сутність техногенезу</vt:lpstr>
      <vt:lpstr>У геохімічному аспекті техногенез включає:</vt:lpstr>
      <vt:lpstr>Слайд 4</vt:lpstr>
      <vt:lpstr>Слайд 5</vt:lpstr>
      <vt:lpstr>Слайд 6</vt:lpstr>
      <vt:lpstr>Слайд 7</vt:lpstr>
      <vt:lpstr>Слайд 8</vt:lpstr>
      <vt:lpstr>Етапи розвитку техногенезу</vt:lpstr>
      <vt:lpstr>Слайд 10</vt:lpstr>
      <vt:lpstr>Слайд 11</vt:lpstr>
      <vt:lpstr>Слайд 12</vt:lpstr>
      <vt:lpstr>Слайд 13</vt:lpstr>
      <vt:lpstr>Слайд 14</vt:lpstr>
      <vt:lpstr>Слайд 15</vt:lpstr>
      <vt:lpstr>Маси хімічних елементів, що залучаються в основні глобальні і техногенні потоки біосфери (за Добродєєвим О.П.)</vt:lpstr>
      <vt:lpstr>Технічний прогрес</vt:lpstr>
      <vt:lpstr>Слайд 18</vt:lpstr>
      <vt:lpstr>А.О. Горєлов вважає, що для поєднання науково-технічного прогресу із соціально-природним необхідно дотримуватись трьох принципів впровадження науки і техніки: </vt:lpstr>
      <vt:lpstr>Економічне зростання</vt:lpstr>
      <vt:lpstr>Слайд 21</vt:lpstr>
      <vt:lpstr>Риси зростання економіки і всесвітнього техногенезу</vt:lpstr>
      <vt:lpstr>Риси зростання економіки і всесвітнього техногенезу</vt:lpstr>
      <vt:lpstr>Риси зростання економіки і всесвітнього техногенезу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12</cp:revision>
  <dcterms:created xsi:type="dcterms:W3CDTF">2014-11-20T21:46:45Z</dcterms:created>
  <dcterms:modified xsi:type="dcterms:W3CDTF">2014-11-21T20:44:52Z</dcterms:modified>
</cp:coreProperties>
</file>