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15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94309-1155-4023-9397-6D5B631DFBE8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0EAF10E-04BA-416F-BCCF-E856011AF5DE}">
      <dgm:prSet phldrT="[Текст]" custT="1"/>
      <dgm:spPr/>
      <dgm:t>
        <a:bodyPr/>
        <a:lstStyle/>
        <a:p>
          <a:r>
            <a:rPr lang="uk-UA" sz="2400" b="1" i="1" dirty="0" smtClean="0">
              <a:latin typeface="Bookman Old Style" pitchFamily="18" charset="0"/>
            </a:rPr>
            <a:t>Значення вступу України до РЄ</a:t>
          </a:r>
          <a:endParaRPr lang="uk-UA" sz="2400" b="1" i="1" dirty="0">
            <a:latin typeface="Bookman Old Style" pitchFamily="18" charset="0"/>
          </a:endParaRPr>
        </a:p>
      </dgm:t>
    </dgm:pt>
    <dgm:pt modelId="{4C9DA376-535B-40FA-8173-580FC4C1F4D1}" type="parTrans" cxnId="{44C83D32-1DC2-457B-B669-DADA4AC3DA7E}">
      <dgm:prSet/>
      <dgm:spPr/>
      <dgm:t>
        <a:bodyPr/>
        <a:lstStyle/>
        <a:p>
          <a:endParaRPr lang="uk-UA"/>
        </a:p>
      </dgm:t>
    </dgm:pt>
    <dgm:pt modelId="{960A465E-48FE-41E2-A572-E0132A803FB5}" type="sibTrans" cxnId="{44C83D32-1DC2-457B-B669-DADA4AC3DA7E}">
      <dgm:prSet/>
      <dgm:spPr/>
      <dgm:t>
        <a:bodyPr/>
        <a:lstStyle/>
        <a:p>
          <a:endParaRPr lang="uk-UA"/>
        </a:p>
      </dgm:t>
    </dgm:pt>
    <dgm:pt modelId="{15340D03-E58C-4A47-8F0A-8822F27EED8D}">
      <dgm:prSet phldrT="[Текст]" custT="1"/>
      <dgm:spPr/>
      <dgm:t>
        <a:bodyPr/>
        <a:lstStyle/>
        <a:p>
          <a:r>
            <a:rPr lang="uk-UA" sz="1800" dirty="0" smtClean="0">
              <a:latin typeface="Bookman Old Style" pitchFamily="18" charset="0"/>
            </a:rPr>
            <a:t>Поглиблення демократичних перетворень всередині країни</a:t>
          </a:r>
          <a:endParaRPr lang="uk-UA" sz="1800" dirty="0">
            <a:latin typeface="Bookman Old Style" pitchFamily="18" charset="0"/>
          </a:endParaRPr>
        </a:p>
      </dgm:t>
    </dgm:pt>
    <dgm:pt modelId="{C04D18D0-1340-4429-A41B-55DF5F5A7453}" type="parTrans" cxnId="{2F3002FF-4B19-4ACE-BC73-0E3F81BA3723}">
      <dgm:prSet/>
      <dgm:spPr/>
      <dgm:t>
        <a:bodyPr/>
        <a:lstStyle/>
        <a:p>
          <a:endParaRPr lang="uk-UA"/>
        </a:p>
      </dgm:t>
    </dgm:pt>
    <dgm:pt modelId="{D0D6A361-C48E-45E3-8310-38130F21F558}" type="sibTrans" cxnId="{2F3002FF-4B19-4ACE-BC73-0E3F81BA3723}">
      <dgm:prSet/>
      <dgm:spPr/>
      <dgm:t>
        <a:bodyPr/>
        <a:lstStyle/>
        <a:p>
          <a:endParaRPr lang="uk-UA"/>
        </a:p>
      </dgm:t>
    </dgm:pt>
    <dgm:pt modelId="{53B29402-9B02-475C-B638-EB155D6ADD7B}">
      <dgm:prSet phldrT="[Текст]" custT="1"/>
      <dgm:spPr/>
      <dgm:t>
        <a:bodyPr/>
        <a:lstStyle/>
        <a:p>
          <a:r>
            <a:rPr lang="uk-UA" sz="1800" dirty="0" smtClean="0">
              <a:latin typeface="Bookman Old Style" pitchFamily="18" charset="0"/>
            </a:rPr>
            <a:t>Зміцнення міжнародного авторитету України</a:t>
          </a:r>
          <a:endParaRPr lang="uk-UA" sz="1800" dirty="0">
            <a:latin typeface="Bookman Old Style" pitchFamily="18" charset="0"/>
          </a:endParaRPr>
        </a:p>
      </dgm:t>
    </dgm:pt>
    <dgm:pt modelId="{04502DCB-4A26-440B-A928-3982D779B3F7}" type="parTrans" cxnId="{5E53AB0A-3E38-4A4E-B78F-6145C0CF2BA0}">
      <dgm:prSet/>
      <dgm:spPr/>
      <dgm:t>
        <a:bodyPr/>
        <a:lstStyle/>
        <a:p>
          <a:endParaRPr lang="uk-UA"/>
        </a:p>
      </dgm:t>
    </dgm:pt>
    <dgm:pt modelId="{B5A54236-26F5-4973-A7A4-465B849286AE}" type="sibTrans" cxnId="{5E53AB0A-3E38-4A4E-B78F-6145C0CF2BA0}">
      <dgm:prSet/>
      <dgm:spPr/>
      <dgm:t>
        <a:bodyPr/>
        <a:lstStyle/>
        <a:p>
          <a:endParaRPr lang="uk-UA"/>
        </a:p>
      </dgm:t>
    </dgm:pt>
    <dgm:pt modelId="{7A9A32E6-7F10-4B40-9857-1AA5357BC88B}">
      <dgm:prSet phldrT="[Текст]" custT="1"/>
      <dgm:spPr/>
      <dgm:t>
        <a:bodyPr/>
        <a:lstStyle/>
        <a:p>
          <a:r>
            <a:rPr lang="uk-UA" sz="1800" dirty="0" smtClean="0">
              <a:latin typeface="Bookman Old Style" pitchFamily="18" charset="0"/>
            </a:rPr>
            <a:t>Отримання права вступати в усі загальноєвропейські структури</a:t>
          </a:r>
          <a:endParaRPr lang="uk-UA" sz="1800" dirty="0">
            <a:latin typeface="Bookman Old Style" pitchFamily="18" charset="0"/>
          </a:endParaRPr>
        </a:p>
      </dgm:t>
    </dgm:pt>
    <dgm:pt modelId="{77ED20A7-C53F-4460-A937-5BF141A80AF9}" type="parTrans" cxnId="{EDFE6B5C-2D5B-4D86-BAE2-F5BC1D04DB3F}">
      <dgm:prSet/>
      <dgm:spPr/>
      <dgm:t>
        <a:bodyPr/>
        <a:lstStyle/>
        <a:p>
          <a:endParaRPr lang="uk-UA"/>
        </a:p>
      </dgm:t>
    </dgm:pt>
    <dgm:pt modelId="{4F03980F-C1F8-4AA5-AE94-AE6CB3E94976}" type="sibTrans" cxnId="{EDFE6B5C-2D5B-4D86-BAE2-F5BC1D04DB3F}">
      <dgm:prSet/>
      <dgm:spPr/>
      <dgm:t>
        <a:bodyPr/>
        <a:lstStyle/>
        <a:p>
          <a:endParaRPr lang="uk-UA"/>
        </a:p>
      </dgm:t>
    </dgm:pt>
    <dgm:pt modelId="{25001840-C617-42B7-938E-40C6684C8B7F}" type="pres">
      <dgm:prSet presAssocID="{08F94309-1155-4023-9397-6D5B631DFB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B112CB-1E08-4702-ADA0-3883E36979A4}" type="pres">
      <dgm:prSet presAssocID="{08F94309-1155-4023-9397-6D5B631DFBE8}" presName="hierFlow" presStyleCnt="0"/>
      <dgm:spPr/>
    </dgm:pt>
    <dgm:pt modelId="{1493806F-9174-44C6-8520-A49AB83ADCCC}" type="pres">
      <dgm:prSet presAssocID="{08F94309-1155-4023-9397-6D5B631DFBE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03CB13E-BFC2-49BB-A800-4396C56E7D25}" type="pres">
      <dgm:prSet presAssocID="{00EAF10E-04BA-416F-BCCF-E856011AF5DE}" presName="Name14" presStyleCnt="0"/>
      <dgm:spPr/>
    </dgm:pt>
    <dgm:pt modelId="{A7996930-20F7-48C9-8364-51D392B79F2C}" type="pres">
      <dgm:prSet presAssocID="{00EAF10E-04BA-416F-BCCF-E856011AF5DE}" presName="level1Shape" presStyleLbl="node0" presStyleIdx="0" presStyleCnt="1" custScaleX="365775" custScaleY="49478">
        <dgm:presLayoutVars>
          <dgm:chPref val="3"/>
        </dgm:presLayoutVars>
      </dgm:prSet>
      <dgm:spPr/>
    </dgm:pt>
    <dgm:pt modelId="{F89B3CA1-0A47-45C4-9EB2-5EFB3260AA46}" type="pres">
      <dgm:prSet presAssocID="{00EAF10E-04BA-416F-BCCF-E856011AF5DE}" presName="hierChild2" presStyleCnt="0"/>
      <dgm:spPr/>
    </dgm:pt>
    <dgm:pt modelId="{3A92923E-3AB5-4ECB-9277-03E77B5D1D00}" type="pres">
      <dgm:prSet presAssocID="{C04D18D0-1340-4429-A41B-55DF5F5A7453}" presName="Name19" presStyleLbl="parChTrans1D2" presStyleIdx="0" presStyleCnt="3"/>
      <dgm:spPr/>
    </dgm:pt>
    <dgm:pt modelId="{E79B7AAC-537B-445F-A9CB-530816D5FCF9}" type="pres">
      <dgm:prSet presAssocID="{15340D03-E58C-4A47-8F0A-8822F27EED8D}" presName="Name21" presStyleCnt="0"/>
      <dgm:spPr/>
    </dgm:pt>
    <dgm:pt modelId="{517ADAC4-9172-4509-924B-5FDA150C4229}" type="pres">
      <dgm:prSet presAssocID="{15340D03-E58C-4A47-8F0A-8822F27EED8D}" presName="level2Shape" presStyleLbl="node2" presStyleIdx="0" presStyleCnt="3" custScaleX="139154" custLinFactNeighborX="-43237" custLinFactNeighborY="745"/>
      <dgm:spPr/>
    </dgm:pt>
    <dgm:pt modelId="{37786185-DB50-4E05-B499-C493F80F7406}" type="pres">
      <dgm:prSet presAssocID="{15340D03-E58C-4A47-8F0A-8822F27EED8D}" presName="hierChild3" presStyleCnt="0"/>
      <dgm:spPr/>
    </dgm:pt>
    <dgm:pt modelId="{09A7A9DF-C472-488C-AC4D-02F65322BA44}" type="pres">
      <dgm:prSet presAssocID="{04502DCB-4A26-440B-A928-3982D779B3F7}" presName="Name19" presStyleLbl="parChTrans1D2" presStyleIdx="1" presStyleCnt="3"/>
      <dgm:spPr/>
    </dgm:pt>
    <dgm:pt modelId="{009C9933-5B56-48F4-83F4-8CA94E76E5A8}" type="pres">
      <dgm:prSet presAssocID="{53B29402-9B02-475C-B638-EB155D6ADD7B}" presName="Name21" presStyleCnt="0"/>
      <dgm:spPr/>
    </dgm:pt>
    <dgm:pt modelId="{15688F5D-5883-4085-B31E-987F43BF1C0D}" type="pres">
      <dgm:prSet presAssocID="{53B29402-9B02-475C-B638-EB155D6ADD7B}" presName="level2Shape" presStyleLbl="node2" presStyleIdx="1" presStyleCnt="3" custScaleX="139154"/>
      <dgm:spPr/>
      <dgm:t>
        <a:bodyPr/>
        <a:lstStyle/>
        <a:p>
          <a:endParaRPr lang="uk-UA"/>
        </a:p>
      </dgm:t>
    </dgm:pt>
    <dgm:pt modelId="{F892A0CD-2FED-41B1-8D68-1A5DD5D1DD72}" type="pres">
      <dgm:prSet presAssocID="{53B29402-9B02-475C-B638-EB155D6ADD7B}" presName="hierChild3" presStyleCnt="0"/>
      <dgm:spPr/>
    </dgm:pt>
    <dgm:pt modelId="{55B3DC7F-92E1-4532-8570-E1877A0A8632}" type="pres">
      <dgm:prSet presAssocID="{77ED20A7-C53F-4460-A937-5BF141A80AF9}" presName="Name19" presStyleLbl="parChTrans1D2" presStyleIdx="2" presStyleCnt="3"/>
      <dgm:spPr/>
    </dgm:pt>
    <dgm:pt modelId="{17406DB0-CBCD-4DC3-8842-42FBAADB37C4}" type="pres">
      <dgm:prSet presAssocID="{7A9A32E6-7F10-4B40-9857-1AA5357BC88B}" presName="Name21" presStyleCnt="0"/>
      <dgm:spPr/>
    </dgm:pt>
    <dgm:pt modelId="{A28A849F-A22F-4CA4-AFE0-9B1F24058EB1}" type="pres">
      <dgm:prSet presAssocID="{7A9A32E6-7F10-4B40-9857-1AA5357BC88B}" presName="level2Shape" presStyleLbl="node2" presStyleIdx="2" presStyleCnt="3" custScaleX="139154" custLinFactNeighborX="39261"/>
      <dgm:spPr/>
      <dgm:t>
        <a:bodyPr/>
        <a:lstStyle/>
        <a:p>
          <a:endParaRPr lang="uk-UA"/>
        </a:p>
      </dgm:t>
    </dgm:pt>
    <dgm:pt modelId="{E99AE482-CE14-4C13-89AD-6888EEEF3ECD}" type="pres">
      <dgm:prSet presAssocID="{7A9A32E6-7F10-4B40-9857-1AA5357BC88B}" presName="hierChild3" presStyleCnt="0"/>
      <dgm:spPr/>
    </dgm:pt>
    <dgm:pt modelId="{D1B5C056-4289-426B-85D4-74CE2F21A99E}" type="pres">
      <dgm:prSet presAssocID="{08F94309-1155-4023-9397-6D5B631DFBE8}" presName="bgShapesFlow" presStyleCnt="0"/>
      <dgm:spPr/>
    </dgm:pt>
  </dgm:ptLst>
  <dgm:cxnLst>
    <dgm:cxn modelId="{526232BF-F971-4C40-8761-30A77C078695}" type="presOf" srcId="{53B29402-9B02-475C-B638-EB155D6ADD7B}" destId="{15688F5D-5883-4085-B31E-987F43BF1C0D}" srcOrd="0" destOrd="0" presId="urn:microsoft.com/office/officeart/2005/8/layout/hierarchy6"/>
    <dgm:cxn modelId="{73916766-170A-4ABB-8775-9BEC74607E8A}" type="presOf" srcId="{15340D03-E58C-4A47-8F0A-8822F27EED8D}" destId="{517ADAC4-9172-4509-924B-5FDA150C4229}" srcOrd="0" destOrd="0" presId="urn:microsoft.com/office/officeart/2005/8/layout/hierarchy6"/>
    <dgm:cxn modelId="{021FB044-C731-4665-9D74-1F17B7ABB835}" type="presOf" srcId="{00EAF10E-04BA-416F-BCCF-E856011AF5DE}" destId="{A7996930-20F7-48C9-8364-51D392B79F2C}" srcOrd="0" destOrd="0" presId="urn:microsoft.com/office/officeart/2005/8/layout/hierarchy6"/>
    <dgm:cxn modelId="{EDFE6B5C-2D5B-4D86-BAE2-F5BC1D04DB3F}" srcId="{00EAF10E-04BA-416F-BCCF-E856011AF5DE}" destId="{7A9A32E6-7F10-4B40-9857-1AA5357BC88B}" srcOrd="2" destOrd="0" parTransId="{77ED20A7-C53F-4460-A937-5BF141A80AF9}" sibTransId="{4F03980F-C1F8-4AA5-AE94-AE6CB3E94976}"/>
    <dgm:cxn modelId="{2F3002FF-4B19-4ACE-BC73-0E3F81BA3723}" srcId="{00EAF10E-04BA-416F-BCCF-E856011AF5DE}" destId="{15340D03-E58C-4A47-8F0A-8822F27EED8D}" srcOrd="0" destOrd="0" parTransId="{C04D18D0-1340-4429-A41B-55DF5F5A7453}" sibTransId="{D0D6A361-C48E-45E3-8310-38130F21F558}"/>
    <dgm:cxn modelId="{5E53AB0A-3E38-4A4E-B78F-6145C0CF2BA0}" srcId="{00EAF10E-04BA-416F-BCCF-E856011AF5DE}" destId="{53B29402-9B02-475C-B638-EB155D6ADD7B}" srcOrd="1" destOrd="0" parTransId="{04502DCB-4A26-440B-A928-3982D779B3F7}" sibTransId="{B5A54236-26F5-4973-A7A4-465B849286AE}"/>
    <dgm:cxn modelId="{7BD5ABB8-A97A-489B-9398-B1FF88A29593}" type="presOf" srcId="{08F94309-1155-4023-9397-6D5B631DFBE8}" destId="{25001840-C617-42B7-938E-40C6684C8B7F}" srcOrd="0" destOrd="0" presId="urn:microsoft.com/office/officeart/2005/8/layout/hierarchy6"/>
    <dgm:cxn modelId="{AA4D58C8-9849-40E8-AFEE-E48C5362773E}" type="presOf" srcId="{7A9A32E6-7F10-4B40-9857-1AA5357BC88B}" destId="{A28A849F-A22F-4CA4-AFE0-9B1F24058EB1}" srcOrd="0" destOrd="0" presId="urn:microsoft.com/office/officeart/2005/8/layout/hierarchy6"/>
    <dgm:cxn modelId="{AFA16271-326B-483E-B4EB-B61A26A9688A}" type="presOf" srcId="{77ED20A7-C53F-4460-A937-5BF141A80AF9}" destId="{55B3DC7F-92E1-4532-8570-E1877A0A8632}" srcOrd="0" destOrd="0" presId="urn:microsoft.com/office/officeart/2005/8/layout/hierarchy6"/>
    <dgm:cxn modelId="{44C83D32-1DC2-457B-B669-DADA4AC3DA7E}" srcId="{08F94309-1155-4023-9397-6D5B631DFBE8}" destId="{00EAF10E-04BA-416F-BCCF-E856011AF5DE}" srcOrd="0" destOrd="0" parTransId="{4C9DA376-535B-40FA-8173-580FC4C1F4D1}" sibTransId="{960A465E-48FE-41E2-A572-E0132A803FB5}"/>
    <dgm:cxn modelId="{53C68B85-A4B7-4DF0-93B1-1098BAA54A0B}" type="presOf" srcId="{C04D18D0-1340-4429-A41B-55DF5F5A7453}" destId="{3A92923E-3AB5-4ECB-9277-03E77B5D1D00}" srcOrd="0" destOrd="0" presId="urn:microsoft.com/office/officeart/2005/8/layout/hierarchy6"/>
    <dgm:cxn modelId="{4A28A6E6-E6C2-4654-9E67-BB71D8C9367C}" type="presOf" srcId="{04502DCB-4A26-440B-A928-3982D779B3F7}" destId="{09A7A9DF-C472-488C-AC4D-02F65322BA44}" srcOrd="0" destOrd="0" presId="urn:microsoft.com/office/officeart/2005/8/layout/hierarchy6"/>
    <dgm:cxn modelId="{00231E2E-3730-4DD8-9109-08CF219F06F8}" type="presParOf" srcId="{25001840-C617-42B7-938E-40C6684C8B7F}" destId="{FEB112CB-1E08-4702-ADA0-3883E36979A4}" srcOrd="0" destOrd="0" presId="urn:microsoft.com/office/officeart/2005/8/layout/hierarchy6"/>
    <dgm:cxn modelId="{4CAE6DBE-C891-442A-A969-D2BD2DB892A3}" type="presParOf" srcId="{FEB112CB-1E08-4702-ADA0-3883E36979A4}" destId="{1493806F-9174-44C6-8520-A49AB83ADCCC}" srcOrd="0" destOrd="0" presId="urn:microsoft.com/office/officeart/2005/8/layout/hierarchy6"/>
    <dgm:cxn modelId="{92A1392F-4285-492A-ACC9-7A6E6A8301C9}" type="presParOf" srcId="{1493806F-9174-44C6-8520-A49AB83ADCCC}" destId="{103CB13E-BFC2-49BB-A800-4396C56E7D25}" srcOrd="0" destOrd="0" presId="urn:microsoft.com/office/officeart/2005/8/layout/hierarchy6"/>
    <dgm:cxn modelId="{4FEE808E-968C-493D-B3ED-0445DDBF6B8F}" type="presParOf" srcId="{103CB13E-BFC2-49BB-A800-4396C56E7D25}" destId="{A7996930-20F7-48C9-8364-51D392B79F2C}" srcOrd="0" destOrd="0" presId="urn:microsoft.com/office/officeart/2005/8/layout/hierarchy6"/>
    <dgm:cxn modelId="{FD501A19-69C3-47E5-B7A4-5E5F90F3E647}" type="presParOf" srcId="{103CB13E-BFC2-49BB-A800-4396C56E7D25}" destId="{F89B3CA1-0A47-45C4-9EB2-5EFB3260AA46}" srcOrd="1" destOrd="0" presId="urn:microsoft.com/office/officeart/2005/8/layout/hierarchy6"/>
    <dgm:cxn modelId="{7E4C91A4-A321-4DA1-B24B-AF4A5D7F9C79}" type="presParOf" srcId="{F89B3CA1-0A47-45C4-9EB2-5EFB3260AA46}" destId="{3A92923E-3AB5-4ECB-9277-03E77B5D1D00}" srcOrd="0" destOrd="0" presId="urn:microsoft.com/office/officeart/2005/8/layout/hierarchy6"/>
    <dgm:cxn modelId="{028A9519-1773-44B8-BBB2-76767A32DD34}" type="presParOf" srcId="{F89B3CA1-0A47-45C4-9EB2-5EFB3260AA46}" destId="{E79B7AAC-537B-445F-A9CB-530816D5FCF9}" srcOrd="1" destOrd="0" presId="urn:microsoft.com/office/officeart/2005/8/layout/hierarchy6"/>
    <dgm:cxn modelId="{78651845-0721-427A-9E41-0E766965754E}" type="presParOf" srcId="{E79B7AAC-537B-445F-A9CB-530816D5FCF9}" destId="{517ADAC4-9172-4509-924B-5FDA150C4229}" srcOrd="0" destOrd="0" presId="urn:microsoft.com/office/officeart/2005/8/layout/hierarchy6"/>
    <dgm:cxn modelId="{CE928F5A-F403-406A-914F-3668A5A6AFC6}" type="presParOf" srcId="{E79B7AAC-537B-445F-A9CB-530816D5FCF9}" destId="{37786185-DB50-4E05-B499-C493F80F7406}" srcOrd="1" destOrd="0" presId="urn:microsoft.com/office/officeart/2005/8/layout/hierarchy6"/>
    <dgm:cxn modelId="{714FE70C-07DD-4DDD-B916-9270EB2569C1}" type="presParOf" srcId="{F89B3CA1-0A47-45C4-9EB2-5EFB3260AA46}" destId="{09A7A9DF-C472-488C-AC4D-02F65322BA44}" srcOrd="2" destOrd="0" presId="urn:microsoft.com/office/officeart/2005/8/layout/hierarchy6"/>
    <dgm:cxn modelId="{A2DE4A62-F9F9-47A6-BFF2-0A5F3960C889}" type="presParOf" srcId="{F89B3CA1-0A47-45C4-9EB2-5EFB3260AA46}" destId="{009C9933-5B56-48F4-83F4-8CA94E76E5A8}" srcOrd="3" destOrd="0" presId="urn:microsoft.com/office/officeart/2005/8/layout/hierarchy6"/>
    <dgm:cxn modelId="{E93124AA-815B-4F7E-9C96-3E41D6675131}" type="presParOf" srcId="{009C9933-5B56-48F4-83F4-8CA94E76E5A8}" destId="{15688F5D-5883-4085-B31E-987F43BF1C0D}" srcOrd="0" destOrd="0" presId="urn:microsoft.com/office/officeart/2005/8/layout/hierarchy6"/>
    <dgm:cxn modelId="{B3D99729-1D4E-4464-8275-0421E2A98511}" type="presParOf" srcId="{009C9933-5B56-48F4-83F4-8CA94E76E5A8}" destId="{F892A0CD-2FED-41B1-8D68-1A5DD5D1DD72}" srcOrd="1" destOrd="0" presId="urn:microsoft.com/office/officeart/2005/8/layout/hierarchy6"/>
    <dgm:cxn modelId="{7F424B18-D63B-425B-A537-725B489A5E89}" type="presParOf" srcId="{F89B3CA1-0A47-45C4-9EB2-5EFB3260AA46}" destId="{55B3DC7F-92E1-4532-8570-E1877A0A8632}" srcOrd="4" destOrd="0" presId="urn:microsoft.com/office/officeart/2005/8/layout/hierarchy6"/>
    <dgm:cxn modelId="{185F73A6-38BC-4AE6-8A32-9743E997C1B2}" type="presParOf" srcId="{F89B3CA1-0A47-45C4-9EB2-5EFB3260AA46}" destId="{17406DB0-CBCD-4DC3-8842-42FBAADB37C4}" srcOrd="5" destOrd="0" presId="urn:microsoft.com/office/officeart/2005/8/layout/hierarchy6"/>
    <dgm:cxn modelId="{2FED4687-E038-485B-ADD5-1F15FFDA086C}" type="presParOf" srcId="{17406DB0-CBCD-4DC3-8842-42FBAADB37C4}" destId="{A28A849F-A22F-4CA4-AFE0-9B1F24058EB1}" srcOrd="0" destOrd="0" presId="urn:microsoft.com/office/officeart/2005/8/layout/hierarchy6"/>
    <dgm:cxn modelId="{E5886BE3-25FD-413C-B191-1C66F6BC22C3}" type="presParOf" srcId="{17406DB0-CBCD-4DC3-8842-42FBAADB37C4}" destId="{E99AE482-CE14-4C13-89AD-6888EEEF3ECD}" srcOrd="1" destOrd="0" presId="urn:microsoft.com/office/officeart/2005/8/layout/hierarchy6"/>
    <dgm:cxn modelId="{D6853102-DF84-4365-B392-2A0F89D7CE2C}" type="presParOf" srcId="{25001840-C617-42B7-938E-40C6684C8B7F}" destId="{D1B5C056-4289-426B-85D4-74CE2F21A99E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1764095"/>
            <a:ext cx="61722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213380"/>
            <a:ext cx="61722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33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38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49811" y="365125"/>
            <a:ext cx="92583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99360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870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424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" y="6492332"/>
            <a:ext cx="9141714" cy="365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764095"/>
            <a:ext cx="61722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0" y="4213380"/>
            <a:ext cx="61722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0918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943101"/>
            <a:ext cx="3429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43101"/>
            <a:ext cx="3429000" cy="4233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47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3836" y="1776066"/>
            <a:ext cx="3429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3836" y="2565919"/>
            <a:ext cx="3429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5736" y="1776066"/>
            <a:ext cx="3429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5736" y="2565919"/>
            <a:ext cx="3429000" cy="3606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00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44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07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81200"/>
            <a:ext cx="30861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685800"/>
            <a:ext cx="48006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3441"/>
            <a:ext cx="30861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66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84248"/>
            <a:ext cx="30861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48064" y="457200"/>
            <a:ext cx="44577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486" y="3941064"/>
            <a:ext cx="30861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162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72009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43100"/>
            <a:ext cx="72009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76306" y="6397368"/>
            <a:ext cx="860749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ru-RU" smtClean="0"/>
              <a:pPr/>
              <a:t>29.04.2014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397368"/>
            <a:ext cx="360045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7857" y="6397368"/>
            <a:ext cx="824593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34346"/>
            <a:ext cx="9144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Україна в </a:t>
            </a:r>
            <a:r>
              <a:rPr lang="uk-UA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міжнародних </a:t>
            </a:r>
            <a:r>
              <a:rPr lang="uk-UA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організаціях</a:t>
            </a:r>
            <a:endParaRPr lang="uk-UA" sz="5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97506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Bookman Old Style" pitchFamily="18" charset="0"/>
              </a:rPr>
              <a:t>Підготувала</a:t>
            </a:r>
          </a:p>
          <a:p>
            <a:pPr algn="ctr"/>
            <a:r>
              <a:rPr lang="uk-UA" sz="2400" dirty="0" smtClean="0">
                <a:latin typeface="Bookman Old Style" pitchFamily="18" charset="0"/>
              </a:rPr>
              <a:t>Учениця 11-Акласу</a:t>
            </a:r>
          </a:p>
          <a:p>
            <a:pPr algn="ctr"/>
            <a:r>
              <a:rPr lang="uk-UA" sz="2400" dirty="0" err="1" smtClean="0">
                <a:latin typeface="Bookman Old Style" pitchFamily="18" charset="0"/>
              </a:rPr>
              <a:t>Кошина</a:t>
            </a:r>
            <a:r>
              <a:rPr lang="uk-UA" sz="2400" dirty="0" smtClean="0">
                <a:latin typeface="Bookman Old Style" pitchFamily="18" charset="0"/>
              </a:rPr>
              <a:t> Анна</a:t>
            </a:r>
            <a:endParaRPr lang="uk-UA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69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5498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СНД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069" y="1057834"/>
            <a:ext cx="6122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Bookman Old Style" pitchFamily="18" charset="0"/>
              </a:rPr>
              <a:t>- підписано угоду про створення </a:t>
            </a:r>
            <a:r>
              <a:rPr lang="uk-UA" sz="2200" u="sng" dirty="0" err="1" smtClean="0">
                <a:latin typeface="Bookman Old Style" pitchFamily="18" charset="0"/>
              </a:rPr>
              <a:t>Спів-дружності</a:t>
            </a:r>
            <a:r>
              <a:rPr lang="uk-UA" sz="2200" u="sng" dirty="0" smtClean="0">
                <a:latin typeface="Bookman Old Style" pitchFamily="18" charset="0"/>
              </a:rPr>
              <a:t> незалежних держав (СНД)</a:t>
            </a:r>
            <a:endParaRPr lang="uk-UA" sz="2200" b="1" u="sng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73" y="1074870"/>
            <a:ext cx="2501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8 </a:t>
            </a:r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грудня</a:t>
            </a:r>
          </a:p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1991</a:t>
            </a:r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 р. </a:t>
            </a:r>
            <a:endParaRPr lang="uk-UA" sz="2200" dirty="0"/>
          </a:p>
        </p:txBody>
      </p:sp>
      <p:pic>
        <p:nvPicPr>
          <p:cNvPr id="10242" name="Picture 2" descr="Файл:Emblem of CI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86" y="80682"/>
            <a:ext cx="1986130" cy="1891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96327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Bookman Old Style" pitchFamily="18" charset="0"/>
              </a:rPr>
              <a:t>Блокування рішень про створення </a:t>
            </a:r>
            <a:r>
              <a:rPr lang="uk-UA" sz="2200" u="sng" dirty="0" smtClean="0">
                <a:latin typeface="Bookman Old Style" pitchFamily="18" charset="0"/>
              </a:rPr>
              <a:t>наддержавних структур</a:t>
            </a:r>
            <a:r>
              <a:rPr lang="uk-UA" sz="2200" dirty="0" smtClean="0">
                <a:latin typeface="Bookman Old Style" pitchFamily="18" charset="0"/>
              </a:rPr>
              <a:t>.</a:t>
            </a:r>
            <a:endParaRPr lang="uk-UA" sz="2200" b="1" u="sng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17695"/>
            <a:ext cx="91529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i="1" dirty="0" smtClean="0">
                <a:latin typeface="Bookman Old Style" pitchFamily="18" charset="0"/>
              </a:rPr>
              <a:t>За перші 5 років </a:t>
            </a:r>
            <a:r>
              <a:rPr lang="uk-UA" sz="2100" b="1" i="1" dirty="0" smtClean="0">
                <a:latin typeface="Bookman Old Style" pitchFamily="18" charset="0"/>
              </a:rPr>
              <a:t>з 600 </a:t>
            </a:r>
            <a:r>
              <a:rPr lang="uk-UA" sz="2100" i="1" dirty="0" smtClean="0">
                <a:latin typeface="Bookman Old Style" pitchFamily="18" charset="0"/>
              </a:rPr>
              <a:t>документів Україна підписала лише </a:t>
            </a:r>
            <a:r>
              <a:rPr lang="uk-UA" sz="2100" b="1" i="1" dirty="0" smtClean="0">
                <a:latin typeface="Bookman Old Style" pitchFamily="18" charset="0"/>
              </a:rPr>
              <a:t>74 %</a:t>
            </a:r>
            <a:endParaRPr lang="uk-UA" sz="2100" b="1" i="1" u="sng" dirty="0">
              <a:latin typeface="Bookman Old Style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77553" y="2357718"/>
            <a:ext cx="995082" cy="367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389529" y="3092823"/>
            <a:ext cx="775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Bookman Old Style" pitchFamily="18" charset="0"/>
              </a:rPr>
              <a:t>- Україна приєдналась до </a:t>
            </a:r>
            <a:r>
              <a:rPr lang="uk-UA" sz="2200" u="sng" dirty="0" smtClean="0">
                <a:latin typeface="Bookman Old Style" pitchFamily="18" charset="0"/>
              </a:rPr>
              <a:t>Економічного союзу</a:t>
            </a:r>
            <a:r>
              <a:rPr lang="uk-UA" sz="2200" dirty="0" smtClean="0">
                <a:latin typeface="Bookman Old Style" pitchFamily="18" charset="0"/>
              </a:rPr>
              <a:t> як асоційований член</a:t>
            </a:r>
            <a:endParaRPr lang="uk-UA" sz="2200" b="1" dirty="0"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610" y="3109859"/>
            <a:ext cx="2339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1994 р.</a:t>
            </a:r>
            <a:endParaRPr lang="uk-UA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398495" y="4957484"/>
            <a:ext cx="7781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Bookman Old Style" pitchFamily="18" charset="0"/>
              </a:rPr>
              <a:t>- приєднання України до </a:t>
            </a:r>
            <a:r>
              <a:rPr lang="uk-UA" sz="2200" u="sng" dirty="0" smtClean="0">
                <a:latin typeface="Bookman Old Style" pitchFamily="18" charset="0"/>
              </a:rPr>
              <a:t>Євразійського економічного простору (ЄЕП)</a:t>
            </a:r>
            <a:endParaRPr lang="uk-UA" sz="2200" b="1" u="sng" dirty="0"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713" y="4974520"/>
            <a:ext cx="2294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2004 р.</a:t>
            </a:r>
            <a:endParaRPr lang="uk-UA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595256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Bookman Old Style" pitchFamily="18" charset="0"/>
              </a:rPr>
              <a:t>На сьогоднішній день членство України в СНД </a:t>
            </a:r>
            <a:r>
              <a:rPr lang="uk-UA" sz="2200" b="1" dirty="0" smtClean="0">
                <a:latin typeface="Bookman Old Style" pitchFamily="18" charset="0"/>
              </a:rPr>
              <a:t>призупинено</a:t>
            </a:r>
            <a:endParaRPr lang="uk-UA" sz="2200" b="1" u="sng" dirty="0"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8495" y="3854825"/>
            <a:ext cx="7781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Bookman Old Style" pitchFamily="18" charset="0"/>
              </a:rPr>
              <a:t>- активне військово-технічне співробітництво в межах Алматинської угоди про створення Об'єднаної системи протиповітряної оборони</a:t>
            </a:r>
            <a:endParaRPr lang="uk-UA" sz="2200" b="1" u="sng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678" y="3871861"/>
            <a:ext cx="2294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1995 р.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5498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ПАЧЕС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953" y="1102659"/>
            <a:ext cx="6347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створення за участі України </a:t>
            </a:r>
            <a:r>
              <a:rPr lang="uk-UA" sz="2200" u="sng" dirty="0" smtClean="0">
                <a:latin typeface="Bookman Old Style" pitchFamily="18" charset="0"/>
              </a:rPr>
              <a:t>Парламентської асамблеї чорноморського економічного співробітництва (ПАЧЭС)</a:t>
            </a:r>
          </a:p>
          <a:p>
            <a:r>
              <a:rPr lang="uk-UA" sz="2200" i="1" dirty="0" smtClean="0">
                <a:latin typeface="Bookman Old Style" pitchFamily="18" charset="0"/>
              </a:rPr>
              <a:t>(11 країн Причорноморського басейну)</a:t>
            </a:r>
            <a:endParaRPr lang="uk-UA" sz="2200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73" y="1119695"/>
            <a:ext cx="2501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1992 р.</a:t>
            </a:r>
            <a:endParaRPr lang="uk-UA" sz="2200" dirty="0"/>
          </a:p>
        </p:txBody>
      </p:sp>
      <p:pic>
        <p:nvPicPr>
          <p:cNvPr id="26626" name="Picture 2" descr="http://www.albanianews.it/wp-content/uploads/media/k2/items/cache/c2de907a069334f0992eb4ba6479f5bc_L.jpg"/>
          <p:cNvPicPr>
            <a:picLocks noChangeAspect="1" noChangeArrowheads="1"/>
          </p:cNvPicPr>
          <p:nvPr/>
        </p:nvPicPr>
        <p:blipFill>
          <a:blip r:embed="rId2"/>
          <a:srcRect l="4042" t="3659" r="3521" b="4091"/>
          <a:stretch>
            <a:fillRect/>
          </a:stretch>
        </p:blipFill>
        <p:spPr bwMode="auto">
          <a:xfrm>
            <a:off x="7100048" y="115236"/>
            <a:ext cx="1945341" cy="1941411"/>
          </a:xfrm>
          <a:prstGeom prst="ellipse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2644575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ЦЄІ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1952" y="3532086"/>
            <a:ext cx="6221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Україна стала членом </a:t>
            </a:r>
            <a:r>
              <a:rPr lang="uk-UA" sz="2200" u="sng" dirty="0" smtClean="0">
                <a:latin typeface="Bookman Old Style" pitchFamily="18" charset="0"/>
              </a:rPr>
              <a:t>Центральноєвропейської ініціативи (ЦЄІ)</a:t>
            </a:r>
            <a:endParaRPr lang="uk-UA" sz="2200" i="1" u="sng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73" y="3540157"/>
            <a:ext cx="2501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1995 р.</a:t>
            </a:r>
            <a:endParaRPr lang="uk-UA" sz="2200" dirty="0"/>
          </a:p>
        </p:txBody>
      </p:sp>
      <p:pic>
        <p:nvPicPr>
          <p:cNvPr id="26630" name="Picture 6" descr="http://www.donbass-info.com/images/stories/ukraine/central_european_initiativ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73266" y="2350279"/>
            <a:ext cx="3021106" cy="16968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608728" y="4419597"/>
            <a:ext cx="6535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Bookman Old Style" pitchFamily="18" charset="0"/>
              </a:rPr>
              <a:t>Пошуки шляхів спільного розвитку: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50783" y="4769224"/>
            <a:ext cx="6284259" cy="178510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транспорт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та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зв’язок;</a:t>
            </a:r>
            <a:endParaRPr lang="uk-UA" sz="2200" dirty="0" smtClean="0">
              <a:solidFill>
                <a:srgbClr val="323232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енергетика;</a:t>
            </a:r>
            <a:endParaRPr lang="uk-UA" sz="2200" dirty="0" smtClean="0">
              <a:solidFill>
                <a:srgbClr val="323232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довкілля і екологічна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безпека;</a:t>
            </a:r>
            <a:endParaRPr lang="uk-UA" sz="2200" dirty="0" smtClean="0">
              <a:solidFill>
                <a:srgbClr val="323232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наука і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технології;</a:t>
            </a:r>
            <a:endParaRPr lang="uk-UA" sz="2200" dirty="0" smtClean="0">
              <a:solidFill>
                <a:srgbClr val="323232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с</a:t>
            </a:r>
            <a:r>
              <a:rPr lang="en-US" sz="2200" dirty="0" smtClean="0">
                <a:solidFill>
                  <a:srgbClr val="323232"/>
                </a:solidFill>
                <a:latin typeface="Bookman Old Style" pitchFamily="18" charset="0"/>
              </a:rPr>
              <a:t>/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г;</a:t>
            </a:r>
            <a:endParaRPr lang="uk-UA" sz="2200" dirty="0" smtClean="0">
              <a:solidFill>
                <a:srgbClr val="323232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статистика;</a:t>
            </a:r>
            <a:endParaRPr lang="uk-UA" sz="2200" dirty="0" smtClean="0">
              <a:solidFill>
                <a:srgbClr val="323232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інформація та 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культура.</a:t>
            </a:r>
            <a:endParaRPr lang="uk-UA" sz="2200" dirty="0">
              <a:solidFill>
                <a:srgbClr val="323232"/>
              </a:solidFill>
              <a:latin typeface="Bookman Old Style" pitchFamily="18" charset="0"/>
            </a:endParaRPr>
          </a:p>
        </p:txBody>
      </p:sp>
      <p:pic>
        <p:nvPicPr>
          <p:cNvPr id="26632" name="Picture 8" descr="http://upload.wikimedia.org/wikipedia/commons/thumb/1/16/CEI_members.png/280px-CEI_members.png"/>
          <p:cNvPicPr>
            <a:picLocks noChangeAspect="1" noChangeArrowheads="1"/>
          </p:cNvPicPr>
          <p:nvPr/>
        </p:nvPicPr>
        <p:blipFill>
          <a:blip r:embed="rId4"/>
          <a:srcRect l="22310" t="3516" r="18587" b="28972"/>
          <a:stretch>
            <a:fillRect/>
          </a:stretch>
        </p:blipFill>
        <p:spPr bwMode="auto">
          <a:xfrm>
            <a:off x="242050" y="4421597"/>
            <a:ext cx="2411506" cy="2194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5498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НБСЄ     ОБСЄ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953" y="1102659"/>
            <a:ext cx="47064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підписання Президентом України Л. Кравчуком до Гельсінського заключного акту НБСЄ</a:t>
            </a:r>
          </a:p>
          <a:p>
            <a:endParaRPr lang="uk-UA" sz="2200" dirty="0" smtClean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73" y="1119695"/>
            <a:ext cx="2501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липень</a:t>
            </a:r>
          </a:p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1992 р.</a:t>
            </a:r>
            <a:endParaRPr lang="uk-UA" sz="2200" dirty="0"/>
          </a:p>
        </p:txBody>
      </p:sp>
      <p:pic>
        <p:nvPicPr>
          <p:cNvPr id="27650" name="Picture 2" descr="Файл:OSCE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093" y="989621"/>
            <a:ext cx="3316941" cy="10297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59859" y="4374776"/>
            <a:ext cx="7584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НБСЄ          </a:t>
            </a:r>
            <a:r>
              <a:rPr lang="uk-UA" sz="2200" u="sng" dirty="0" smtClean="0">
                <a:latin typeface="Bookman Old Style" pitchFamily="18" charset="0"/>
              </a:rPr>
              <a:t>Організація з безпеки і співробітництва в Європі (ОБСЄ)</a:t>
            </a:r>
            <a:endParaRPr lang="uk-UA" sz="2200" i="1" u="sng" dirty="0"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" y="4391812"/>
            <a:ext cx="2348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з 1995 р.</a:t>
            </a:r>
            <a:endParaRPr lang="uk-UA" sz="2200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249271" y="376518"/>
            <a:ext cx="753035" cy="358588"/>
          </a:xfrm>
          <a:prstGeom prst="stripedRightArrow">
            <a:avLst>
              <a:gd name="adj1" fmla="val 4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805964" y="4437530"/>
            <a:ext cx="658905" cy="313764"/>
          </a:xfrm>
          <a:prstGeom prst="stripedRightArrow">
            <a:avLst>
              <a:gd name="adj1" fmla="val 4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>
            <a:off x="4204446" y="2940425"/>
            <a:ext cx="1030942" cy="484094"/>
          </a:xfrm>
          <a:prstGeom prst="downArrow">
            <a:avLst>
              <a:gd name="adj1" fmla="val 39189"/>
              <a:gd name="adj2" fmla="val 47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1308846" y="3442458"/>
            <a:ext cx="7709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Україна стала членом </a:t>
            </a:r>
            <a:r>
              <a:rPr lang="uk-UA" sz="2200" u="sng" dirty="0" smtClean="0">
                <a:solidFill>
                  <a:srgbClr val="323232"/>
                </a:solidFill>
                <a:latin typeface="Bookman Old Style" pitchFamily="18" charset="0"/>
              </a:rPr>
              <a:t>Наради з безпеки і співробітництва в Європі (НБСЄ)</a:t>
            </a:r>
            <a:endParaRPr lang="uk-UA" sz="2200" i="1" u="sng" dirty="0">
              <a:solidFill>
                <a:srgbClr val="323232"/>
              </a:solidFill>
              <a:latin typeface="Bookman Old Style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72989" y="2415550"/>
            <a:ext cx="7754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підписання у Парижі Декларації </a:t>
            </a:r>
            <a:r>
              <a:rPr lang="uk-UA" sz="2200" dirty="0" err="1" smtClean="0">
                <a:solidFill>
                  <a:srgbClr val="323232"/>
                </a:solidFill>
                <a:latin typeface="Bookman Old Style" pitchFamily="18" charset="0"/>
              </a:rPr>
              <a:t>“Виклик</a:t>
            </a:r>
            <a:r>
              <a:rPr lang="uk-UA" sz="2200" dirty="0" smtClean="0">
                <a:solidFill>
                  <a:srgbClr val="323232"/>
                </a:solidFill>
                <a:latin typeface="Bookman Old Style" pitchFamily="18" charset="0"/>
              </a:rPr>
              <a:t> часу </a:t>
            </a:r>
            <a:r>
              <a:rPr lang="uk-UA" sz="2200" dirty="0" err="1" smtClean="0">
                <a:solidFill>
                  <a:srgbClr val="323232"/>
                </a:solidFill>
                <a:latin typeface="Bookman Old Style" pitchFamily="18" charset="0"/>
              </a:rPr>
              <a:t>перемін”</a:t>
            </a:r>
            <a:endParaRPr lang="uk-UA" sz="2200" dirty="0" smtClean="0">
              <a:solidFill>
                <a:srgbClr val="3232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5498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Рада Європи (РЄ)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5716" y="1111621"/>
            <a:ext cx="4706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Україна стала 37-м членом </a:t>
            </a:r>
            <a:r>
              <a:rPr lang="uk-UA" sz="2200" u="sng" dirty="0" smtClean="0">
                <a:latin typeface="Bookman Old Style" pitchFamily="18" charset="0"/>
              </a:rPr>
              <a:t>Ради Європи (РЄ)</a:t>
            </a:r>
          </a:p>
          <a:p>
            <a:endParaRPr lang="uk-UA" sz="2200" dirty="0" smtClean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73" y="1119695"/>
            <a:ext cx="2501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листопад</a:t>
            </a:r>
          </a:p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1995 р.</a:t>
            </a:r>
            <a:endParaRPr lang="uk-UA" sz="2200" dirty="0"/>
          </a:p>
        </p:txBody>
      </p:sp>
      <p:pic>
        <p:nvPicPr>
          <p:cNvPr id="28674" name="Picture 2" descr="Файл:Flag of Europ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671" y="1039905"/>
            <a:ext cx="2719964" cy="18123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95061" y="1873621"/>
            <a:ext cx="731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Bookman Old Style" pitchFamily="18" charset="0"/>
              </a:rPr>
              <a:t> піднесення на новий рівень </a:t>
            </a:r>
          </a:p>
          <a:p>
            <a:r>
              <a:rPr lang="uk-UA" sz="2200" dirty="0" smtClean="0">
                <a:latin typeface="Bookman Old Style" pitchFamily="18" charset="0"/>
              </a:rPr>
              <a:t>питань про захист прав людини;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Bookman Old Style" pitchFamily="18" charset="0"/>
              </a:rPr>
              <a:t> звернення до Європейського суду;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Bookman Old Style" pitchFamily="18" charset="0"/>
              </a:rPr>
              <a:t> введення інституту </a:t>
            </a:r>
            <a:r>
              <a:rPr lang="uk-UA" sz="2200" u="sng" dirty="0" smtClean="0">
                <a:latin typeface="Bookman Old Style" pitchFamily="18" charset="0"/>
              </a:rPr>
              <a:t>омбудсмена</a:t>
            </a:r>
            <a:r>
              <a:rPr lang="uk-UA" sz="2200" dirty="0" smtClean="0">
                <a:latin typeface="Bookman Old Style" pitchFamily="18" charset="0"/>
              </a:rPr>
              <a:t> – спеціального уповноваженого з прав людини.</a:t>
            </a:r>
            <a:endParaRPr lang="uk-UA" sz="2200" dirty="0">
              <a:latin typeface="Bookman Old Style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1365" y="3639670"/>
          <a:ext cx="8785411" cy="288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5498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Європейський союз (ЄС)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224" y="1111621"/>
            <a:ext cx="4778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підписано угоду про співпрацю між Україною та ЄС</a:t>
            </a:r>
            <a:endParaRPr lang="uk-UA" sz="2200" u="sng" dirty="0" smtClean="0">
              <a:latin typeface="Bookman Old Style" pitchFamily="18" charset="0"/>
            </a:endParaRPr>
          </a:p>
          <a:p>
            <a:endParaRPr lang="uk-UA" sz="2200" dirty="0" smtClean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73" y="1119695"/>
            <a:ext cx="2501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14 червня 1994 р.</a:t>
            </a:r>
            <a:endParaRPr lang="uk-UA" sz="2200" dirty="0"/>
          </a:p>
        </p:txBody>
      </p:sp>
      <p:pic>
        <p:nvPicPr>
          <p:cNvPr id="28674" name="Picture 2" descr="Файл:Flag of Europ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671" y="1039905"/>
            <a:ext cx="2719964" cy="18123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3651" y="2043955"/>
            <a:ext cx="4778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відкладено інтеграцію України до ЄС на невизначений строк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541" y="2052029"/>
            <a:ext cx="2384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2005 р.</a:t>
            </a:r>
            <a:endParaRPr lang="uk-UA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22615" y="3209367"/>
            <a:ext cx="7252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саміт у Вільнюсі           призупинення процесу підготовки до підписання угоди з Євросоюзом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505" y="3217441"/>
            <a:ext cx="238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листопад 2013 р.</a:t>
            </a:r>
            <a:endParaRPr lang="uk-UA" sz="2200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383754" y="3281083"/>
            <a:ext cx="658905" cy="313764"/>
          </a:xfrm>
          <a:prstGeom prst="stripedRightArrow">
            <a:avLst>
              <a:gd name="adj1" fmla="val 4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900518" y="4034120"/>
            <a:ext cx="7243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у Брюсселі </a:t>
            </a:r>
            <a:r>
              <a:rPr lang="uk-UA" sz="2200" dirty="0" smtClean="0">
                <a:latin typeface="Bookman Old Style" pitchFamily="18" charset="0"/>
              </a:rPr>
              <a:t>підписано </a:t>
            </a:r>
            <a:r>
              <a:rPr lang="uk-UA" sz="2200" dirty="0" smtClean="0">
                <a:latin typeface="Bookman Old Style" pitchFamily="18" charset="0"/>
              </a:rPr>
              <a:t>політичну частину Угоди про асоціацію з ЄС за участі українського прем'єр-міністра Арсенія </a:t>
            </a:r>
            <a:r>
              <a:rPr lang="uk-UA" sz="2200" dirty="0" err="1" smtClean="0">
                <a:latin typeface="Bookman Old Style" pitchFamily="18" charset="0"/>
              </a:rPr>
              <a:t>Яценюка</a:t>
            </a:r>
            <a:endParaRPr lang="uk-UA" sz="2200" dirty="0" smtClean="0"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505" y="4042194"/>
            <a:ext cx="238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21 березня </a:t>
            </a:r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2014 р.</a:t>
            </a:r>
            <a:endParaRPr lang="uk-UA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0518" y="5154709"/>
            <a:ext cx="7243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</a:t>
            </a:r>
            <a:r>
              <a:rPr lang="ru-RU" sz="2200" dirty="0" err="1" smtClean="0">
                <a:latin typeface="Bookman Old Style" pitchFamily="18" charset="0"/>
              </a:rPr>
              <a:t>Європарламент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200" dirty="0" err="1" smtClean="0">
                <a:latin typeface="Bookman Old Style" pitchFamily="18" charset="0"/>
              </a:rPr>
              <a:t>ухвалив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200" dirty="0" err="1" smtClean="0">
                <a:latin typeface="Bookman Old Style" pitchFamily="18" charset="0"/>
              </a:rPr>
              <a:t>резолюцію</a:t>
            </a:r>
            <a:r>
              <a:rPr lang="ru-RU" sz="2200" dirty="0" smtClean="0">
                <a:latin typeface="Bookman Old Style" pitchFamily="18" charset="0"/>
              </a:rPr>
              <a:t> по </a:t>
            </a:r>
            <a:r>
              <a:rPr lang="ru-RU" sz="2200" dirty="0" err="1" smtClean="0">
                <a:latin typeface="Bookman Old Style" pitchFamily="18" charset="0"/>
              </a:rPr>
              <a:t>Украïні</a:t>
            </a:r>
            <a:r>
              <a:rPr lang="ru-RU" sz="2200" dirty="0" smtClean="0">
                <a:latin typeface="Bookman Old Style" pitchFamily="18" charset="0"/>
              </a:rPr>
              <a:t>, </a:t>
            </a:r>
            <a:r>
              <a:rPr lang="ru-RU" sz="2200" dirty="0" err="1" smtClean="0">
                <a:latin typeface="Bookman Old Style" pitchFamily="18" charset="0"/>
              </a:rPr>
              <a:t>згідно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200" dirty="0" err="1" smtClean="0">
                <a:latin typeface="Bookman Old Style" pitchFamily="18" charset="0"/>
              </a:rPr>
              <a:t>якоï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200" dirty="0" err="1" smtClean="0">
                <a:latin typeface="Bookman Old Style" pitchFamily="18" charset="0"/>
              </a:rPr>
              <a:t>Украïна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200" dirty="0" err="1" smtClean="0">
                <a:latin typeface="Bookman Old Style" pitchFamily="18" charset="0"/>
              </a:rPr>
              <a:t>може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200" dirty="0" err="1" smtClean="0">
                <a:latin typeface="Bookman Old Style" pitchFamily="18" charset="0"/>
              </a:rPr>
              <a:t>подавати</a:t>
            </a:r>
            <a:r>
              <a:rPr lang="ru-RU" sz="2200" dirty="0" smtClean="0">
                <a:latin typeface="Bookman Old Style" pitchFamily="18" charset="0"/>
              </a:rPr>
              <a:t> заявку на членство в ЄС</a:t>
            </a:r>
            <a:endParaRPr lang="uk-UA" sz="2200" dirty="0" smtClean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505" y="5162783"/>
            <a:ext cx="238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17 квітня 2014 </a:t>
            </a:r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р.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common.regnum.ru/pictures/news/2011-04/39-13-big.jpg"/>
          <p:cNvPicPr>
            <a:picLocks noChangeAspect="1" noChangeArrowheads="1"/>
          </p:cNvPicPr>
          <p:nvPr/>
        </p:nvPicPr>
        <p:blipFill>
          <a:blip r:embed="rId2"/>
          <a:srcRect l="16205" r="10462"/>
          <a:stretch>
            <a:fillRect/>
          </a:stretch>
        </p:blipFill>
        <p:spPr bwMode="auto">
          <a:xfrm>
            <a:off x="197223" y="4105835"/>
            <a:ext cx="2356728" cy="24102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5498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НАТО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9176" y="896461"/>
            <a:ext cx="5351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приєднання України до програми НАТО </a:t>
            </a:r>
            <a:r>
              <a:rPr lang="uk-UA" sz="2200" dirty="0" err="1" smtClean="0">
                <a:latin typeface="Bookman Old Style" pitchFamily="18" charset="0"/>
              </a:rPr>
              <a:t>“Партнерство</a:t>
            </a:r>
            <a:r>
              <a:rPr lang="uk-UA" sz="2200" dirty="0" smtClean="0">
                <a:latin typeface="Bookman Old Style" pitchFamily="18" charset="0"/>
              </a:rPr>
              <a:t> заради </a:t>
            </a:r>
            <a:r>
              <a:rPr lang="uk-UA" sz="2200" dirty="0" err="1" smtClean="0">
                <a:latin typeface="Bookman Old Style" pitchFamily="18" charset="0"/>
              </a:rPr>
              <a:t>миру”</a:t>
            </a:r>
            <a:endParaRPr lang="uk-UA" sz="2200" u="sng" dirty="0" smtClean="0">
              <a:latin typeface="Bookman Old Style" pitchFamily="18" charset="0"/>
            </a:endParaRPr>
          </a:p>
          <a:p>
            <a:endParaRPr lang="uk-UA" sz="2200" dirty="0" smtClean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73" y="904535"/>
            <a:ext cx="2501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лютий </a:t>
            </a:r>
          </a:p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1994 р.</a:t>
            </a:r>
            <a:endParaRPr lang="uk-UA" sz="2200" dirty="0"/>
          </a:p>
        </p:txBody>
      </p:sp>
      <p:pic>
        <p:nvPicPr>
          <p:cNvPr id="29698" name="Picture 2" descr="Прапор НА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779" y="226348"/>
            <a:ext cx="2368644" cy="178174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88139" y="1694310"/>
            <a:ext cx="7485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у Мадриді підписано </a:t>
            </a:r>
            <a:r>
              <a:rPr lang="uk-UA" sz="2200" dirty="0" err="1" smtClean="0">
                <a:latin typeface="Bookman Old Style" pitchFamily="18" charset="0"/>
              </a:rPr>
              <a:t>“Хартію</a:t>
            </a:r>
            <a:r>
              <a:rPr lang="uk-UA" sz="2200" dirty="0" smtClean="0">
                <a:latin typeface="Bookman Old Style" pitchFamily="18" charset="0"/>
              </a:rPr>
              <a:t> про </a:t>
            </a:r>
          </a:p>
          <a:p>
            <a:r>
              <a:rPr lang="uk-UA" sz="2200" dirty="0" smtClean="0">
                <a:latin typeface="Bookman Old Style" pitchFamily="18" charset="0"/>
              </a:rPr>
              <a:t>особливе партнерство між Україною і </a:t>
            </a:r>
            <a:r>
              <a:rPr lang="uk-UA" sz="2200" dirty="0" err="1" smtClean="0">
                <a:latin typeface="Bookman Old Style" pitchFamily="18" charset="0"/>
              </a:rPr>
              <a:t>НАТО”</a:t>
            </a:r>
            <a:endParaRPr lang="uk-UA" sz="2200" u="sng" dirty="0" smtClean="0">
              <a:latin typeface="Bookman Old Style" pitchFamily="18" charset="0"/>
            </a:endParaRPr>
          </a:p>
          <a:p>
            <a:endParaRPr lang="uk-UA" sz="2200" dirty="0" smtClean="0"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4467" y="1711349"/>
            <a:ext cx="2501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9 липня </a:t>
            </a:r>
          </a:p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1994 р.</a:t>
            </a:r>
            <a:endParaRPr lang="uk-UA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21954" y="2501120"/>
            <a:ext cx="7871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Bookman Old Style" pitchFamily="18" charset="0"/>
              </a:rPr>
              <a:t> проведення спільних військових навчань;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Bookman Old Style" pitchFamily="18" charset="0"/>
              </a:rPr>
              <a:t> використання науково-технічних досягнень НАТО;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Bookman Old Style" pitchFamily="18" charset="0"/>
              </a:rPr>
              <a:t> проведення спільних миротворчих акцій.</a:t>
            </a:r>
            <a:endParaRPr lang="uk-UA" sz="2200" dirty="0"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603772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8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ООН</a:t>
            </a:r>
            <a:endParaRPr lang="uk-UA" sz="48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9700" name="Picture 4" descr="Файл:Emblem of the United Nations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788" y="3684492"/>
            <a:ext cx="1788618" cy="152222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47248" y="4360473"/>
            <a:ext cx="5396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Геннадій Удовенко </a:t>
            </a:r>
          </a:p>
          <a:p>
            <a:r>
              <a:rPr lang="uk-UA" sz="2200" dirty="0" smtClean="0">
                <a:latin typeface="Bookman Old Style" pitchFamily="18" charset="0"/>
              </a:rPr>
              <a:t>(міністр закордонних </a:t>
            </a:r>
          </a:p>
          <a:p>
            <a:r>
              <a:rPr lang="uk-UA" sz="2200" dirty="0" smtClean="0">
                <a:latin typeface="Bookman Old Style" pitchFamily="18" charset="0"/>
              </a:rPr>
              <a:t>справ) обраний Головою Генеральної Асамблеї ООН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45972" y="4391806"/>
            <a:ext cx="25011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1997 р.</a:t>
            </a:r>
            <a:endParaRPr lang="uk-UA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99652" y="5770050"/>
            <a:ext cx="5244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200" dirty="0" smtClean="0">
                <a:latin typeface="Bookman Old Style" pitchFamily="18" charset="0"/>
              </a:rPr>
              <a:t> Україна непостійний член Ради Безпеки ООН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72866" y="5774488"/>
            <a:ext cx="2501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2000 – </a:t>
            </a:r>
          </a:p>
          <a:p>
            <a:r>
              <a:rPr lang="uk-UA" sz="2200" b="1" dirty="0" smtClean="0">
                <a:solidFill>
                  <a:srgbClr val="323232"/>
                </a:solidFill>
                <a:latin typeface="Bookman Old Style" pitchFamily="18" charset="0"/>
              </a:rPr>
              <a:t>2001 рр.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5498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i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Міжнародні фінансові структури</a:t>
            </a:r>
            <a:endParaRPr lang="uk-UA" sz="3600" b="1" i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4150658" y="1810870"/>
            <a:ext cx="842684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061883" y="1345499"/>
            <a:ext cx="700041" cy="64466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6545025" y="1399283"/>
            <a:ext cx="617777" cy="49226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5147" y="2079812"/>
            <a:ext cx="294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Європейський банк реконструкції та розвитку</a:t>
            </a:r>
          </a:p>
          <a:p>
            <a:pPr algn="ctr"/>
            <a:endParaRPr lang="uk-UA" sz="2400" b="1" dirty="0" smtClean="0"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latin typeface="Bookman Old Style" pitchFamily="18" charset="0"/>
              </a:rPr>
              <a:t>(ЄБРР)</a:t>
            </a:r>
            <a:endParaRPr lang="uk-UA" sz="2400" b="1" dirty="0">
              <a:latin typeface="Bookman Old Style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01787" y="2384612"/>
            <a:ext cx="2949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Міжнародний валютний фонд</a:t>
            </a:r>
          </a:p>
          <a:p>
            <a:pPr algn="ctr"/>
            <a:endParaRPr lang="uk-UA" sz="2400" b="1" dirty="0" smtClean="0"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latin typeface="Bookman Old Style" pitchFamily="18" charset="0"/>
              </a:rPr>
              <a:t>(МВФ)</a:t>
            </a:r>
            <a:endParaRPr lang="uk-UA" sz="2400" b="1" dirty="0">
              <a:latin typeface="Bookman Old Style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5315" y="2106707"/>
            <a:ext cx="2949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Міжнародний банк </a:t>
            </a:r>
            <a:r>
              <a:rPr lang="uk-UA" sz="2400" b="1" dirty="0" smtClean="0">
                <a:latin typeface="Bookman Old Style" pitchFamily="18" charset="0"/>
              </a:rPr>
              <a:t>реконструкції та </a:t>
            </a:r>
            <a:r>
              <a:rPr lang="uk-UA" sz="2400" b="1" dirty="0" smtClean="0">
                <a:latin typeface="Bookman Old Style" pitchFamily="18" charset="0"/>
              </a:rPr>
              <a:t>розвитку</a:t>
            </a:r>
          </a:p>
          <a:p>
            <a:pPr algn="ctr"/>
            <a:endParaRPr lang="uk-UA" sz="2400" b="1" dirty="0" smtClean="0"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latin typeface="Bookman Old Style" pitchFamily="18" charset="0"/>
              </a:rPr>
              <a:t>(М</a:t>
            </a:r>
            <a:r>
              <a:rPr lang="uk-UA" sz="2400" b="1" dirty="0" smtClean="0">
                <a:latin typeface="Bookman Old Style" pitchFamily="18" charset="0"/>
              </a:rPr>
              <a:t>БРР</a:t>
            </a:r>
            <a:r>
              <a:rPr lang="uk-UA" sz="2400" b="1" dirty="0" smtClean="0">
                <a:latin typeface="Bookman Old Style" pitchFamily="18" charset="0"/>
              </a:rPr>
              <a:t>)</a:t>
            </a:r>
            <a:endParaRPr lang="uk-UA" sz="2400" b="1" dirty="0">
              <a:latin typeface="Bookman Old Style" pitchFamily="18" charset="0"/>
            </a:endParaRPr>
          </a:p>
        </p:txBody>
      </p:sp>
      <p:pic>
        <p:nvPicPr>
          <p:cNvPr id="32770" name="Picture 2" descr="File:EBRD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46" y="4731123"/>
            <a:ext cx="2936875" cy="720725"/>
          </a:xfrm>
          <a:prstGeom prst="rect">
            <a:avLst/>
          </a:prstGeom>
          <a:noFill/>
        </p:spPr>
      </p:pic>
      <p:pic>
        <p:nvPicPr>
          <p:cNvPr id="32772" name="Picture 4" descr="International Bank for Reconstruction and Development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8775" y="4482351"/>
            <a:ext cx="1846094" cy="1828147"/>
          </a:xfrm>
          <a:prstGeom prst="rect">
            <a:avLst/>
          </a:prstGeom>
          <a:noFill/>
        </p:spPr>
      </p:pic>
      <p:pic>
        <p:nvPicPr>
          <p:cNvPr id="32774" name="Picture 6" descr="Офіційна емблема МВ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916" y="4105835"/>
            <a:ext cx="2071075" cy="211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482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393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inkFloralBrocade_16x9_TP103417392.potx" id="{DCA8027B-4681-4C49-96F0-40A60F4D1F10}" vid="{1DB21E04-8E92-4BCC-8D0A-E5C8C0912BFE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TS103417393</Template>
  <TotalTime>0</TotalTime>
  <Words>488</Words>
  <Application>Microsoft Office PowerPoint</Application>
  <PresentationFormat>Экран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TS103417393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2014-04-29T18:04:58Z</dcterms:created>
  <dcterms:modified xsi:type="dcterms:W3CDTF">2014-04-29T20:25:31Z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