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5949280"/>
            <a:ext cx="5637010" cy="666095"/>
          </a:xfrm>
        </p:spPr>
        <p:txBody>
          <a:bodyPr/>
          <a:lstStyle/>
          <a:p>
            <a:r>
              <a:rPr lang="uk-UA" dirty="0" smtClean="0"/>
              <a:t>Виконала:Коновалова Марина 11-А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92887" cy="2880320"/>
          </a:xfrm>
        </p:spPr>
        <p:txBody>
          <a:bodyPr/>
          <a:lstStyle/>
          <a:p>
            <a:r>
              <a:rPr lang="uk-UA" dirty="0" smtClean="0"/>
              <a:t>Ялтинський </a:t>
            </a:r>
            <a:r>
              <a:rPr lang="uk-UA" dirty="0" err="1" smtClean="0"/>
              <a:t>гірно-лісний</a:t>
            </a:r>
            <a:r>
              <a:rPr lang="uk-UA" dirty="0" smtClean="0"/>
              <a:t> заповідник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976664" cy="375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1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229200"/>
            <a:ext cx="6512511" cy="1143000"/>
          </a:xfrm>
        </p:spPr>
        <p:txBody>
          <a:bodyPr/>
          <a:lstStyle/>
          <a:p>
            <a:r>
              <a:rPr lang="uk-UA" dirty="0" smtClean="0"/>
              <a:t>Фауна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7992888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умов,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багатство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. Тут </a:t>
            </a:r>
            <a:r>
              <a:rPr lang="ru-RU" dirty="0" err="1"/>
              <a:t>мешкає</a:t>
            </a:r>
            <a:r>
              <a:rPr lang="ru-RU" dirty="0"/>
              <a:t> 37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150 — </a:t>
            </a:r>
            <a:r>
              <a:rPr lang="ru-RU" dirty="0" err="1"/>
              <a:t>птахів</a:t>
            </a:r>
            <a:r>
              <a:rPr lang="ru-RU" dirty="0"/>
              <a:t>, 16 — </a:t>
            </a:r>
            <a:r>
              <a:rPr lang="ru-RU" dirty="0" err="1"/>
              <a:t>плазунів</a:t>
            </a:r>
            <a:r>
              <a:rPr lang="ru-RU" dirty="0"/>
              <a:t>, 4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земноводних</a:t>
            </a:r>
            <a:r>
              <a:rPr lang="ru-RU" dirty="0"/>
              <a:t>, 90 </a:t>
            </a:r>
            <a:r>
              <a:rPr lang="ru-RU" dirty="0" err="1"/>
              <a:t>видів</a:t>
            </a:r>
            <a:r>
              <a:rPr lang="ru-RU" dirty="0"/>
              <a:t> комах та 119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молюсків.Із</a:t>
            </a:r>
            <a:r>
              <a:rPr lang="ru-RU" dirty="0" smtClean="0"/>
              <a:t> </a:t>
            </a:r>
            <a:r>
              <a:rPr lang="ru-RU" dirty="0" err="1"/>
              <a:t>ссавців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типовими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як: </a:t>
            </a:r>
            <a:r>
              <a:rPr lang="ru-RU" dirty="0" err="1"/>
              <a:t>їжак</a:t>
            </a:r>
            <a:r>
              <a:rPr lang="ru-RU" dirty="0"/>
              <a:t> </a:t>
            </a:r>
            <a:r>
              <a:rPr lang="ru-RU" dirty="0" err="1"/>
              <a:t>білочеревий</a:t>
            </a:r>
            <a:r>
              <a:rPr lang="ru-RU" dirty="0"/>
              <a:t>, </a:t>
            </a:r>
            <a:r>
              <a:rPr lang="ru-RU" dirty="0" err="1"/>
              <a:t>заєць</a:t>
            </a:r>
            <a:r>
              <a:rPr lang="ru-RU" dirty="0"/>
              <a:t> </a:t>
            </a:r>
            <a:r>
              <a:rPr lang="ru-RU" dirty="0" err="1"/>
              <a:t>сірий</a:t>
            </a:r>
            <a:r>
              <a:rPr lang="ru-RU" dirty="0"/>
              <a:t>, </a:t>
            </a:r>
            <a:r>
              <a:rPr lang="ru-RU" dirty="0" err="1"/>
              <a:t>мишак</a:t>
            </a:r>
            <a:r>
              <a:rPr lang="ru-RU" dirty="0"/>
              <a:t> </a:t>
            </a:r>
            <a:r>
              <a:rPr lang="ru-RU" dirty="0" err="1"/>
              <a:t>уральський</a:t>
            </a:r>
            <a:r>
              <a:rPr lang="ru-RU" dirty="0"/>
              <a:t>, </a:t>
            </a:r>
            <a:r>
              <a:rPr lang="ru-RU" dirty="0" err="1"/>
              <a:t>полівка</a:t>
            </a:r>
            <a:r>
              <a:rPr lang="ru-RU" dirty="0"/>
              <a:t> </a:t>
            </a:r>
            <a:r>
              <a:rPr lang="ru-RU" dirty="0" err="1"/>
              <a:t>алтайська</a:t>
            </a:r>
            <a:r>
              <a:rPr lang="ru-RU" dirty="0"/>
              <a:t>, ласка, </a:t>
            </a:r>
            <a:r>
              <a:rPr lang="ru-RU" dirty="0" err="1"/>
              <a:t>куниця</a:t>
            </a:r>
            <a:r>
              <a:rPr lang="ru-RU" dirty="0"/>
              <a:t> </a:t>
            </a:r>
            <a:r>
              <a:rPr lang="ru-RU" dirty="0" err="1"/>
              <a:t>кам'яна</a:t>
            </a:r>
            <a:r>
              <a:rPr lang="ru-RU" dirty="0"/>
              <a:t>, </a:t>
            </a:r>
            <a:r>
              <a:rPr lang="ru-RU" dirty="0" err="1"/>
              <a:t>сарна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занесено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рукокрилих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печерах</a:t>
            </a:r>
            <a:r>
              <a:rPr lang="ru-RU" dirty="0"/>
              <a:t>, </a:t>
            </a:r>
            <a:r>
              <a:rPr lang="ru-RU" dirty="0" err="1"/>
              <a:t>будівлях</a:t>
            </a:r>
            <a:r>
              <a:rPr lang="ru-RU" dirty="0"/>
              <a:t>, дуплах дерев: </a:t>
            </a:r>
            <a:r>
              <a:rPr lang="ru-RU" dirty="0" err="1"/>
              <a:t>підковиків</a:t>
            </a:r>
            <a:r>
              <a:rPr lang="ru-RU" dirty="0"/>
              <a:t> великого і малого; </a:t>
            </a:r>
            <a:r>
              <a:rPr lang="ru-RU" dirty="0" err="1"/>
              <a:t>нічниць</a:t>
            </a:r>
            <a:r>
              <a:rPr lang="ru-RU" dirty="0"/>
              <a:t> </a:t>
            </a:r>
            <a:r>
              <a:rPr lang="ru-RU" dirty="0" err="1"/>
              <a:t>війчасту</a:t>
            </a:r>
            <a:r>
              <a:rPr lang="ru-RU" dirty="0"/>
              <a:t> і </a:t>
            </a:r>
            <a:r>
              <a:rPr lang="ru-RU" dirty="0" err="1"/>
              <a:t>триколірну</a:t>
            </a:r>
            <a:r>
              <a:rPr lang="ru-RU" dirty="0"/>
              <a:t>; </a:t>
            </a:r>
            <a:r>
              <a:rPr lang="ru-RU" dirty="0" err="1"/>
              <a:t>широковуха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, </a:t>
            </a:r>
            <a:r>
              <a:rPr lang="ru-RU" dirty="0" err="1"/>
              <a:t>вечірниць</a:t>
            </a:r>
            <a:r>
              <a:rPr lang="ru-RU" dirty="0"/>
              <a:t> малу й </a:t>
            </a:r>
            <a:r>
              <a:rPr lang="ru-RU" dirty="0" err="1"/>
              <a:t>велетенську</a:t>
            </a:r>
            <a:r>
              <a:rPr lang="ru-RU" dirty="0"/>
              <a:t>; </a:t>
            </a:r>
            <a:r>
              <a:rPr lang="ru-RU" dirty="0" err="1"/>
              <a:t>нетопирів</a:t>
            </a:r>
            <a:r>
              <a:rPr lang="ru-RU" dirty="0"/>
              <a:t> </a:t>
            </a:r>
            <a:r>
              <a:rPr lang="ru-RU" dirty="0" err="1"/>
              <a:t>гірського</a:t>
            </a:r>
            <a:r>
              <a:rPr lang="ru-RU" dirty="0"/>
              <a:t> та </a:t>
            </a:r>
            <a:r>
              <a:rPr lang="ru-RU" dirty="0" err="1"/>
              <a:t>білосмугого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по берегах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рясоніжка</a:t>
            </a:r>
            <a:r>
              <a:rPr lang="ru-RU" dirty="0"/>
              <a:t> мала, в </a:t>
            </a:r>
            <a:r>
              <a:rPr lang="ru-RU" dirty="0" err="1"/>
              <a:t>лісах</a:t>
            </a:r>
            <a:r>
              <a:rPr lang="ru-RU" dirty="0"/>
              <a:t> — </a:t>
            </a:r>
            <a:r>
              <a:rPr lang="ru-RU" dirty="0" err="1"/>
              <a:t>борсук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занесено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04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ru-RU" dirty="0"/>
              <a:t>Фауна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920880" cy="39604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багатим</a:t>
            </a:r>
            <a:r>
              <a:rPr lang="ru-RU" dirty="0"/>
              <a:t> є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у </a:t>
            </a:r>
            <a:r>
              <a:rPr lang="ru-RU" dirty="0" err="1"/>
              <a:t>Ялтинському</a:t>
            </a:r>
            <a:r>
              <a:rPr lang="ru-RU" dirty="0"/>
              <a:t> </a:t>
            </a:r>
            <a:r>
              <a:rPr lang="ru-RU" dirty="0" err="1"/>
              <a:t>заповіднику</a:t>
            </a:r>
            <a:r>
              <a:rPr lang="ru-RU" dirty="0"/>
              <a:t>. Тут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150 </a:t>
            </a:r>
            <a:r>
              <a:rPr lang="ru-RU" dirty="0" err="1"/>
              <a:t>видів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гніздяться</a:t>
            </a:r>
            <a:r>
              <a:rPr lang="ru-RU" dirty="0"/>
              <a:t> 40 </a:t>
            </a:r>
            <a:r>
              <a:rPr lang="ru-RU" dirty="0" err="1"/>
              <a:t>видів</a:t>
            </a:r>
            <a:r>
              <a:rPr lang="ru-RU" dirty="0"/>
              <a:t>. </a:t>
            </a:r>
            <a:r>
              <a:rPr lang="ru-RU" dirty="0" err="1"/>
              <a:t>Плазуни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невеликою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 Фауна </a:t>
            </a:r>
            <a:r>
              <a:rPr lang="ru-RU" dirty="0" err="1"/>
              <a:t>безхребетних</a:t>
            </a:r>
            <a:r>
              <a:rPr lang="ru-RU" dirty="0"/>
              <a:t> у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багатша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тут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для материка </a:t>
            </a:r>
            <a:r>
              <a:rPr lang="ru-RU" dirty="0" err="1"/>
              <a:t>видів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цикад, </a:t>
            </a:r>
            <a:r>
              <a:rPr lang="ru-RU" dirty="0" err="1"/>
              <a:t>метеликів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ендеміки</a:t>
            </a:r>
            <a:r>
              <a:rPr lang="ru-RU" dirty="0"/>
              <a:t>.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занесено </a:t>
            </a:r>
            <a:r>
              <a:rPr lang="ru-RU" dirty="0" err="1"/>
              <a:t>богомолів</a:t>
            </a:r>
            <a:r>
              <a:rPr lang="ru-RU" dirty="0"/>
              <a:t> — </a:t>
            </a:r>
            <a:r>
              <a:rPr lang="ru-RU" dirty="0" err="1"/>
              <a:t>емпуза</a:t>
            </a:r>
            <a:r>
              <a:rPr lang="ru-RU" dirty="0"/>
              <a:t> </a:t>
            </a:r>
            <a:r>
              <a:rPr lang="ru-RU" dirty="0" err="1"/>
              <a:t>смугастого</a:t>
            </a:r>
            <a:r>
              <a:rPr lang="ru-RU" dirty="0"/>
              <a:t> та </a:t>
            </a:r>
            <a:r>
              <a:rPr lang="ru-RU" dirty="0" err="1"/>
              <a:t>боліварію</a:t>
            </a:r>
            <a:r>
              <a:rPr lang="ru-RU" dirty="0"/>
              <a:t> </a:t>
            </a:r>
            <a:r>
              <a:rPr lang="ru-RU" dirty="0" err="1"/>
              <a:t>короткокрилу</a:t>
            </a:r>
            <a:r>
              <a:rPr lang="ru-RU" dirty="0"/>
              <a:t>, з </a:t>
            </a:r>
            <a:r>
              <a:rPr lang="ru-RU" dirty="0" err="1"/>
              <a:t>інших</a:t>
            </a:r>
            <a:r>
              <a:rPr lang="ru-RU" dirty="0"/>
              <a:t> — </a:t>
            </a:r>
            <a:r>
              <a:rPr lang="ru-RU" dirty="0" err="1"/>
              <a:t>жужелицю</a:t>
            </a:r>
            <a:r>
              <a:rPr lang="ru-RU" dirty="0"/>
              <a:t> </a:t>
            </a:r>
            <a:r>
              <a:rPr lang="ru-RU" dirty="0" err="1"/>
              <a:t>кримську</a:t>
            </a:r>
            <a:r>
              <a:rPr lang="ru-RU" dirty="0"/>
              <a:t>, махаона, </a:t>
            </a:r>
            <a:r>
              <a:rPr lang="ru-RU" dirty="0" err="1"/>
              <a:t>поліксену</a:t>
            </a:r>
            <a:r>
              <a:rPr lang="ru-RU" dirty="0"/>
              <a:t>, </a:t>
            </a:r>
            <a:r>
              <a:rPr lang="ru-RU" dirty="0" err="1"/>
              <a:t>носатку</a:t>
            </a:r>
            <a:r>
              <a:rPr lang="ru-RU" dirty="0"/>
              <a:t> </a:t>
            </a:r>
            <a:r>
              <a:rPr lang="ru-RU" dirty="0" err="1"/>
              <a:t>листовидну</a:t>
            </a:r>
            <a:r>
              <a:rPr lang="ru-RU" dirty="0"/>
              <a:t>, сатира </a:t>
            </a:r>
            <a:r>
              <a:rPr lang="ru-RU" dirty="0" err="1"/>
              <a:t>євксинського</a:t>
            </a:r>
            <a:r>
              <a:rPr lang="ru-RU" dirty="0"/>
              <a:t>, </a:t>
            </a:r>
            <a:r>
              <a:rPr lang="ru-RU" dirty="0" err="1"/>
              <a:t>чорнушку</a:t>
            </a:r>
            <a:r>
              <a:rPr lang="ru-RU" dirty="0"/>
              <a:t> </a:t>
            </a:r>
            <a:r>
              <a:rPr lang="ru-RU" dirty="0" err="1"/>
              <a:t>Ферея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Загалом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30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, 9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списку.</a:t>
            </a:r>
          </a:p>
        </p:txBody>
      </p:sp>
    </p:spTree>
    <p:extLst>
      <p:ext uri="{BB962C8B-B14F-4D97-AF65-F5344CB8AC3E}">
        <p14:creationId xmlns:p14="http://schemas.microsoft.com/office/powerpoint/2010/main" val="165614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62525"/>
            <a:ext cx="6192688" cy="379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42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12511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2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3906768"/>
          </a:xfrm>
        </p:spPr>
        <p:txBody>
          <a:bodyPr>
            <a:normAutofit/>
          </a:bodyPr>
          <a:lstStyle/>
          <a:p>
            <a:r>
              <a:rPr lang="ru-RU" dirty="0" err="1"/>
              <a:t>Ялтинський</a:t>
            </a:r>
            <a:r>
              <a:rPr lang="ru-RU" dirty="0"/>
              <a:t> </a:t>
            </a:r>
            <a:r>
              <a:rPr lang="ru-RU" dirty="0" err="1"/>
              <a:t>гірсько-лісовий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r>
              <a:rPr lang="ru-RU" dirty="0"/>
              <a:t> — </a:t>
            </a:r>
            <a:r>
              <a:rPr lang="ru-RU" dirty="0" err="1"/>
              <a:t>природоохоронна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в </a:t>
            </a:r>
            <a:r>
              <a:rPr lang="ru-RU" dirty="0" err="1"/>
              <a:t>Автономній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у 1973 </a:t>
            </a:r>
            <a:r>
              <a:rPr lang="ru-RU" dirty="0" err="1"/>
              <a:t>році</a:t>
            </a:r>
            <a:r>
              <a:rPr lang="ru-RU" dirty="0"/>
              <a:t>. Тут </a:t>
            </a:r>
            <a:r>
              <a:rPr lang="ru-RU" dirty="0" err="1"/>
              <a:t>охороняються</a:t>
            </a:r>
            <a:r>
              <a:rPr lang="ru-RU" dirty="0"/>
              <a:t> </a:t>
            </a:r>
            <a:r>
              <a:rPr lang="ru-RU" dirty="0" err="1"/>
              <a:t>високоствольні</a:t>
            </a:r>
            <a:r>
              <a:rPr lang="ru-RU" dirty="0"/>
              <a:t> </a:t>
            </a:r>
            <a:r>
              <a:rPr lang="ru-RU" dirty="0" err="1"/>
              <a:t>соснові</a:t>
            </a:r>
            <a:r>
              <a:rPr lang="ru-RU" dirty="0"/>
              <a:t>, </a:t>
            </a:r>
            <a:r>
              <a:rPr lang="ru-RU" dirty="0" err="1"/>
              <a:t>букові</a:t>
            </a:r>
            <a:r>
              <a:rPr lang="ru-RU" dirty="0"/>
              <a:t> та </a:t>
            </a:r>
            <a:r>
              <a:rPr lang="ru-RU" dirty="0" err="1"/>
              <a:t>дубові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з </a:t>
            </a:r>
            <a:r>
              <a:rPr lang="ru-RU" dirty="0" err="1"/>
              <a:t>вічнозеленим</a:t>
            </a:r>
            <a:r>
              <a:rPr lang="ru-RU" dirty="0"/>
              <a:t> </a:t>
            </a:r>
            <a:r>
              <a:rPr lang="ru-RU" dirty="0" err="1"/>
              <a:t>середземноморським</a:t>
            </a:r>
            <a:r>
              <a:rPr lang="ru-RU" dirty="0"/>
              <a:t> </a:t>
            </a:r>
            <a:r>
              <a:rPr lang="ru-RU" dirty="0" err="1"/>
              <a:t>підліском</a:t>
            </a:r>
            <a:r>
              <a:rPr lang="ru-RU" dirty="0"/>
              <a:t>. Флора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1356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115 </a:t>
            </a:r>
            <a:r>
              <a:rPr lang="ru-RU" dirty="0" err="1"/>
              <a:t>ендеміків</a:t>
            </a:r>
            <a:r>
              <a:rPr lang="ru-RU" dirty="0"/>
              <a:t>, фауна представлена 37 видами </a:t>
            </a:r>
            <a:r>
              <a:rPr lang="ru-RU" dirty="0" err="1"/>
              <a:t>ссавців</a:t>
            </a:r>
            <a:r>
              <a:rPr lang="ru-RU" dirty="0"/>
              <a:t>, 113 видами </a:t>
            </a:r>
            <a:r>
              <a:rPr lang="ru-RU" dirty="0" err="1"/>
              <a:t>птахів</a:t>
            </a:r>
            <a:r>
              <a:rPr lang="ru-RU" dirty="0"/>
              <a:t>, 11 видами </a:t>
            </a:r>
            <a:r>
              <a:rPr lang="ru-RU" dirty="0" err="1"/>
              <a:t>плазунів</a:t>
            </a:r>
            <a:r>
              <a:rPr lang="ru-RU" dirty="0"/>
              <a:t> і 4 видами </a:t>
            </a:r>
            <a:r>
              <a:rPr lang="ru-RU" dirty="0" err="1"/>
              <a:t>земноводних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544522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4501"/>
            <a:ext cx="79208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01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869160"/>
            <a:ext cx="6512511" cy="1143000"/>
          </a:xfrm>
        </p:spPr>
        <p:txBody>
          <a:bodyPr/>
          <a:lstStyle/>
          <a:p>
            <a:r>
              <a:rPr lang="ru-RU" dirty="0" err="1"/>
              <a:t>Розташування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/>
              <a:t>південно-західній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14523,0 га.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простягається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</a:t>
            </a:r>
            <a:r>
              <a:rPr lang="ru-RU" dirty="0" err="1"/>
              <a:t>із</a:t>
            </a:r>
            <a:r>
              <a:rPr lang="ru-RU" dirty="0"/>
              <a:t> заходу на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Фороса до Гурзуфа на 49 км, </a:t>
            </a:r>
            <a:r>
              <a:rPr lang="ru-RU" dirty="0" err="1"/>
              <a:t>оточуючи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Ялту.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межах </a:t>
            </a:r>
            <a:r>
              <a:rPr lang="ru-RU" dirty="0" err="1"/>
              <a:t>висот</a:t>
            </a:r>
            <a:r>
              <a:rPr lang="ru-RU" dirty="0"/>
              <a:t> 380–1200 м над </a:t>
            </a:r>
            <a:r>
              <a:rPr lang="ru-RU" dirty="0" err="1"/>
              <a:t>р.м</a:t>
            </a:r>
            <a:r>
              <a:rPr lang="ru-RU" dirty="0"/>
              <a:t>.,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опускаючись</a:t>
            </a:r>
            <a:r>
              <a:rPr lang="ru-RU" dirty="0"/>
              <a:t> до моря. Максимальна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1234 м на г. Ай-</a:t>
            </a:r>
            <a:r>
              <a:rPr lang="ru-RU" dirty="0" err="1"/>
              <a:t>Петрі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16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13176"/>
            <a:ext cx="6512511" cy="1143000"/>
          </a:xfrm>
        </p:spPr>
        <p:txBody>
          <a:bodyPr/>
          <a:lstStyle/>
          <a:p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776864" cy="381642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Кримського</a:t>
            </a:r>
            <a:r>
              <a:rPr lang="ru-RU" dirty="0"/>
              <a:t> </a:t>
            </a:r>
            <a:r>
              <a:rPr lang="ru-RU" dirty="0" err="1"/>
              <a:t>гірсько-лісового</a:t>
            </a:r>
            <a:r>
              <a:rPr lang="ru-RU" dirty="0"/>
              <a:t> краю </a:t>
            </a:r>
            <a:r>
              <a:rPr lang="ru-RU" dirty="0" err="1"/>
              <a:t>Кримської</a:t>
            </a:r>
            <a:r>
              <a:rPr lang="ru-RU" dirty="0"/>
              <a:t> </a:t>
            </a:r>
            <a:r>
              <a:rPr lang="ru-RU" dirty="0" err="1"/>
              <a:t>гірської</a:t>
            </a:r>
            <a:r>
              <a:rPr lang="ru-RU" dirty="0"/>
              <a:t> </a:t>
            </a:r>
            <a:r>
              <a:rPr lang="ru-RU" dirty="0" err="1"/>
              <a:t>ландшафтної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рослинність</a:t>
            </a:r>
            <a:r>
              <a:rPr lang="ru-RU" dirty="0"/>
              <a:t> за </a:t>
            </a:r>
            <a:r>
              <a:rPr lang="ru-RU" dirty="0" err="1"/>
              <a:t>геоботанічним</a:t>
            </a:r>
            <a:r>
              <a:rPr lang="ru-RU" dirty="0"/>
              <a:t> </a:t>
            </a:r>
            <a:r>
              <a:rPr lang="ru-RU" dirty="0" err="1"/>
              <a:t>районуванням</a:t>
            </a:r>
            <a:r>
              <a:rPr lang="ru-RU" dirty="0"/>
              <a:t> — до </a:t>
            </a:r>
            <a:r>
              <a:rPr lang="ru-RU" dirty="0" err="1"/>
              <a:t>Гірськокримського</a:t>
            </a:r>
            <a:r>
              <a:rPr lang="ru-RU" dirty="0"/>
              <a:t> округу </a:t>
            </a:r>
            <a:r>
              <a:rPr lang="ru-RU" dirty="0" err="1"/>
              <a:t>Кримсько-Новоросійської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Середземноморської</a:t>
            </a:r>
            <a:r>
              <a:rPr lang="ru-RU" dirty="0"/>
              <a:t> </a:t>
            </a:r>
            <a:r>
              <a:rPr lang="ru-RU" dirty="0" err="1"/>
              <a:t>лісової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південний</a:t>
            </a:r>
            <a:r>
              <a:rPr lang="ru-RU" dirty="0"/>
              <a:t> </a:t>
            </a:r>
            <a:r>
              <a:rPr lang="ru-RU" dirty="0" err="1"/>
              <a:t>макросхил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гряди,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простягається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заходу на </a:t>
            </a:r>
            <a:r>
              <a:rPr lang="ru-RU" dirty="0" err="1"/>
              <a:t>схід</a:t>
            </a:r>
            <a:r>
              <a:rPr lang="ru-RU" dirty="0"/>
              <a:t> і </a:t>
            </a:r>
            <a:r>
              <a:rPr lang="ru-RU" dirty="0" err="1"/>
              <a:t>складена</a:t>
            </a:r>
            <a:r>
              <a:rPr lang="ru-RU" dirty="0"/>
              <a:t> породами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темно-</a:t>
            </a:r>
            <a:r>
              <a:rPr lang="ru-RU" dirty="0" err="1"/>
              <a:t>сірих</a:t>
            </a:r>
            <a:r>
              <a:rPr lang="ru-RU" dirty="0"/>
              <a:t> </a:t>
            </a:r>
            <a:r>
              <a:rPr lang="ru-RU" dirty="0" err="1"/>
              <a:t>тріасових</a:t>
            </a:r>
            <a:r>
              <a:rPr lang="ru-RU" dirty="0"/>
              <a:t> </a:t>
            </a:r>
            <a:r>
              <a:rPr lang="ru-RU" dirty="0" err="1"/>
              <a:t>сланців</a:t>
            </a:r>
            <a:r>
              <a:rPr lang="ru-RU" dirty="0"/>
              <a:t>, </a:t>
            </a:r>
            <a:r>
              <a:rPr lang="ru-RU" dirty="0" err="1"/>
              <a:t>перекритих</a:t>
            </a:r>
            <a:r>
              <a:rPr lang="ru-RU" dirty="0"/>
              <a:t> </a:t>
            </a:r>
            <a:r>
              <a:rPr lang="ru-RU" dirty="0" err="1"/>
              <a:t>юрськими</a:t>
            </a:r>
            <a:r>
              <a:rPr lang="ru-RU" dirty="0"/>
              <a:t> </a:t>
            </a:r>
            <a:r>
              <a:rPr lang="ru-RU" dirty="0" err="1"/>
              <a:t>вапняками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власне</a:t>
            </a:r>
            <a:r>
              <a:rPr lang="ru-RU" dirty="0"/>
              <a:t>, і </a:t>
            </a:r>
            <a:r>
              <a:rPr lang="ru-RU" dirty="0" err="1"/>
              <a:t>формують</a:t>
            </a:r>
            <a:r>
              <a:rPr lang="ru-RU" dirty="0"/>
              <a:t> гряду, до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четвертинних</a:t>
            </a:r>
            <a:r>
              <a:rPr lang="ru-RU" dirty="0"/>
              <a:t> </a:t>
            </a:r>
            <a:r>
              <a:rPr lang="ru-RU" dirty="0" err="1"/>
              <a:t>лесів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28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085184"/>
            <a:ext cx="6512511" cy="1143000"/>
          </a:xfrm>
        </p:spPr>
        <p:txBody>
          <a:bodyPr/>
          <a:lstStyle/>
          <a:p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704856" cy="3474720"/>
          </a:xfrm>
        </p:spPr>
        <p:txBody>
          <a:bodyPr>
            <a:normAutofit/>
          </a:bodyPr>
          <a:lstStyle/>
          <a:p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близький</a:t>
            </a:r>
            <a:r>
              <a:rPr lang="ru-RU" dirty="0"/>
              <a:t> до </a:t>
            </a:r>
            <a:r>
              <a:rPr lang="ru-RU" dirty="0" err="1"/>
              <a:t>середземноморського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переходить до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прохолодного</a:t>
            </a:r>
            <a:r>
              <a:rPr lang="ru-RU" dirty="0"/>
              <a:t> і </a:t>
            </a:r>
            <a:r>
              <a:rPr lang="ru-RU" dirty="0" err="1"/>
              <a:t>вологого</a:t>
            </a:r>
            <a:r>
              <a:rPr lang="ru-RU" dirty="0"/>
              <a:t> на </a:t>
            </a:r>
            <a:r>
              <a:rPr lang="ru-RU" dirty="0" err="1"/>
              <a:t>яйлі</a:t>
            </a:r>
            <a:r>
              <a:rPr lang="ru-RU" dirty="0"/>
              <a:t>. </a:t>
            </a:r>
            <a:r>
              <a:rPr lang="ru-RU" dirty="0" err="1"/>
              <a:t>Середньорічна</a:t>
            </a:r>
            <a:r>
              <a:rPr lang="ru-RU" dirty="0"/>
              <a:t> температура становить +13 °C, </a:t>
            </a:r>
            <a:r>
              <a:rPr lang="ru-RU" dirty="0" err="1"/>
              <a:t>середня</a:t>
            </a:r>
            <a:r>
              <a:rPr lang="ru-RU" dirty="0"/>
              <a:t> температура </a:t>
            </a:r>
            <a:r>
              <a:rPr lang="ru-RU" dirty="0" err="1"/>
              <a:t>січня</a:t>
            </a:r>
            <a:r>
              <a:rPr lang="ru-RU" dirty="0"/>
              <a:t> — +3,5 °C,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липня</a:t>
            </a:r>
            <a:r>
              <a:rPr lang="ru-RU" dirty="0"/>
              <a:t> — +24 °C.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субсередземноморського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коричневі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та </a:t>
            </a:r>
            <a:r>
              <a:rPr lang="ru-RU" dirty="0" err="1"/>
              <a:t>верхньому</a:t>
            </a:r>
            <a:r>
              <a:rPr lang="ru-RU" dirty="0"/>
              <a:t> поясах </a:t>
            </a:r>
            <a:r>
              <a:rPr lang="ru-RU" dirty="0" err="1"/>
              <a:t>переходять</a:t>
            </a:r>
            <a:r>
              <a:rPr lang="ru-RU" dirty="0"/>
              <a:t> у </a:t>
            </a:r>
            <a:r>
              <a:rPr lang="ru-RU" dirty="0" err="1"/>
              <a:t>бурі</a:t>
            </a:r>
            <a:r>
              <a:rPr lang="ru-RU" dirty="0"/>
              <a:t>. На </a:t>
            </a:r>
            <a:r>
              <a:rPr lang="ru-RU" dirty="0" err="1"/>
              <a:t>яйлі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густим </a:t>
            </a:r>
            <a:r>
              <a:rPr lang="ru-RU" dirty="0" err="1"/>
              <a:t>трав'яним</a:t>
            </a:r>
            <a:r>
              <a:rPr lang="ru-RU" dirty="0"/>
              <a:t> </a:t>
            </a:r>
            <a:r>
              <a:rPr lang="ru-RU" dirty="0" err="1"/>
              <a:t>покривом</a:t>
            </a:r>
            <a:r>
              <a:rPr lang="ru-RU" dirty="0"/>
              <a:t> на </a:t>
            </a:r>
            <a:r>
              <a:rPr lang="ru-RU" dirty="0" err="1"/>
              <a:t>вапняках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перегнійно-карбонатні</a:t>
            </a:r>
            <a:r>
              <a:rPr lang="ru-RU" dirty="0"/>
              <a:t> </a:t>
            </a:r>
            <a:r>
              <a:rPr lang="ru-RU" dirty="0" err="1"/>
              <a:t>гірсько-степові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27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91434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9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512511" cy="1143000"/>
          </a:xfrm>
        </p:spPr>
        <p:txBody>
          <a:bodyPr/>
          <a:lstStyle/>
          <a:p>
            <a:r>
              <a:rPr lang="ru-RU" dirty="0"/>
              <a:t>Флора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8064896" cy="417646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Рослинність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різноманітна</a:t>
            </a:r>
            <a:r>
              <a:rPr lang="ru-RU" dirty="0"/>
              <a:t> і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висотних</a:t>
            </a:r>
            <a:r>
              <a:rPr lang="ru-RU" dirty="0"/>
              <a:t> </a:t>
            </a:r>
            <a:r>
              <a:rPr lang="ru-RU" dirty="0" err="1"/>
              <a:t>пояси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до </a:t>
            </a:r>
            <a:r>
              <a:rPr lang="ru-RU" dirty="0" err="1"/>
              <a:t>висоти</a:t>
            </a:r>
            <a:r>
              <a:rPr lang="ru-RU" dirty="0"/>
              <a:t> 400–450 м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пухнастодубові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з </a:t>
            </a:r>
            <a:r>
              <a:rPr lang="ru-RU" dirty="0" err="1"/>
              <a:t>ділянками</a:t>
            </a:r>
            <a:r>
              <a:rPr lang="ru-RU" dirty="0"/>
              <a:t> </a:t>
            </a:r>
            <a:r>
              <a:rPr lang="ru-RU" dirty="0" err="1"/>
              <a:t>ялівцю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та </a:t>
            </a:r>
            <a:r>
              <a:rPr lang="ru-RU" dirty="0" err="1"/>
              <a:t>фісташки</a:t>
            </a:r>
            <a:r>
              <a:rPr lang="ru-RU" dirty="0"/>
              <a:t> </a:t>
            </a:r>
            <a:r>
              <a:rPr lang="ru-RU" dirty="0" err="1"/>
              <a:t>туполистої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і </a:t>
            </a:r>
            <a:r>
              <a:rPr lang="ru-RU" dirty="0" err="1"/>
              <a:t>вічнозелені</a:t>
            </a:r>
            <a:r>
              <a:rPr lang="ru-RU" dirty="0"/>
              <a:t> </a:t>
            </a:r>
            <a:r>
              <a:rPr lang="ru-RU" dirty="0" err="1"/>
              <a:t>суничник</a:t>
            </a:r>
            <a:r>
              <a:rPr lang="ru-RU" dirty="0"/>
              <a:t> </a:t>
            </a:r>
            <a:r>
              <a:rPr lang="ru-RU" dirty="0" err="1"/>
              <a:t>дрібноплодий</a:t>
            </a:r>
            <a:r>
              <a:rPr lang="ru-RU" dirty="0"/>
              <a:t>, чист </a:t>
            </a:r>
            <a:r>
              <a:rPr lang="ru-RU" dirty="0" err="1"/>
              <a:t>кримський</a:t>
            </a:r>
            <a:r>
              <a:rPr lang="ru-RU" dirty="0"/>
              <a:t>, </a:t>
            </a:r>
            <a:r>
              <a:rPr lang="ru-RU" dirty="0" err="1"/>
              <a:t>тамус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, </a:t>
            </a:r>
            <a:r>
              <a:rPr lang="ru-RU" dirty="0" err="1"/>
              <a:t>рускуси</a:t>
            </a:r>
            <a:r>
              <a:rPr lang="ru-RU" dirty="0"/>
              <a:t> </a:t>
            </a:r>
            <a:r>
              <a:rPr lang="ru-RU" dirty="0" err="1"/>
              <a:t>під'язиковий</a:t>
            </a:r>
            <a:r>
              <a:rPr lang="ru-RU" dirty="0"/>
              <a:t> та </a:t>
            </a:r>
            <a:r>
              <a:rPr lang="ru-RU" dirty="0" err="1"/>
              <a:t>понтійський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рубок вони </a:t>
            </a:r>
            <a:r>
              <a:rPr lang="ru-RU" dirty="0" err="1"/>
              <a:t>замінюються</a:t>
            </a:r>
            <a:r>
              <a:rPr lang="ru-RU" dirty="0"/>
              <a:t> </a:t>
            </a:r>
            <a:r>
              <a:rPr lang="ru-RU" dirty="0" err="1"/>
              <a:t>густими</a:t>
            </a:r>
            <a:r>
              <a:rPr lang="ru-RU" dirty="0"/>
              <a:t> </a:t>
            </a:r>
            <a:r>
              <a:rPr lang="ru-RU" dirty="0" err="1"/>
              <a:t>заростями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грабинника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держидерева </a:t>
            </a:r>
            <a:r>
              <a:rPr lang="ru-RU" dirty="0" err="1" smtClean="0"/>
              <a:t>колючого</a:t>
            </a:r>
            <a:r>
              <a:rPr lang="ru-RU" dirty="0" smtClean="0"/>
              <a:t>. На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400 до 900 м </a:t>
            </a:r>
            <a:r>
              <a:rPr lang="ru-RU" dirty="0" err="1"/>
              <a:t>простягається</a:t>
            </a:r>
            <a:r>
              <a:rPr lang="ru-RU" dirty="0"/>
              <a:t> широкий пояс </a:t>
            </a:r>
            <a:r>
              <a:rPr lang="ru-RU" dirty="0" err="1"/>
              <a:t>лісів</a:t>
            </a:r>
            <a:r>
              <a:rPr lang="ru-RU" dirty="0"/>
              <a:t> сосни </a:t>
            </a:r>
            <a:r>
              <a:rPr lang="ru-RU" dirty="0" err="1"/>
              <a:t>кримської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домінують</a:t>
            </a:r>
            <a:r>
              <a:rPr lang="ru-RU" dirty="0"/>
              <a:t> </a:t>
            </a:r>
            <a:r>
              <a:rPr lang="ru-RU" dirty="0" err="1"/>
              <a:t>субсередземноморські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то у </a:t>
            </a:r>
            <a:r>
              <a:rPr lang="ru-RU" dirty="0" err="1"/>
              <a:t>верхній</a:t>
            </a:r>
            <a:r>
              <a:rPr lang="ru-RU" dirty="0"/>
              <a:t> — </a:t>
            </a:r>
            <a:r>
              <a:rPr lang="ru-RU" dirty="0" err="1"/>
              <a:t>неморальні</a:t>
            </a:r>
            <a:r>
              <a:rPr lang="ru-RU" dirty="0"/>
              <a:t> (дуб </a:t>
            </a:r>
            <a:r>
              <a:rPr lang="ru-RU" dirty="0" err="1"/>
              <a:t>скельний</a:t>
            </a:r>
            <a:r>
              <a:rPr lang="ru-RU" dirty="0"/>
              <a:t>, граб, ясен). </a:t>
            </a:r>
            <a:r>
              <a:rPr lang="ru-RU" dirty="0" err="1"/>
              <a:t>Місцями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дуба </a:t>
            </a:r>
            <a:r>
              <a:rPr lang="ru-RU" dirty="0" err="1"/>
              <a:t>скельного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. По </a:t>
            </a:r>
            <a:r>
              <a:rPr lang="ru-RU" dirty="0" err="1"/>
              <a:t>крутих</a:t>
            </a:r>
            <a:r>
              <a:rPr lang="ru-RU" dirty="0"/>
              <a:t> </a:t>
            </a:r>
            <a:r>
              <a:rPr lang="ru-RU" dirty="0" err="1"/>
              <a:t>обривах</a:t>
            </a:r>
            <a:r>
              <a:rPr lang="ru-RU" dirty="0"/>
              <a:t> сосна </a:t>
            </a:r>
            <a:r>
              <a:rPr lang="ru-RU" dirty="0" err="1"/>
              <a:t>кримська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 smtClean="0"/>
              <a:t>яйли</a:t>
            </a:r>
            <a:r>
              <a:rPr lang="ru-RU" dirty="0" smtClean="0"/>
              <a:t>.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/>
              <a:t>900 м (до 1200 м </a:t>
            </a:r>
            <a:r>
              <a:rPr lang="ru-RU" dirty="0" err="1"/>
              <a:t>н.р.м</a:t>
            </a:r>
            <a:r>
              <a:rPr lang="ru-RU" dirty="0"/>
              <a:t>.)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поясу — </a:t>
            </a:r>
            <a:r>
              <a:rPr lang="ru-RU" dirty="0" err="1"/>
              <a:t>ліси</a:t>
            </a:r>
            <a:r>
              <a:rPr lang="ru-RU" dirty="0"/>
              <a:t> сосни Коха (в </a:t>
            </a:r>
            <a:r>
              <a:rPr lang="ru-RU" dirty="0" err="1"/>
              <a:t>районі</a:t>
            </a:r>
            <a:r>
              <a:rPr lang="ru-RU" dirty="0"/>
              <a:t> Гурзуфа) у </a:t>
            </a:r>
            <a:r>
              <a:rPr lang="ru-RU" dirty="0" err="1"/>
              <a:t>поєднанні</a:t>
            </a:r>
            <a:r>
              <a:rPr lang="ru-RU" dirty="0"/>
              <a:t> з сосною </a:t>
            </a:r>
            <a:r>
              <a:rPr lang="ru-RU" dirty="0" err="1"/>
              <a:t>звичайною</a:t>
            </a:r>
            <a:r>
              <a:rPr lang="ru-RU" dirty="0"/>
              <a:t> і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букові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вирівняні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26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13176"/>
            <a:ext cx="6512511" cy="1143000"/>
          </a:xfrm>
        </p:spPr>
        <p:txBody>
          <a:bodyPr/>
          <a:lstStyle/>
          <a:p>
            <a:r>
              <a:rPr lang="ru-RU" dirty="0"/>
              <a:t>Флора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42484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 18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 (</a:t>
            </a:r>
            <a:r>
              <a:rPr lang="ru-RU" dirty="0" err="1"/>
              <a:t>ялівцю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, </a:t>
            </a:r>
            <a:r>
              <a:rPr lang="ru-RU" dirty="0" err="1"/>
              <a:t>фісташки</a:t>
            </a:r>
            <a:r>
              <a:rPr lang="ru-RU" dirty="0"/>
              <a:t> </a:t>
            </a:r>
            <a:r>
              <a:rPr lang="ru-RU" dirty="0" err="1"/>
              <a:t>туполистої</a:t>
            </a:r>
            <a:r>
              <a:rPr lang="ru-RU" dirty="0"/>
              <a:t>, сосни </a:t>
            </a:r>
            <a:r>
              <a:rPr lang="ru-RU" dirty="0" err="1"/>
              <a:t>кримської</a:t>
            </a:r>
            <a:r>
              <a:rPr lang="ru-RU" dirty="0"/>
              <a:t> та Коха, осоки </a:t>
            </a:r>
            <a:r>
              <a:rPr lang="ru-RU" dirty="0" err="1"/>
              <a:t>низької</a:t>
            </a:r>
            <a:r>
              <a:rPr lang="ru-RU" dirty="0"/>
              <a:t>, </a:t>
            </a:r>
            <a:r>
              <a:rPr lang="ru-RU" dirty="0" err="1"/>
              <a:t>ковили</a:t>
            </a:r>
            <a:r>
              <a:rPr lang="ru-RU" dirty="0"/>
              <a:t> </a:t>
            </a:r>
            <a:r>
              <a:rPr lang="ru-RU" dirty="0" err="1"/>
              <a:t>каменелюбної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Зеленої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23 таких </a:t>
            </a:r>
            <a:r>
              <a:rPr lang="ru-RU" dirty="0" err="1"/>
              <a:t>угруповань</a:t>
            </a:r>
            <a:r>
              <a:rPr lang="ru-RU" dirty="0"/>
              <a:t>, </a:t>
            </a:r>
            <a:r>
              <a:rPr lang="ru-RU" dirty="0" err="1"/>
              <a:t>відомих</a:t>
            </a:r>
            <a:r>
              <a:rPr lang="ru-RU" dirty="0"/>
              <a:t> для </a:t>
            </a:r>
            <a:r>
              <a:rPr lang="ru-RU" dirty="0" err="1"/>
              <a:t>Гірського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).</a:t>
            </a:r>
          </a:p>
          <a:p>
            <a:r>
              <a:rPr lang="ru-RU" dirty="0" smtClean="0"/>
              <a:t>Флора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1364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судинних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до 509 </a:t>
            </a:r>
            <a:r>
              <a:rPr lang="ru-RU" dirty="0" err="1"/>
              <a:t>родів</a:t>
            </a:r>
            <a:r>
              <a:rPr lang="ru-RU" dirty="0"/>
              <a:t> та 100 родин.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айстрових</a:t>
            </a:r>
            <a:r>
              <a:rPr lang="ru-RU" dirty="0"/>
              <a:t> (12,2%),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бобові</a:t>
            </a:r>
            <a:r>
              <a:rPr lang="ru-RU" dirty="0"/>
              <a:t> (9,4%), </a:t>
            </a:r>
            <a:r>
              <a:rPr lang="ru-RU" dirty="0" err="1"/>
              <a:t>злакові</a:t>
            </a:r>
            <a:r>
              <a:rPr lang="ru-RU" dirty="0"/>
              <a:t> (8,3%), </a:t>
            </a:r>
            <a:r>
              <a:rPr lang="ru-RU" dirty="0" err="1"/>
              <a:t>хрестоцвіті</a:t>
            </a:r>
            <a:r>
              <a:rPr lang="ru-RU" dirty="0"/>
              <a:t> (5,7%), </a:t>
            </a:r>
            <a:r>
              <a:rPr lang="ru-RU" dirty="0" err="1"/>
              <a:t>розоцвіті</a:t>
            </a:r>
            <a:r>
              <a:rPr lang="ru-RU" dirty="0"/>
              <a:t> (5,6%), </a:t>
            </a:r>
            <a:r>
              <a:rPr lang="ru-RU" dirty="0" err="1"/>
              <a:t>губоцвіті</a:t>
            </a:r>
            <a:r>
              <a:rPr lang="ru-RU" dirty="0"/>
              <a:t> (5,2%), </a:t>
            </a:r>
            <a:r>
              <a:rPr lang="ru-RU" dirty="0" err="1"/>
              <a:t>зонтичні</a:t>
            </a:r>
            <a:r>
              <a:rPr lang="ru-RU" dirty="0"/>
              <a:t> (4,2%)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Переважають</a:t>
            </a:r>
            <a:r>
              <a:rPr lang="ru-RU" dirty="0"/>
              <a:t> у </a:t>
            </a:r>
            <a:r>
              <a:rPr lang="ru-RU" dirty="0" err="1"/>
              <a:t>флорі</a:t>
            </a:r>
            <a:r>
              <a:rPr lang="ru-RU" dirty="0"/>
              <a:t> </a:t>
            </a:r>
            <a:r>
              <a:rPr lang="ru-RU" dirty="0" err="1"/>
              <a:t>багаторічні</a:t>
            </a:r>
            <a:r>
              <a:rPr lang="ru-RU" dirty="0"/>
              <a:t> трави (54,8%), на другому </a:t>
            </a:r>
            <a:r>
              <a:rPr lang="ru-RU" dirty="0" err="1"/>
              <a:t>місці</a:t>
            </a:r>
            <a:r>
              <a:rPr lang="ru-RU" dirty="0"/>
              <a:t> — </a:t>
            </a:r>
            <a:r>
              <a:rPr lang="ru-RU" dirty="0" err="1"/>
              <a:t>однорічники</a:t>
            </a:r>
            <a:r>
              <a:rPr lang="ru-RU" dirty="0"/>
              <a:t> (34,3%),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чагарників</a:t>
            </a:r>
            <a:r>
              <a:rPr lang="ru-RU" dirty="0"/>
              <a:t>, </a:t>
            </a:r>
            <a:r>
              <a:rPr lang="ru-RU" dirty="0" err="1"/>
              <a:t>напівчагарників</a:t>
            </a:r>
            <a:r>
              <a:rPr lang="ru-RU" dirty="0"/>
              <a:t> та </a:t>
            </a:r>
            <a:r>
              <a:rPr lang="ru-RU" dirty="0" err="1"/>
              <a:t>чагарничків</a:t>
            </a:r>
            <a:r>
              <a:rPr lang="ru-RU" dirty="0"/>
              <a:t> становить </a:t>
            </a:r>
            <a:r>
              <a:rPr lang="ru-RU" dirty="0" err="1"/>
              <a:t>лише</a:t>
            </a:r>
            <a:r>
              <a:rPr lang="ru-RU" dirty="0"/>
              <a:t> 10,9</a:t>
            </a:r>
            <a:r>
              <a:rPr lang="ru-RU" dirty="0" smtClean="0"/>
              <a:t>%.</a:t>
            </a:r>
          </a:p>
          <a:p>
            <a:r>
              <a:rPr lang="ru-RU" dirty="0"/>
              <a:t>У </a:t>
            </a:r>
            <a:r>
              <a:rPr lang="ru-RU" dirty="0" err="1"/>
              <a:t>флорі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нараховується</a:t>
            </a:r>
            <a:r>
              <a:rPr lang="ru-RU" dirty="0"/>
              <a:t> 78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: </a:t>
            </a:r>
            <a:r>
              <a:rPr lang="ru-RU" dirty="0" err="1"/>
              <a:t>краєкучник</a:t>
            </a:r>
            <a:r>
              <a:rPr lang="ru-RU" dirty="0"/>
              <a:t> </a:t>
            </a:r>
            <a:r>
              <a:rPr lang="ru-RU" dirty="0" err="1"/>
              <a:t>персидський</a:t>
            </a:r>
            <a:r>
              <a:rPr lang="ru-RU" dirty="0"/>
              <a:t>, </a:t>
            </a:r>
            <a:r>
              <a:rPr lang="ru-RU" dirty="0" err="1"/>
              <a:t>адіант</a:t>
            </a:r>
            <a:r>
              <a:rPr lang="ru-RU" dirty="0"/>
              <a:t> венерин волос, </a:t>
            </a:r>
            <a:r>
              <a:rPr lang="ru-RU" dirty="0" err="1"/>
              <a:t>яловець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, сон </a:t>
            </a:r>
            <a:r>
              <a:rPr lang="ru-RU" dirty="0" err="1"/>
              <a:t>кримський</a:t>
            </a:r>
            <a:r>
              <a:rPr lang="ru-RU" dirty="0"/>
              <a:t>, роговик </a:t>
            </a:r>
            <a:r>
              <a:rPr lang="ru-RU" dirty="0" err="1" smtClean="0"/>
              <a:t>Біберштейна</a:t>
            </a:r>
            <a:r>
              <a:rPr lang="ru-RU" dirty="0" smtClean="0"/>
              <a:t> і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2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968552" cy="32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19371"/>
            <a:ext cx="4500500" cy="296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52196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792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844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Ялтинський гірно-лісний заповідник</vt:lpstr>
      <vt:lpstr>Презентация PowerPoint</vt:lpstr>
      <vt:lpstr>Розташування</vt:lpstr>
      <vt:lpstr>Природні умови</vt:lpstr>
      <vt:lpstr>Природні умови</vt:lpstr>
      <vt:lpstr>Презентация PowerPoint</vt:lpstr>
      <vt:lpstr>Флора</vt:lpstr>
      <vt:lpstr>Флора</vt:lpstr>
      <vt:lpstr>Презентация PowerPoint</vt:lpstr>
      <vt:lpstr>Фауна</vt:lpstr>
      <vt:lpstr>Фауна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Ялтинський гірно-лісний заповідник</dc:title>
  <dc:creator>Марина</dc:creator>
  <cp:lastModifiedBy>Марина</cp:lastModifiedBy>
  <cp:revision>4</cp:revision>
  <dcterms:created xsi:type="dcterms:W3CDTF">2014-04-17T03:37:38Z</dcterms:created>
  <dcterms:modified xsi:type="dcterms:W3CDTF">2014-04-17T05:05:54Z</dcterms:modified>
</cp:coreProperties>
</file>