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1" r:id="rId4"/>
    <p:sldId id="273" r:id="rId5"/>
    <p:sldId id="279" r:id="rId6"/>
    <p:sldId id="280" r:id="rId7"/>
    <p:sldId id="282" r:id="rId8"/>
    <p:sldId id="283" r:id="rId9"/>
    <p:sldId id="285" r:id="rId10"/>
    <p:sldId id="286" r:id="rId11"/>
    <p:sldId id="259" r:id="rId12"/>
    <p:sldId id="260" r:id="rId13"/>
    <p:sldId id="261" r:id="rId14"/>
    <p:sldId id="287" r:id="rId15"/>
    <p:sldId id="262" r:id="rId16"/>
    <p:sldId id="263" r:id="rId17"/>
    <p:sldId id="270" r:id="rId18"/>
    <p:sldId id="288" r:id="rId19"/>
    <p:sldId id="289" r:id="rId20"/>
    <p:sldId id="290" r:id="rId21"/>
    <p:sldId id="29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5332" autoAdjust="0"/>
  </p:normalViewPr>
  <p:slideViewPr>
    <p:cSldViewPr>
      <p:cViewPr varScale="1">
        <p:scale>
          <a:sx n="103" d="100"/>
          <a:sy n="103" d="100"/>
        </p:scale>
        <p:origin x="-2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90C65-9DFA-4FBD-BD92-CAEA01E04A78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7FF64-E718-4E4E-92FA-25D570502E8E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90C65-9DFA-4FBD-BD92-CAEA01E04A78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7FF64-E718-4E4E-92FA-25D570502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90C65-9DFA-4FBD-BD92-CAEA01E04A78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7FF64-E718-4E4E-92FA-25D570502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90C65-9DFA-4FBD-BD92-CAEA01E04A78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7FF64-E718-4E4E-92FA-25D570502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90C65-9DFA-4FBD-BD92-CAEA01E04A78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7FF64-E718-4E4E-92FA-25D570502E8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90C65-9DFA-4FBD-BD92-CAEA01E04A78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7FF64-E718-4E4E-92FA-25D570502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90C65-9DFA-4FBD-BD92-CAEA01E04A78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7FF64-E718-4E4E-92FA-25D570502E8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90C65-9DFA-4FBD-BD92-CAEA01E04A78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7FF64-E718-4E4E-92FA-25D570502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90C65-9DFA-4FBD-BD92-CAEA01E04A78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7FF64-E718-4E4E-92FA-25D570502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D90C65-9DFA-4FBD-BD92-CAEA01E04A78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67FF64-E718-4E4E-92FA-25D570502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AD90C65-9DFA-4FBD-BD92-CAEA01E04A78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9E67FF64-E718-4E4E-92FA-25D570502E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AD90C65-9DFA-4FBD-BD92-CAEA01E04A78}" type="datetimeFigureOut">
              <a:rPr lang="ru-RU" smtClean="0"/>
              <a:t>07.02.2014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9E67FF64-E718-4E4E-92FA-25D570502E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uk.wikipedia.org/wiki/%D0%94%D0%9A%D0%9D%D0%A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A1%D0%B5%D0%B9%D0%BC_%D0%9B%D0%B0%D1%82%D0%B2%D1%96%D1%97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1%96%D0%B6%D0%BD%D0%B0%D1%80%D0%BE%D0%B4%D0%BD%D1%96_%D0%BE%D1%80%D0%B3%D0%B0%D0%BD%D1%96%D0%B7%D0%B0%D1%86%D1%96%D1%97" TargetMode="External"/><Relationship Id="rId2" Type="http://schemas.openxmlformats.org/officeDocument/2006/relationships/hyperlink" Target="http://uk.wikipedia.org/wiki/%D0%9B%D0%B0%D1%82%D0%B2%D1%96%D1%8F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F%D0%BE%D1%80%D1%82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1%96%D0%B4%D0%B7%D0%B5%D0%BC%D0%B5" TargetMode="External"/><Relationship Id="rId3" Type="http://schemas.openxmlformats.org/officeDocument/2006/relationships/hyperlink" Target="http://uk.wikipedia.org/wiki/%D0%9B%D0%B0%D1%82%D0%B8%D1%81%D1%8C%D0%BA%D0%B0_%D0%BC%D0%BE%D0%B2%D0%B0" TargetMode="External"/><Relationship Id="rId7" Type="http://schemas.openxmlformats.org/officeDocument/2006/relationships/hyperlink" Target="http://uk.wikipedia.org/wiki/%D0%9A%D1%83%D1%80%D0%B7%D0%B5%D0%BC%D0%B5" TargetMode="External"/><Relationship Id="rId2" Type="http://schemas.openxmlformats.org/officeDocument/2006/relationships/hyperlink" Target="http://uk.wikipedia.org/w/index.php?title=%D0%9A%D1%80%D0%B0%D1%97_%D0%9B%D0%B0%D1%82%D0%B2%D1%96%D1%97&amp;action=edit&amp;redlink=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7%D0%B5%D0%BC%D0%B3%D0%B0%D0%BB%D0%B5" TargetMode="External"/><Relationship Id="rId5" Type="http://schemas.openxmlformats.org/officeDocument/2006/relationships/hyperlink" Target="http://uk.wikipedia.org/wiki/%D0%9B%D0%B0%D1%82%D0%B3%D0%B0%D0%BB%D0%B5" TargetMode="External"/><Relationship Id="rId4" Type="http://schemas.openxmlformats.org/officeDocument/2006/relationships/hyperlink" Target="http://uk.wikipedia.org/w/index.php?title=%D0%92%D0%BE%D0%BB%D0%BE%D1%81%D1%82%D1%96_%D0%9B%D0%B0%D1%82%D0%B2%D1%96%D1%97&amp;action=edit&amp;redlink=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0%D0%BE%D1%81%D1%96%D1%8F%D0%BD%D0%B8" TargetMode="External"/><Relationship Id="rId2" Type="http://schemas.openxmlformats.org/officeDocument/2006/relationships/hyperlink" Target="http://uk.wikipedia.org/wiki/%D0%9B%D0%B0%D1%82%D0%B8%D1%88%D1%9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9F%D0%BE%D0%BB%D1%8F%D0%BA%D0%B8" TargetMode="External"/><Relationship Id="rId5" Type="http://schemas.openxmlformats.org/officeDocument/2006/relationships/hyperlink" Target="http://uk.wikipedia.org/wiki/%D0%A3%D0%BA%D1%80%D0%B0%D1%97%D0%BD%D1%86%D1%96" TargetMode="External"/><Relationship Id="rId4" Type="http://schemas.openxmlformats.org/officeDocument/2006/relationships/hyperlink" Target="http://uk.wikipedia.org/wiki/%D0%91%D1%96%D0%BB%D0%BE%D1%80%D1%83%D1%81%D0%B8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0%D1%82%D0%BE%D0%BB%D0%B8%D1%86%D0%B8%D0%B7%D0%BC" TargetMode="External"/><Relationship Id="rId2" Type="http://schemas.openxmlformats.org/officeDocument/2006/relationships/hyperlink" Target="http://uk.wikipedia.org/wiki/%D0%9B%D1%8E%D1%82%D0%B5%D1%80%D0%B0%D0%BD%D1%81%D1%82%D0%B2%D0%BE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uk.wikipedia.org/wiki/%D0%9F%D1%80%D0%B0%D0%B2%D0%BE%D1%81%D0%BB%D0%B0%D0%B2%D0%BD%D0%B0_%D1%86%D0%B5%D1%80%D0%BA%D0%B2%D0%B0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357166"/>
            <a:ext cx="5715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Також</a:t>
            </a:r>
            <a:r>
              <a:rPr lang="ru-RU" dirty="0"/>
              <a:t> </a:t>
            </a:r>
            <a:r>
              <a:rPr lang="ru-RU" dirty="0" err="1"/>
              <a:t>було</a:t>
            </a:r>
            <a:r>
              <a:rPr lang="ru-RU" dirty="0"/>
              <a:t> взято курс на </a:t>
            </a:r>
            <a:r>
              <a:rPr lang="ru-RU" dirty="0" err="1"/>
              <a:t>відхід</a:t>
            </a:r>
            <a:r>
              <a:rPr lang="ru-RU" dirty="0"/>
              <a:t> </a:t>
            </a:r>
            <a:r>
              <a:rPr lang="ru-RU" dirty="0" err="1"/>
              <a:t>з-під</a:t>
            </a:r>
            <a:r>
              <a:rPr lang="ru-RU" dirty="0"/>
              <a:t> 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 та </a:t>
            </a:r>
            <a:r>
              <a:rPr lang="ru-RU" dirty="0" err="1"/>
              <a:t>інтеграцію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 </a:t>
            </a:r>
            <a:r>
              <a:rPr lang="ru-RU" dirty="0" err="1"/>
              <a:t>європейськими</a:t>
            </a:r>
            <a:r>
              <a:rPr lang="ru-RU" dirty="0"/>
              <a:t> структурами. У лютому 1993 року </a:t>
            </a:r>
            <a:r>
              <a:rPr lang="ru-RU" dirty="0" err="1"/>
              <a:t>Латвія</a:t>
            </a:r>
            <a:r>
              <a:rPr lang="ru-RU" dirty="0"/>
              <a:t> ввела </a:t>
            </a:r>
            <a:r>
              <a:rPr lang="ru-RU" dirty="0" err="1"/>
              <a:t>візовий</a:t>
            </a:r>
            <a:r>
              <a:rPr lang="ru-RU" dirty="0"/>
              <a:t> режим </a:t>
            </a:r>
            <a:r>
              <a:rPr lang="ru-RU" dirty="0" err="1"/>
              <a:t>з</a:t>
            </a:r>
            <a:r>
              <a:rPr lang="ru-RU" dirty="0"/>
              <a:t> </a:t>
            </a:r>
            <a:r>
              <a:rPr lang="ru-RU" dirty="0" err="1"/>
              <a:t>Росією</a:t>
            </a:r>
            <a:r>
              <a:rPr lang="ru-RU" dirty="0"/>
              <a:t>, а в 1995 </a:t>
            </a:r>
            <a:r>
              <a:rPr lang="ru-RU" dirty="0" err="1"/>
              <a:t>році</a:t>
            </a:r>
            <a:r>
              <a:rPr lang="ru-RU" dirty="0"/>
              <a:t> </a:t>
            </a:r>
            <a:r>
              <a:rPr lang="ru-RU" dirty="0" err="1"/>
              <a:t>останні</a:t>
            </a:r>
            <a:r>
              <a:rPr lang="ru-RU" dirty="0"/>
              <a:t> </a:t>
            </a:r>
            <a:r>
              <a:rPr lang="ru-RU" dirty="0" err="1"/>
              <a:t>частини</a:t>
            </a:r>
            <a:r>
              <a:rPr lang="ru-RU" dirty="0"/>
              <a:t> </a:t>
            </a:r>
            <a:r>
              <a:rPr lang="ru-RU" dirty="0" err="1"/>
              <a:t>російської</a:t>
            </a:r>
            <a:r>
              <a:rPr lang="ru-RU" dirty="0"/>
              <a:t> </a:t>
            </a:r>
            <a:r>
              <a:rPr lang="ru-RU" dirty="0" err="1"/>
              <a:t>армії</a:t>
            </a:r>
            <a:r>
              <a:rPr lang="ru-RU" dirty="0"/>
              <a:t> покинули </a:t>
            </a:r>
            <a:r>
              <a:rPr lang="ru-RU" dirty="0" err="1"/>
              <a:t>країну</a:t>
            </a:r>
            <a:r>
              <a:rPr lang="ru-RU" dirty="0"/>
              <a:t>. З 2004 року </a:t>
            </a:r>
            <a:r>
              <a:rPr lang="ru-RU" dirty="0" err="1"/>
              <a:t>Латвія</a:t>
            </a:r>
            <a:r>
              <a:rPr lang="ru-RU" dirty="0"/>
              <a:t> </a:t>
            </a:r>
            <a:r>
              <a:rPr lang="ru-RU" dirty="0" err="1"/>
              <a:t>є</a:t>
            </a:r>
            <a:r>
              <a:rPr lang="ru-RU" dirty="0"/>
              <a:t> членом НАТО </a:t>
            </a:r>
            <a:r>
              <a:rPr lang="ru-RU" dirty="0" err="1"/>
              <a:t>і</a:t>
            </a:r>
            <a:r>
              <a:rPr lang="ru-RU" dirty="0"/>
              <a:t> </a:t>
            </a:r>
            <a:r>
              <a:rPr lang="ru-RU" dirty="0" err="1"/>
              <a:t>Європейського</a:t>
            </a:r>
            <a:r>
              <a:rPr lang="ru-RU" dirty="0"/>
              <a:t> Союзу.</a:t>
            </a:r>
          </a:p>
        </p:txBody>
      </p:sp>
      <p:pic>
        <p:nvPicPr>
          <p:cNvPr id="6146" name="Picture 2" descr="http://www.lattravel.lv/assets/images/Travel/ventspils_krvald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928934"/>
            <a:ext cx="5286372" cy="3524248"/>
          </a:xfrm>
          <a:prstGeom prst="rect">
            <a:avLst/>
          </a:prstGeom>
          <a:noFill/>
        </p:spPr>
      </p:pic>
      <p:pic>
        <p:nvPicPr>
          <p:cNvPr id="6148" name="Picture 4" descr="http://tourvipclub.ru/files/prib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000504"/>
            <a:ext cx="3190844" cy="23931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5857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</a:t>
            </a:r>
            <a:r>
              <a:rPr lang="ru-RU" dirty="0" err="1"/>
              <a:t>окупована</a:t>
            </a:r>
            <a:r>
              <a:rPr lang="ru-RU" dirty="0"/>
              <a:t> </a:t>
            </a:r>
            <a:r>
              <a:rPr lang="ru-RU" dirty="0" err="1"/>
              <a:t>Німеччиною</a:t>
            </a:r>
            <a:r>
              <a:rPr lang="ru-RU" dirty="0"/>
              <a:t>, </a:t>
            </a:r>
            <a:r>
              <a:rPr lang="ru-RU" dirty="0" err="1"/>
              <a:t>звільнена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німців</a:t>
            </a:r>
            <a:r>
              <a:rPr lang="ru-RU" dirty="0"/>
              <a:t> у 1944. Рух за </a:t>
            </a:r>
            <a:r>
              <a:rPr lang="ru-RU" dirty="0" err="1"/>
              <a:t>незалежність</a:t>
            </a:r>
            <a:r>
              <a:rPr lang="ru-RU" dirty="0"/>
              <a:t> </a:t>
            </a:r>
            <a:r>
              <a:rPr lang="ru-RU" dirty="0" err="1"/>
              <a:t>посилився</a:t>
            </a:r>
            <a:r>
              <a:rPr lang="ru-RU" dirty="0"/>
              <a:t> в 1980-х, </a:t>
            </a:r>
            <a:r>
              <a:rPr lang="ru-RU" dirty="0" err="1"/>
              <a:t>незалежність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СРСР </a:t>
            </a:r>
            <a:r>
              <a:rPr lang="ru-RU" dirty="0" err="1"/>
              <a:t>оголошено</a:t>
            </a:r>
            <a:r>
              <a:rPr lang="ru-RU" dirty="0"/>
              <a:t> в </a:t>
            </a:r>
            <a:r>
              <a:rPr lang="ru-RU" dirty="0" err="1"/>
              <a:t>травні</a:t>
            </a:r>
            <a:r>
              <a:rPr lang="ru-RU" dirty="0"/>
              <a:t> 1990. </a:t>
            </a:r>
            <a:r>
              <a:rPr lang="ru-RU" dirty="0" err="1"/>
              <a:t>Радянські</a:t>
            </a:r>
            <a:r>
              <a:rPr lang="ru-RU" dirty="0"/>
              <a:t> десантники </a:t>
            </a:r>
            <a:r>
              <a:rPr lang="ru-RU" dirty="0" err="1"/>
              <a:t>захопили</a:t>
            </a:r>
            <a:r>
              <a:rPr lang="ru-RU" dirty="0"/>
              <a:t> </a:t>
            </a:r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 в </a:t>
            </a:r>
            <a:r>
              <a:rPr lang="ru-RU" dirty="0" err="1"/>
              <a:t>Ризі</a:t>
            </a:r>
            <a:r>
              <a:rPr lang="ru-RU" dirty="0"/>
              <a:t> </a:t>
            </a:r>
            <a:r>
              <a:rPr lang="ru-RU" dirty="0" err="1"/>
              <a:t>в</a:t>
            </a:r>
            <a:r>
              <a:rPr lang="ru-RU" dirty="0"/>
              <a:t> 1991, </a:t>
            </a:r>
            <a:r>
              <a:rPr lang="ru-RU" dirty="0" err="1"/>
              <a:t>але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протестів</a:t>
            </a:r>
            <a:r>
              <a:rPr lang="ru-RU" dirty="0"/>
              <a:t> </a:t>
            </a:r>
            <a:r>
              <a:rPr lang="ru-RU" dirty="0" err="1"/>
              <a:t>місцевого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змушені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піти</a:t>
            </a:r>
            <a:r>
              <a:rPr lang="ru-RU" dirty="0"/>
              <a:t>;</a:t>
            </a:r>
          </a:p>
        </p:txBody>
      </p:sp>
      <p:pic>
        <p:nvPicPr>
          <p:cNvPr id="33794" name="Picture 2" descr="http://www.zdes.com.ua/wp-content/gallery/24-02-2012/riga_cast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357430"/>
            <a:ext cx="5333984" cy="4000488"/>
          </a:xfrm>
          <a:prstGeom prst="rect">
            <a:avLst/>
          </a:prstGeom>
          <a:noFill/>
        </p:spPr>
      </p:pic>
      <p:pic>
        <p:nvPicPr>
          <p:cNvPr id="33796" name="Picture 4" descr="http://www.citariga.lv/images/vietas/rigaspils5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86190"/>
            <a:ext cx="3190876" cy="2393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785794"/>
            <a:ext cx="49292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ru-RU" dirty="0" err="1"/>
              <a:t>незалежності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оголошено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антигорбачовського</a:t>
            </a:r>
            <a:r>
              <a:rPr lang="ru-RU" dirty="0"/>
              <a:t> путчу (</a:t>
            </a:r>
            <a:r>
              <a:rPr lang="ru-RU" dirty="0">
                <a:hlinkClick r:id="rId2" tooltip="ДКНС"/>
              </a:rPr>
              <a:t>ДКНС</a:t>
            </a:r>
            <a:r>
              <a:rPr lang="ru-RU" dirty="0"/>
              <a:t>) в 1991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визнано</a:t>
            </a:r>
            <a:r>
              <a:rPr lang="ru-RU" dirty="0"/>
              <a:t> </a:t>
            </a:r>
            <a:r>
              <a:rPr lang="ru-RU" dirty="0" err="1"/>
              <a:t>радянським</a:t>
            </a:r>
            <a:r>
              <a:rPr lang="ru-RU" dirty="0"/>
              <a:t> урядом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західними</a:t>
            </a:r>
            <a:r>
              <a:rPr lang="ru-RU" dirty="0"/>
              <a:t> </a:t>
            </a:r>
            <a:r>
              <a:rPr lang="ru-RU" dirty="0" err="1" smtClean="0"/>
              <a:t>країнами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26 </a:t>
            </a:r>
            <a:r>
              <a:rPr lang="ru-RU" dirty="0" err="1"/>
              <a:t>серпня</a:t>
            </a:r>
            <a:r>
              <a:rPr lang="ru-RU" dirty="0"/>
              <a:t> 1991 року </a:t>
            </a:r>
            <a:r>
              <a:rPr lang="ru-RU" dirty="0" err="1"/>
              <a:t>Верховна</a:t>
            </a:r>
            <a:r>
              <a:rPr lang="ru-RU" dirty="0"/>
              <a:t> Рада УРСР </a:t>
            </a:r>
            <a:r>
              <a:rPr lang="ru-RU" dirty="0" err="1"/>
              <a:t>визнала</a:t>
            </a:r>
            <a:r>
              <a:rPr lang="ru-RU" dirty="0"/>
              <a:t> </a:t>
            </a:r>
            <a:r>
              <a:rPr lang="ru-RU" dirty="0" err="1"/>
              <a:t>незалежність</a:t>
            </a:r>
            <a:r>
              <a:rPr lang="ru-RU" dirty="0"/>
              <a:t> </a:t>
            </a:r>
            <a:r>
              <a:rPr lang="ru-RU" dirty="0" err="1"/>
              <a:t>Латвії</a:t>
            </a:r>
            <a:r>
              <a:rPr lang="ru-RU" dirty="0"/>
              <a:t>.</a:t>
            </a:r>
          </a:p>
        </p:txBody>
      </p:sp>
      <p:pic>
        <p:nvPicPr>
          <p:cNvPr id="32772" name="Picture 4" descr="http://www.zimaleto-tour.com/tour_image/tour_227_03_10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928934"/>
            <a:ext cx="4943475" cy="3695701"/>
          </a:xfrm>
          <a:prstGeom prst="rect">
            <a:avLst/>
          </a:prstGeom>
          <a:noFill/>
        </p:spPr>
      </p:pic>
      <p:pic>
        <p:nvPicPr>
          <p:cNvPr id="32774" name="Picture 6" descr="http://arborio.ru/travel/pics/latvia/riga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143248"/>
            <a:ext cx="3028920" cy="201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000108"/>
            <a:ext cx="67151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Політика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err="1"/>
              <a:t>Державний</a:t>
            </a:r>
            <a:r>
              <a:rPr lang="ru-RU" b="1" dirty="0"/>
              <a:t> </a:t>
            </a:r>
            <a:r>
              <a:rPr lang="ru-RU" b="1" dirty="0" err="1"/>
              <a:t>устрій</a:t>
            </a:r>
            <a:r>
              <a:rPr lang="ru-RU" dirty="0"/>
              <a:t> — </a:t>
            </a:r>
            <a:r>
              <a:rPr lang="ru-RU" dirty="0" err="1"/>
              <a:t>республіка</a:t>
            </a:r>
            <a:r>
              <a:rPr lang="ru-RU" dirty="0"/>
              <a:t>. Глава </a:t>
            </a:r>
            <a:r>
              <a:rPr lang="ru-RU" dirty="0" err="1"/>
              <a:t>держави</a:t>
            </a:r>
            <a:r>
              <a:rPr lang="ru-RU" dirty="0"/>
              <a:t> — Президент. Глава уряду — </a:t>
            </a:r>
            <a:r>
              <a:rPr lang="ru-RU" dirty="0" err="1"/>
              <a:t>Прем'єр-міністр</a:t>
            </a:r>
            <a:r>
              <a:rPr lang="ru-RU" dirty="0"/>
              <a:t>. </a:t>
            </a:r>
            <a:r>
              <a:rPr lang="ru-RU" dirty="0" err="1"/>
              <a:t>Законодавчий</a:t>
            </a:r>
            <a:r>
              <a:rPr lang="ru-RU" dirty="0"/>
              <a:t> орган — </a:t>
            </a:r>
            <a:r>
              <a:rPr lang="ru-RU" dirty="0" err="1"/>
              <a:t>однопалатний</a:t>
            </a:r>
            <a:r>
              <a:rPr lang="ru-RU" dirty="0" err="1">
                <a:hlinkClick r:id="rId2" tooltip="Сейм Латвії"/>
              </a:rPr>
              <a:t>Сейм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28288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/>
              <a:t>Міжнародні</a:t>
            </a:r>
            <a:r>
              <a:rPr lang="ru-RU" b="1" dirty="0"/>
              <a:t> </a:t>
            </a:r>
            <a:r>
              <a:rPr lang="ru-RU" b="1" dirty="0" err="1"/>
              <a:t>відносини</a:t>
            </a:r>
            <a:r>
              <a:rPr lang="ru-RU" b="1" dirty="0"/>
              <a:t> </a:t>
            </a:r>
            <a:r>
              <a:rPr lang="ru-RU" b="1" dirty="0" err="1"/>
              <a:t>Латвії</a:t>
            </a:r>
            <a:r>
              <a:rPr lang="ru-RU" dirty="0"/>
              <a:t> 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стосунків</a:t>
            </a:r>
            <a:r>
              <a:rPr lang="ru-RU" dirty="0"/>
              <a:t> </a:t>
            </a:r>
            <a:r>
              <a:rPr lang="ru-RU" dirty="0" err="1">
                <a:hlinkClick r:id="rId2" tooltip="Латвія"/>
              </a:rPr>
              <a:t>Латвії</a:t>
            </a:r>
            <a:r>
              <a:rPr lang="ru-RU" dirty="0"/>
              <a:t> 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іншими</a:t>
            </a:r>
            <a:r>
              <a:rPr lang="ru-RU" dirty="0"/>
              <a:t> державами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 </a:t>
            </a:r>
            <a:r>
              <a:rPr lang="ru-RU" dirty="0" err="1">
                <a:hlinkClick r:id="rId3" tooltip="Міжнародні організації"/>
              </a:rPr>
              <a:t>міжнародними</a:t>
            </a:r>
            <a:r>
              <a:rPr lang="ru-RU" dirty="0">
                <a:hlinkClick r:id="rId3" tooltip="Міжнародні організації"/>
              </a:rPr>
              <a:t> </a:t>
            </a:r>
            <a:r>
              <a:rPr lang="ru-RU" dirty="0" err="1">
                <a:hlinkClick r:id="rId3" tooltip="Міжнародні організації"/>
              </a:rPr>
              <a:t>організаціями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Латвія</a:t>
            </a:r>
            <a:r>
              <a:rPr lang="ru-RU" dirty="0"/>
              <a:t> — </a:t>
            </a:r>
            <a:r>
              <a:rPr lang="ru-RU" dirty="0" err="1"/>
              <a:t>індустріально-аграрна</a:t>
            </a:r>
            <a:r>
              <a:rPr lang="ru-RU" dirty="0"/>
              <a:t> </a:t>
            </a:r>
            <a:r>
              <a:rPr lang="ru-RU" dirty="0" err="1"/>
              <a:t>країна</a:t>
            </a:r>
            <a:r>
              <a:rPr lang="ru-RU" dirty="0"/>
              <a:t>.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промисловості</a:t>
            </a:r>
            <a:r>
              <a:rPr lang="ru-RU" dirty="0"/>
              <a:t>: </a:t>
            </a:r>
            <a:r>
              <a:rPr lang="ru-RU" dirty="0" err="1"/>
              <a:t>автомобілебудівна</a:t>
            </a:r>
            <a:r>
              <a:rPr lang="ru-RU" dirty="0"/>
              <a:t>, </a:t>
            </a:r>
            <a:r>
              <a:rPr lang="ru-RU" dirty="0" err="1"/>
              <a:t>сільськогосподарське</a:t>
            </a:r>
            <a:r>
              <a:rPr lang="ru-RU" dirty="0"/>
              <a:t> </a:t>
            </a:r>
            <a:r>
              <a:rPr lang="ru-RU" dirty="0" err="1"/>
              <a:t>машинобудування</a:t>
            </a:r>
            <a:r>
              <a:rPr lang="ru-RU" dirty="0"/>
              <a:t>, </a:t>
            </a:r>
            <a:r>
              <a:rPr lang="ru-RU" dirty="0" err="1"/>
              <a:t>радіоелектронна</a:t>
            </a:r>
            <a:r>
              <a:rPr lang="ru-RU" dirty="0"/>
              <a:t>, </a:t>
            </a:r>
            <a:r>
              <a:rPr lang="ru-RU" dirty="0" err="1"/>
              <a:t>фармацевтична</a:t>
            </a:r>
            <a:r>
              <a:rPr lang="ru-RU" dirty="0"/>
              <a:t>, </a:t>
            </a:r>
            <a:r>
              <a:rPr lang="ru-RU" dirty="0" err="1"/>
              <a:t>текстильна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Транспорт — </a:t>
            </a:r>
            <a:r>
              <a:rPr lang="ru-RU" dirty="0" err="1"/>
              <a:t>залізничний</a:t>
            </a:r>
            <a:r>
              <a:rPr lang="ru-RU" dirty="0"/>
              <a:t>, </a:t>
            </a:r>
            <a:r>
              <a:rPr lang="ru-RU" dirty="0" err="1"/>
              <a:t>автомобільний</a:t>
            </a:r>
            <a:r>
              <a:rPr lang="ru-RU" dirty="0"/>
              <a:t>, </a:t>
            </a:r>
            <a:r>
              <a:rPr lang="ru-RU" dirty="0" err="1"/>
              <a:t>річковий</a:t>
            </a:r>
            <a:r>
              <a:rPr lang="ru-RU" dirty="0"/>
              <a:t>, </a:t>
            </a:r>
            <a:r>
              <a:rPr lang="ru-RU" dirty="0" err="1"/>
              <a:t>морський</a:t>
            </a:r>
            <a:r>
              <a:rPr lang="ru-RU" dirty="0"/>
              <a:t>. </a:t>
            </a:r>
            <a:r>
              <a:rPr lang="ru-RU" dirty="0" err="1"/>
              <a:t>Головні</a:t>
            </a:r>
            <a:r>
              <a:rPr lang="ru-RU" dirty="0"/>
              <a:t> </a:t>
            </a:r>
            <a:r>
              <a:rPr lang="ru-RU" dirty="0">
                <a:hlinkClick r:id="rId2" tooltip="Порт"/>
              </a:rPr>
              <a:t>порти</a:t>
            </a:r>
            <a:r>
              <a:rPr lang="ru-RU" dirty="0"/>
              <a:t> — Рига, </a:t>
            </a:r>
            <a:r>
              <a:rPr lang="ru-RU" dirty="0" err="1"/>
              <a:t>Вентспілс</a:t>
            </a:r>
            <a:r>
              <a:rPr lang="ru-RU" dirty="0"/>
              <a:t>, </a:t>
            </a:r>
            <a:r>
              <a:rPr lang="ru-RU" dirty="0" err="1"/>
              <a:t>Лієпая</a:t>
            </a:r>
            <a:r>
              <a:rPr lang="ru-RU" dirty="0"/>
              <a:t>. </a:t>
            </a:r>
            <a:r>
              <a:rPr lang="ru-RU" dirty="0" err="1"/>
              <a:t>Протяжність</a:t>
            </a:r>
            <a:r>
              <a:rPr lang="ru-RU" dirty="0"/>
              <a:t> </a:t>
            </a:r>
            <a:r>
              <a:rPr lang="ru-RU" dirty="0" err="1"/>
              <a:t>магістрального</a:t>
            </a:r>
            <a:r>
              <a:rPr lang="ru-RU" dirty="0"/>
              <a:t> </a:t>
            </a:r>
            <a:r>
              <a:rPr lang="ru-RU" dirty="0" err="1"/>
              <a:t>нафтопроводу</a:t>
            </a:r>
            <a:r>
              <a:rPr lang="ru-RU" dirty="0"/>
              <a:t> 421 км, </a:t>
            </a:r>
            <a:r>
              <a:rPr lang="ru-RU" dirty="0" err="1"/>
              <a:t>магістрального</a:t>
            </a:r>
            <a:r>
              <a:rPr lang="ru-RU" dirty="0"/>
              <a:t> газопроводу 710 км (1984). </a:t>
            </a:r>
            <a:r>
              <a:rPr lang="ru-RU" dirty="0" err="1"/>
              <a:t>Міжнародний</a:t>
            </a:r>
            <a:r>
              <a:rPr lang="ru-RU" dirty="0"/>
              <a:t> </a:t>
            </a:r>
            <a:r>
              <a:rPr lang="ru-RU" dirty="0" err="1"/>
              <a:t>аеропорт</a:t>
            </a:r>
            <a:r>
              <a:rPr lang="ru-RU" dirty="0"/>
              <a:t> — м. Рига.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Латвія</a:t>
            </a:r>
            <a:r>
              <a:rPr lang="ru-RU" dirty="0"/>
              <a:t> </a:t>
            </a:r>
            <a:r>
              <a:rPr lang="ru-RU" dirty="0" err="1"/>
              <a:t>поділяється</a:t>
            </a:r>
            <a:r>
              <a:rPr lang="ru-RU" dirty="0"/>
              <a:t> на 110 </a:t>
            </a:r>
            <a:r>
              <a:rPr lang="ru-RU" dirty="0" err="1">
                <a:hlinkClick r:id="rId2" tooltip="Краї Латвії (ще не написана)"/>
              </a:rPr>
              <a:t>країв</a:t>
            </a:r>
            <a:r>
              <a:rPr lang="ru-RU" dirty="0"/>
              <a:t> (</a:t>
            </a:r>
            <a:r>
              <a:rPr lang="ru-RU" dirty="0" err="1">
                <a:hlinkClick r:id="rId3" tooltip="Латиська мова"/>
              </a:rPr>
              <a:t>латис</a:t>
            </a:r>
            <a:r>
              <a:rPr lang="ru-RU" dirty="0">
                <a:hlinkClick r:id="rId3" tooltip="Латиська мова"/>
              </a:rPr>
              <a:t>.</a:t>
            </a:r>
            <a:r>
              <a:rPr lang="ru-RU" dirty="0"/>
              <a:t> </a:t>
            </a:r>
            <a:r>
              <a:rPr lang="en-US" i="1" dirty="0" err="1"/>
              <a:t>novadi</a:t>
            </a:r>
            <a:r>
              <a:rPr lang="en-US" dirty="0"/>
              <a:t>, </a:t>
            </a:r>
            <a:r>
              <a:rPr lang="ru-RU" dirty="0" err="1"/>
              <a:t>однина</a:t>
            </a:r>
            <a:r>
              <a:rPr lang="ru-RU" dirty="0"/>
              <a:t> </a:t>
            </a:r>
            <a:r>
              <a:rPr lang="en-US" i="1" dirty="0" err="1"/>
              <a:t>novads</a:t>
            </a:r>
            <a:r>
              <a:rPr lang="en-US" dirty="0"/>
              <a:t>) </a:t>
            </a:r>
            <a:r>
              <a:rPr lang="ru-RU" dirty="0" err="1"/>
              <a:t>і</a:t>
            </a:r>
            <a:r>
              <a:rPr lang="ru-RU" dirty="0"/>
              <a:t> 9 </a:t>
            </a:r>
            <a:r>
              <a:rPr lang="ru-RU" dirty="0" err="1"/>
              <a:t>республіканських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 (</a:t>
            </a:r>
            <a:r>
              <a:rPr lang="ru-RU" dirty="0" err="1">
                <a:hlinkClick r:id="rId3" tooltip="Латиська мова"/>
              </a:rPr>
              <a:t>латис</a:t>
            </a:r>
            <a:r>
              <a:rPr lang="ru-RU" dirty="0">
                <a:hlinkClick r:id="rId3" tooltip="Латиська мова"/>
              </a:rPr>
              <a:t>.</a:t>
            </a:r>
            <a:r>
              <a:rPr lang="en-US" i="1" dirty="0" err="1"/>
              <a:t>republikas</a:t>
            </a:r>
            <a:r>
              <a:rPr lang="en-US" i="1" dirty="0"/>
              <a:t> </a:t>
            </a:r>
            <a:r>
              <a:rPr lang="en-US" i="1" dirty="0" err="1"/>
              <a:t>pilsētas</a:t>
            </a:r>
            <a:r>
              <a:rPr lang="en-US" dirty="0"/>
              <a:t>, </a:t>
            </a:r>
            <a:r>
              <a:rPr lang="ru-RU" dirty="0" err="1"/>
              <a:t>однина</a:t>
            </a:r>
            <a:r>
              <a:rPr lang="ru-RU" dirty="0"/>
              <a:t> </a:t>
            </a:r>
            <a:r>
              <a:rPr lang="en-US" i="1" dirty="0" err="1"/>
              <a:t>republikas</a:t>
            </a:r>
            <a:r>
              <a:rPr lang="en-US" i="1" dirty="0"/>
              <a:t> </a:t>
            </a:r>
            <a:r>
              <a:rPr lang="en-US" i="1" dirty="0" err="1"/>
              <a:t>pilsēta</a:t>
            </a:r>
            <a:r>
              <a:rPr lang="en-US" dirty="0"/>
              <a:t>). </a:t>
            </a:r>
            <a:r>
              <a:rPr lang="ru-RU" dirty="0" err="1"/>
              <a:t>Краї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 494 </a:t>
            </a:r>
            <a:r>
              <a:rPr lang="ru-RU" dirty="0" err="1">
                <a:hlinkClick r:id="rId4" tooltip="Волості Латвії (ще не написана)"/>
              </a:rPr>
              <a:t>волості</a:t>
            </a:r>
            <a:r>
              <a:rPr lang="ru-RU" dirty="0"/>
              <a:t> (</a:t>
            </a:r>
            <a:r>
              <a:rPr lang="ru-RU" dirty="0" err="1">
                <a:hlinkClick r:id="rId3" tooltip="Латиська мова"/>
              </a:rPr>
              <a:t>латис</a:t>
            </a:r>
            <a:r>
              <a:rPr lang="ru-RU" dirty="0">
                <a:hlinkClick r:id="rId3" tooltip="Латиська мова"/>
              </a:rPr>
              <a:t>.</a:t>
            </a:r>
            <a:r>
              <a:rPr lang="ru-RU" dirty="0"/>
              <a:t> </a:t>
            </a:r>
            <a:r>
              <a:rPr lang="en-US" i="1" dirty="0" err="1"/>
              <a:t>pagasts</a:t>
            </a:r>
            <a:r>
              <a:rPr lang="en-US" dirty="0"/>
              <a:t>).</a:t>
            </a:r>
          </a:p>
          <a:p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Латвія</a:t>
            </a:r>
            <a:r>
              <a:rPr lang="ru-RU" dirty="0"/>
              <a:t> </a:t>
            </a:r>
            <a:r>
              <a:rPr lang="ru-RU" dirty="0" err="1"/>
              <a:t>історично</a:t>
            </a:r>
            <a:r>
              <a:rPr lang="ru-RU" dirty="0"/>
              <a:t>, культурно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конституційно</a:t>
            </a:r>
            <a:r>
              <a:rPr lang="ru-RU" dirty="0"/>
              <a:t> </a:t>
            </a:r>
            <a:r>
              <a:rPr lang="ru-RU" dirty="0" err="1"/>
              <a:t>поділяється</a:t>
            </a:r>
            <a:r>
              <a:rPr lang="ru-RU" dirty="0"/>
              <a:t> на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регіони</a:t>
            </a:r>
            <a:r>
              <a:rPr lang="ru-RU" dirty="0"/>
              <a:t>: </a:t>
            </a:r>
            <a:r>
              <a:rPr lang="ru-RU" dirty="0" err="1">
                <a:hlinkClick r:id="rId5" tooltip="Латгале"/>
              </a:rPr>
              <a:t>Латгале</a:t>
            </a:r>
            <a:r>
              <a:rPr lang="ru-RU" dirty="0" err="1"/>
              <a:t>,</a:t>
            </a:r>
            <a:r>
              <a:rPr lang="ru-RU" dirty="0" err="1">
                <a:hlinkClick r:id="rId6" tooltip="Земгале"/>
              </a:rPr>
              <a:t>Земгале</a:t>
            </a:r>
            <a:r>
              <a:rPr lang="ru-RU" dirty="0"/>
              <a:t>, </a:t>
            </a:r>
            <a:r>
              <a:rPr lang="ru-RU" dirty="0" err="1">
                <a:hlinkClick r:id="rId7" tooltip="Курземе"/>
              </a:rPr>
              <a:t>Курземе</a:t>
            </a:r>
            <a:r>
              <a:rPr lang="ru-RU" dirty="0"/>
              <a:t>, </a:t>
            </a:r>
            <a:r>
              <a:rPr lang="ru-RU" dirty="0" err="1">
                <a:hlinkClick r:id="rId8" tooltip="Відземе"/>
              </a:rPr>
              <a:t>Відземе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Етнічні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станом на 2007 </a:t>
            </a:r>
            <a:r>
              <a:rPr lang="ru-RU" dirty="0" err="1"/>
              <a:t>рік</a:t>
            </a:r>
            <a:r>
              <a:rPr lang="ru-RU" dirty="0"/>
              <a:t>: </a:t>
            </a:r>
            <a:r>
              <a:rPr lang="ru-RU" dirty="0" err="1">
                <a:hlinkClick r:id="rId2" tooltip="Латиші"/>
              </a:rPr>
              <a:t>латиші</a:t>
            </a:r>
            <a:r>
              <a:rPr lang="ru-RU" dirty="0"/>
              <a:t> — 59,09%, </a:t>
            </a:r>
            <a:r>
              <a:rPr lang="ru-RU" dirty="0" err="1">
                <a:hlinkClick r:id="rId3" tooltip="Росіяни"/>
              </a:rPr>
              <a:t>росіяни</a:t>
            </a:r>
            <a:r>
              <a:rPr lang="ru-RU" dirty="0"/>
              <a:t> — 28,30%, </a:t>
            </a:r>
            <a:r>
              <a:rPr lang="ru-RU" dirty="0" err="1">
                <a:hlinkClick r:id="rId4" tooltip="Білоруси"/>
              </a:rPr>
              <a:t>білоруси</a:t>
            </a:r>
            <a:r>
              <a:rPr lang="ru-RU" dirty="0"/>
              <a:t> — 3,7%, </a:t>
            </a:r>
            <a:r>
              <a:rPr lang="ru-RU" dirty="0" err="1">
                <a:hlinkClick r:id="rId5" tooltip="Українці"/>
              </a:rPr>
              <a:t>українці</a:t>
            </a:r>
            <a:r>
              <a:rPr lang="ru-RU" dirty="0"/>
              <a:t> — 2,5%, </a:t>
            </a:r>
            <a:r>
              <a:rPr lang="ru-RU" dirty="0">
                <a:hlinkClick r:id="rId6" tooltip="Поляки"/>
              </a:rPr>
              <a:t>поляки</a:t>
            </a:r>
            <a:r>
              <a:rPr lang="ru-RU" dirty="0"/>
              <a:t> — 2,4%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5518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Релігія</a:t>
            </a:r>
            <a:endParaRPr lang="ru-RU" dirty="0"/>
          </a:p>
          <a:p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громадян</a:t>
            </a:r>
            <a:r>
              <a:rPr lang="ru-RU" dirty="0"/>
              <a:t> </a:t>
            </a:r>
            <a:r>
              <a:rPr lang="ru-RU" dirty="0" err="1"/>
              <a:t>Латвії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парафіянами</a:t>
            </a:r>
            <a:r>
              <a:rPr lang="ru-RU" dirty="0"/>
              <a:t> </a:t>
            </a:r>
            <a:r>
              <a:rPr lang="ru-RU" dirty="0" err="1">
                <a:hlinkClick r:id="rId2" tooltip="Лютеранство"/>
              </a:rPr>
              <a:t>Лютеранської</a:t>
            </a:r>
            <a:r>
              <a:rPr lang="ru-RU" dirty="0">
                <a:hlinkClick r:id="rId2" tooltip="Лютеранство"/>
              </a:rPr>
              <a:t> Церкви</a:t>
            </a:r>
            <a:r>
              <a:rPr lang="ru-RU" dirty="0"/>
              <a:t>. </a:t>
            </a:r>
            <a:r>
              <a:rPr lang="ru-RU" dirty="0" err="1"/>
              <a:t>Також</a:t>
            </a:r>
            <a:r>
              <a:rPr lang="ru-RU" dirty="0"/>
              <a:t> у </a:t>
            </a:r>
            <a:r>
              <a:rPr lang="ru-RU" dirty="0" err="1"/>
              <a:t>Латвії</a:t>
            </a:r>
            <a:r>
              <a:rPr lang="ru-RU" dirty="0"/>
              <a:t> </a:t>
            </a:r>
            <a:r>
              <a:rPr lang="ru-RU" dirty="0" err="1"/>
              <a:t>поширений</a:t>
            </a:r>
            <a:r>
              <a:rPr lang="ru-RU" dirty="0"/>
              <a:t> </a:t>
            </a:r>
            <a:r>
              <a:rPr lang="ru-RU" dirty="0">
                <a:hlinkClick r:id="rId3" tooltip="Католицизм"/>
              </a:rPr>
              <a:t>католицизм</a:t>
            </a:r>
            <a:r>
              <a:rPr lang="ru-RU" dirty="0"/>
              <a:t> 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зростає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 err="1">
                <a:hlinkClick r:id="rId4" tooltip="Православна церква"/>
              </a:rPr>
              <a:t>православних</a:t>
            </a:r>
            <a:r>
              <a:rPr lang="ru-RU" dirty="0"/>
              <a:t> (</a:t>
            </a:r>
            <a:r>
              <a:rPr lang="ru-RU" dirty="0" err="1"/>
              <a:t>переважно</a:t>
            </a:r>
            <a:r>
              <a:rPr lang="ru-RU" dirty="0"/>
              <a:t> за </a:t>
            </a:r>
            <a:r>
              <a:rPr lang="ru-RU" dirty="0" err="1"/>
              <a:t>рахунок</a:t>
            </a:r>
            <a:r>
              <a:rPr lang="ru-RU" dirty="0"/>
              <a:t> </a:t>
            </a:r>
            <a:r>
              <a:rPr lang="ru-RU" dirty="0" err="1"/>
              <a:t>росіян</a:t>
            </a:r>
            <a:r>
              <a:rPr lang="ru-RU" dirty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13633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Латвія</a:t>
            </a:r>
            <a:r>
              <a:rPr lang="ru-RU" dirty="0" smtClean="0"/>
              <a:t>. Зелена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піщаними</a:t>
            </a:r>
            <a:r>
              <a:rPr lang="ru-RU" dirty="0" smtClean="0"/>
              <a:t> </a:t>
            </a:r>
            <a:r>
              <a:rPr lang="ru-RU" dirty="0" err="1" smtClean="0"/>
              <a:t>морськими</a:t>
            </a:r>
            <a:r>
              <a:rPr lang="ru-RU" dirty="0" smtClean="0"/>
              <a:t> пляжами, великими </a:t>
            </a:r>
            <a:r>
              <a:rPr lang="ru-RU" dirty="0" err="1" smtClean="0"/>
              <a:t>лісами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незайманою</a:t>
            </a:r>
            <a:r>
              <a:rPr lang="ru-RU" dirty="0" smtClean="0"/>
              <a:t> природою.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старовинними</a:t>
            </a:r>
            <a:r>
              <a:rPr lang="ru-RU" dirty="0" smtClean="0"/>
              <a:t> </a:t>
            </a:r>
            <a:r>
              <a:rPr lang="ru-RU" dirty="0" err="1" smtClean="0"/>
              <a:t>історичними</a:t>
            </a:r>
            <a:r>
              <a:rPr lang="ru-RU" dirty="0" smtClean="0"/>
              <a:t> та </a:t>
            </a:r>
            <a:r>
              <a:rPr lang="ru-RU" dirty="0" err="1" smtClean="0"/>
              <a:t>культурними</a:t>
            </a:r>
            <a:r>
              <a:rPr lang="ru-RU" dirty="0" smtClean="0"/>
              <a:t> </a:t>
            </a:r>
            <a:r>
              <a:rPr lang="ru-RU" dirty="0" err="1" smtClean="0"/>
              <a:t>традиціями</a:t>
            </a:r>
            <a:r>
              <a:rPr lang="ru-RU" dirty="0" smtClean="0"/>
              <a:t>, </a:t>
            </a:r>
            <a:r>
              <a:rPr lang="ru-RU" dirty="0" err="1" smtClean="0"/>
              <a:t>цікавою</a:t>
            </a:r>
            <a:r>
              <a:rPr lang="ru-RU" dirty="0" smtClean="0"/>
              <a:t> </a:t>
            </a:r>
            <a:r>
              <a:rPr lang="ru-RU" dirty="0" err="1" smtClean="0"/>
              <a:t>архітектурою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захоплюючими</a:t>
            </a:r>
            <a:r>
              <a:rPr lang="ru-RU" dirty="0" smtClean="0"/>
              <a:t> дух </a:t>
            </a:r>
            <a:r>
              <a:rPr lang="ru-RU" dirty="0" err="1" smtClean="0"/>
              <a:t>пам'ятками</a:t>
            </a:r>
            <a:r>
              <a:rPr lang="ru-RU" dirty="0" smtClean="0"/>
              <a:t>. З </a:t>
            </a:r>
            <a:r>
              <a:rPr lang="ru-RU" dirty="0" err="1" smtClean="0"/>
              <a:t>розміреним</a:t>
            </a:r>
            <a:r>
              <a:rPr lang="ru-RU" dirty="0" smtClean="0"/>
              <a:t> </a:t>
            </a:r>
            <a:r>
              <a:rPr lang="ru-RU" dirty="0" err="1" smtClean="0"/>
              <a:t>життям</a:t>
            </a:r>
            <a:r>
              <a:rPr lang="ru-RU" dirty="0" smtClean="0"/>
              <a:t> у </a:t>
            </a:r>
            <a:r>
              <a:rPr lang="ru-RU" dirty="0" err="1" smtClean="0"/>
              <a:t>сільській</a:t>
            </a:r>
            <a:r>
              <a:rPr lang="ru-RU" dirty="0" smtClean="0"/>
              <a:t> місцевості,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сучасними</a:t>
            </a:r>
            <a:r>
              <a:rPr lang="ru-RU" dirty="0" smtClean="0"/>
              <a:t> </a:t>
            </a:r>
            <a:r>
              <a:rPr lang="ru-RU" dirty="0" err="1" smtClean="0"/>
              <a:t>містами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ненав'язливими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гостинними</a:t>
            </a:r>
            <a:r>
              <a:rPr lang="ru-RU" dirty="0" smtClean="0"/>
              <a:t> людьми, </a:t>
            </a:r>
            <a:r>
              <a:rPr lang="ru-RU" dirty="0" err="1" smtClean="0"/>
              <a:t>безпечна</a:t>
            </a:r>
            <a:r>
              <a:rPr lang="ru-RU" dirty="0" smtClean="0"/>
              <a:t> ...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9"/>
            <a:ext cx="6572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/>
              <a:t>Ла́твія</a:t>
            </a:r>
            <a:r>
              <a:rPr lang="vi-VN" dirty="0"/>
              <a:t> </a:t>
            </a:r>
            <a:r>
              <a:rPr lang="vi-VN" dirty="0" smtClean="0"/>
              <a:t>офіційна </a:t>
            </a:r>
            <a:r>
              <a:rPr lang="vi-VN" dirty="0"/>
              <a:t>назва </a:t>
            </a:r>
            <a:r>
              <a:rPr lang="vi-VN" b="1" dirty="0"/>
              <a:t>Латві́йська Респу́бліка</a:t>
            </a:r>
            <a:r>
              <a:rPr lang="vi-VN" dirty="0"/>
              <a:t> </a:t>
            </a:r>
            <a:r>
              <a:rPr lang="en-US" dirty="0"/>
              <a:t> — </a:t>
            </a:r>
            <a:r>
              <a:rPr lang="vi-VN" dirty="0"/>
              <a:t>держава в Східній Європі, на північному сході Європи. На півночі межує з Естонією (загальний кордон — 339 км), на сході — з Росією (217 км), на півдні — з Білоруссю (141 км) і Литвою (453 км). На заході омивається Балтійським морем.</a:t>
            </a:r>
            <a:endParaRPr lang="ru-RU" dirty="0"/>
          </a:p>
        </p:txBody>
      </p:sp>
      <p:pic>
        <p:nvPicPr>
          <p:cNvPr id="35842" name="Picture 2" descr="http://denimatour.ru/photo/countries/2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85992"/>
            <a:ext cx="6234108" cy="4144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227483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Перлина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Балтії</a:t>
            </a:r>
            <a:r>
              <a:rPr lang="ru-RU" dirty="0" smtClean="0"/>
              <a:t> - </a:t>
            </a:r>
            <a:r>
              <a:rPr lang="ru-RU" dirty="0" err="1" smtClean="0"/>
              <a:t>Латвія</a:t>
            </a:r>
            <a:r>
              <a:rPr lang="ru-RU" dirty="0" smtClean="0"/>
              <a:t> -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Європейського</a:t>
            </a:r>
            <a:r>
              <a:rPr lang="ru-RU" dirty="0" smtClean="0"/>
              <a:t> союзу, </a:t>
            </a:r>
            <a:r>
              <a:rPr lang="ru-RU" dirty="0" err="1" smtClean="0"/>
              <a:t>країна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в </a:t>
            </a:r>
            <a:r>
              <a:rPr lang="ru-RU" dirty="0" err="1" smtClean="0"/>
              <a:t>північній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 - на </a:t>
            </a:r>
            <a:r>
              <a:rPr lang="ru-RU" dirty="0" err="1" smtClean="0"/>
              <a:t>березі</a:t>
            </a:r>
            <a:r>
              <a:rPr lang="ru-RU" dirty="0" smtClean="0"/>
              <a:t> </a:t>
            </a:r>
            <a:r>
              <a:rPr lang="ru-RU" dirty="0" err="1" smtClean="0"/>
              <a:t>Балтійського</a:t>
            </a:r>
            <a:r>
              <a:rPr lang="ru-RU" dirty="0" smtClean="0"/>
              <a:t> моря. </a:t>
            </a:r>
            <a:r>
              <a:rPr lang="ru-RU" dirty="0" err="1" smtClean="0"/>
              <a:t>Здавна</a:t>
            </a:r>
            <a:r>
              <a:rPr lang="ru-RU" dirty="0" smtClean="0"/>
              <a:t> </a:t>
            </a:r>
            <a:r>
              <a:rPr lang="ru-RU" dirty="0" err="1" smtClean="0"/>
              <a:t>Латвія</a:t>
            </a:r>
            <a:r>
              <a:rPr lang="ru-RU" dirty="0" smtClean="0"/>
              <a:t>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перехрестям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Заходом </a:t>
            </a:r>
            <a:r>
              <a:rPr lang="ru-RU" dirty="0" err="1" smtClean="0"/>
              <a:t>і</a:t>
            </a:r>
            <a:r>
              <a:rPr lang="ru-RU" dirty="0" smtClean="0"/>
              <a:t> Сходом,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Півднем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Північчю</a:t>
            </a:r>
            <a:r>
              <a:rPr lang="ru-RU" dirty="0" smtClean="0"/>
              <a:t>. Тому </a:t>
            </a:r>
            <a:r>
              <a:rPr lang="ru-RU" dirty="0" err="1" smtClean="0"/>
              <a:t>Латвія</a:t>
            </a:r>
            <a:r>
              <a:rPr lang="ru-RU" dirty="0" smtClean="0"/>
              <a:t> - </a:t>
            </a:r>
            <a:r>
              <a:rPr lang="ru-RU" dirty="0" err="1" smtClean="0"/>
              <a:t>багатокультурна</a:t>
            </a:r>
            <a:r>
              <a:rPr lang="ru-RU" dirty="0" smtClean="0"/>
              <a:t> </a:t>
            </a:r>
            <a:r>
              <a:rPr lang="ru-RU" dirty="0" err="1" smtClean="0"/>
              <a:t>країна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увібрала</a:t>
            </a:r>
            <a:r>
              <a:rPr lang="ru-RU" dirty="0" smtClean="0"/>
              <a:t> в себе </a:t>
            </a:r>
            <a:r>
              <a:rPr lang="ru-RU" dirty="0" err="1" smtClean="0"/>
              <a:t>традиції</a:t>
            </a:r>
            <a:r>
              <a:rPr lang="ru-RU" dirty="0" smtClean="0"/>
              <a:t> </a:t>
            </a:r>
            <a:r>
              <a:rPr lang="ru-RU" dirty="0" err="1" smtClean="0"/>
              <a:t>всіх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1214422"/>
            <a:ext cx="1475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dirty="0" err="1"/>
              <a:t>Історія</a:t>
            </a:r>
            <a:r>
              <a:rPr lang="ru-RU" b="1" dirty="0"/>
              <a:t> </a:t>
            </a:r>
            <a:r>
              <a:rPr lang="ru-RU" b="1" dirty="0" err="1"/>
              <a:t>Латвії</a:t>
            </a:r>
            <a:endParaRPr lang="ru-RU" b="1" dirty="0"/>
          </a:p>
        </p:txBody>
      </p:sp>
      <p:pic>
        <p:nvPicPr>
          <p:cNvPr id="21506" name="Picture 2" descr="http://wpcontent.answcdn.com/wikipedia/commons/thumb/e/ea/Riga_makslas_akademija_academy_of_art.jpg/260px-Riga_makslas_akademija_academy_of_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2476500" cy="1857376"/>
          </a:xfrm>
          <a:prstGeom prst="rect">
            <a:avLst/>
          </a:prstGeom>
          <a:noFill/>
        </p:spPr>
      </p:pic>
      <p:pic>
        <p:nvPicPr>
          <p:cNvPr id="21508" name="Picture 4" descr="http://www.christopherfowler.co.uk/blog/wp-content/uploads/2014/01/riga_latvia_night_wallpaper-oth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382738"/>
            <a:ext cx="3771680" cy="3475262"/>
          </a:xfrm>
          <a:prstGeom prst="rect">
            <a:avLst/>
          </a:prstGeom>
          <a:noFill/>
        </p:spPr>
      </p:pic>
      <p:pic>
        <p:nvPicPr>
          <p:cNvPr id="21510" name="Picture 6" descr="http://www.legendtravel.ro/poze/1342-riga%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14686"/>
            <a:ext cx="3643338" cy="3500438"/>
          </a:xfrm>
          <a:prstGeom prst="rect">
            <a:avLst/>
          </a:prstGeom>
          <a:noFill/>
        </p:spPr>
      </p:pic>
      <p:pic>
        <p:nvPicPr>
          <p:cNvPr id="21512" name="Picture 8" descr="http://cultured.com/images/image_files/82/2468_o_old_rig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000108"/>
            <a:ext cx="3207717" cy="2228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9"/>
            <a:ext cx="864399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b="1" u="sng" dirty="0"/>
              <a:t>Історія Латвії в </a:t>
            </a:r>
            <a:r>
              <a:rPr lang="en-US" b="1" u="sng" dirty="0"/>
              <a:t>XX </a:t>
            </a:r>
            <a:r>
              <a:rPr lang="uk-UA" b="1" u="sng" dirty="0"/>
              <a:t>столітті</a:t>
            </a:r>
            <a:endParaRPr lang="uk-UA" dirty="0"/>
          </a:p>
          <a:p>
            <a:pPr fontAlgn="base"/>
            <a:r>
              <a:rPr lang="uk-UA" b="1" u="sng" dirty="0"/>
              <a:t/>
            </a:r>
            <a:br>
              <a:rPr lang="uk-UA" b="1" u="sng" dirty="0"/>
            </a:br>
            <a:r>
              <a:rPr lang="uk-UA" b="1" dirty="0"/>
              <a:t>Перша республіка (1920-1940)</a:t>
            </a:r>
            <a:endParaRPr lang="uk-UA" dirty="0"/>
          </a:p>
          <a:p>
            <a:pPr fontAlgn="base"/>
            <a:r>
              <a:rPr lang="uk-UA" b="1" dirty="0"/>
              <a:t/>
            </a:r>
            <a:br>
              <a:rPr lang="uk-UA" b="1" dirty="0"/>
            </a:br>
            <a:r>
              <a:rPr lang="uk-UA" dirty="0"/>
              <a:t>В кінці 1918 року велика частина Латвії, в тому числі і Рига, в ході Першої світової війни була </a:t>
            </a:r>
            <a:r>
              <a:rPr lang="uk-UA" dirty="0" smtClean="0"/>
              <a:t>захоплена німецькою </a:t>
            </a:r>
            <a:r>
              <a:rPr lang="uk-UA" dirty="0"/>
              <a:t>армією. Однак Німеччина, яка програла війну, не могла залишити за собою ці землі, в той же </a:t>
            </a:r>
            <a:r>
              <a:rPr lang="uk-UA" dirty="0" err="1"/>
              <a:t>часкраїни-переможці</a:t>
            </a:r>
            <a:r>
              <a:rPr lang="uk-UA" dirty="0"/>
              <a:t> не були зацікавлені в тому, щоб вони перейшли до Радянської Росії. </a:t>
            </a:r>
            <a:r>
              <a:rPr lang="uk-UA" dirty="0" smtClean="0"/>
              <a:t>Сформована міжнародна</a:t>
            </a:r>
            <a:r>
              <a:rPr lang="uk-UA" dirty="0"/>
              <a:t> обстановка надала Латвії шанс вибороти власну державність. Починають формуватися </a:t>
            </a:r>
            <a:r>
              <a:rPr lang="uk-UA" dirty="0" smtClean="0"/>
              <a:t>органи влади</a:t>
            </a:r>
            <a:r>
              <a:rPr lang="uk-UA" dirty="0"/>
              <a:t> Латвійської Республіки, які проголошують 18 листопада 1918 незалежність Латвії.</a:t>
            </a:r>
          </a:p>
        </p:txBody>
      </p:sp>
      <p:pic>
        <p:nvPicPr>
          <p:cNvPr id="19458" name="Picture 2" descr="http://cultured.com/images/image_files/82/2468_o_old_ri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357562"/>
            <a:ext cx="4514839" cy="3137072"/>
          </a:xfrm>
          <a:prstGeom prst="rect">
            <a:avLst/>
          </a:prstGeom>
          <a:noFill/>
        </p:spPr>
      </p:pic>
      <p:pic>
        <p:nvPicPr>
          <p:cNvPr id="19460" name="Picture 4" descr="http://artnow.ru/img/587000/58727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643314"/>
            <a:ext cx="2976551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685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b="1" dirty="0"/>
              <a:t>Латвія у складі СРСР (1944-1991)</a:t>
            </a:r>
            <a:endParaRPr lang="uk-UA" dirty="0"/>
          </a:p>
          <a:p>
            <a:pPr fontAlgn="base"/>
            <a:r>
              <a:rPr lang="uk-UA" b="1" dirty="0"/>
              <a:t/>
            </a:r>
            <a:br>
              <a:rPr lang="uk-UA" b="1" dirty="0"/>
            </a:br>
            <a:r>
              <a:rPr lang="uk-UA" dirty="0"/>
              <a:t>Після війни радянізація Латвії продовжилася. У березні 1949 року була проведена ще одна масова </a:t>
            </a:r>
            <a:r>
              <a:rPr lang="uk-UA" dirty="0" smtClean="0"/>
              <a:t>висилка населення</a:t>
            </a:r>
            <a:r>
              <a:rPr lang="uk-UA" dirty="0"/>
              <a:t> в північні райони СРСР. Незважаючи на це, невеликі групи партизанів - «лісових братів» - діяли на території Латвії ще до 1956 року.</a:t>
            </a:r>
            <a:br>
              <a:rPr lang="uk-UA" dirty="0"/>
            </a:br>
            <a:endParaRPr lang="uk-UA" dirty="0"/>
          </a:p>
        </p:txBody>
      </p:sp>
      <p:pic>
        <p:nvPicPr>
          <p:cNvPr id="13314" name="Picture 2" descr="http://www.latvia.travel/sites/default/files/imagecache/node-photo/2039-forti_ol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428868"/>
            <a:ext cx="4381500" cy="2857500"/>
          </a:xfrm>
          <a:prstGeom prst="rect">
            <a:avLst/>
          </a:prstGeom>
          <a:noFill/>
        </p:spPr>
      </p:pic>
      <p:pic>
        <p:nvPicPr>
          <p:cNvPr id="13316" name="Picture 4" descr="http://historical-club.org.ua/uploads/posts/2011-03/1301417676_lisovi_brat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000372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357167"/>
            <a:ext cx="635796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У 60 - 80-ті роки </a:t>
            </a:r>
            <a:r>
              <a:rPr lang="ru-RU" dirty="0" err="1"/>
              <a:t>Латвія</a:t>
            </a:r>
            <a:r>
              <a:rPr lang="ru-RU" dirty="0"/>
              <a:t> </a:t>
            </a:r>
            <a:r>
              <a:rPr lang="ru-RU" dirty="0" err="1"/>
              <a:t>розвивається</a:t>
            </a:r>
            <a:r>
              <a:rPr lang="ru-RU" dirty="0"/>
              <a:t> у </a:t>
            </a:r>
            <a:r>
              <a:rPr lang="ru-RU" dirty="0" err="1"/>
              <a:t>складі</a:t>
            </a:r>
            <a:r>
              <a:rPr lang="ru-RU" dirty="0"/>
              <a:t> СРСР, будучи </a:t>
            </a:r>
            <a:r>
              <a:rPr lang="ru-RU" dirty="0" err="1"/>
              <a:t>свого</a:t>
            </a:r>
            <a:r>
              <a:rPr lang="ru-RU" dirty="0"/>
              <a:t> роду </a:t>
            </a:r>
            <a:r>
              <a:rPr lang="ru-RU" dirty="0" err="1"/>
              <a:t>зразковою</a:t>
            </a:r>
            <a:r>
              <a:rPr lang="ru-RU" dirty="0"/>
              <a:t> </a:t>
            </a:r>
            <a:r>
              <a:rPr lang="ru-RU" dirty="0" err="1"/>
              <a:t>радянською</a:t>
            </a:r>
            <a:r>
              <a:rPr lang="ru-RU" dirty="0"/>
              <a:t> </a:t>
            </a:r>
            <a:r>
              <a:rPr lang="ru-RU" dirty="0" err="1"/>
              <a:t>республікою.Тут</a:t>
            </a:r>
            <a:r>
              <a:rPr lang="ru-RU" dirty="0"/>
              <a:t> </a:t>
            </a:r>
            <a:r>
              <a:rPr lang="ru-RU" dirty="0" err="1"/>
              <a:t>працюють</a:t>
            </a:r>
            <a:r>
              <a:rPr lang="ru-RU" dirty="0"/>
              <a:t> </a:t>
            </a:r>
            <a:r>
              <a:rPr lang="ru-RU" dirty="0" err="1"/>
              <a:t>відомі</a:t>
            </a:r>
            <a:r>
              <a:rPr lang="ru-RU" dirty="0"/>
              <a:t> </a:t>
            </a:r>
            <a:r>
              <a:rPr lang="ru-RU" dirty="0" err="1"/>
              <a:t>підприємства</a:t>
            </a:r>
            <a:r>
              <a:rPr lang="ru-RU" dirty="0"/>
              <a:t> - ВЕФ, </a:t>
            </a:r>
            <a:r>
              <a:rPr lang="ru-RU" dirty="0" err="1"/>
              <a:t>Радіотехніка</a:t>
            </a:r>
            <a:r>
              <a:rPr lang="ru-RU" dirty="0"/>
              <a:t>, РАФ, Лайма, та </a:t>
            </a:r>
            <a:r>
              <a:rPr lang="ru-RU" dirty="0" err="1"/>
              <a:t>інші</a:t>
            </a:r>
            <a:r>
              <a:rPr lang="ru-RU" dirty="0"/>
              <a:t>. </a:t>
            </a:r>
            <a:r>
              <a:rPr lang="ru-RU" dirty="0" err="1"/>
              <a:t>Завдяки</a:t>
            </a:r>
            <a:r>
              <a:rPr lang="ru-RU" dirty="0"/>
              <a:t> заслугам на </a:t>
            </a:r>
            <a:r>
              <a:rPr lang="ru-RU" dirty="0" err="1" smtClean="0"/>
              <a:t>грунті</a:t>
            </a:r>
            <a:r>
              <a:rPr lang="ru-RU" dirty="0" smtClean="0"/>
              <a:t> </a:t>
            </a:r>
            <a:r>
              <a:rPr lang="ru-RU" dirty="0" err="1" smtClean="0"/>
              <a:t>будівництва</a:t>
            </a:r>
            <a:r>
              <a:rPr lang="ru-RU" dirty="0"/>
              <a:t> </a:t>
            </a:r>
            <a:r>
              <a:rPr lang="ru-RU" dirty="0" err="1"/>
              <a:t>соціалізму</a:t>
            </a:r>
            <a:r>
              <a:rPr lang="ru-RU" dirty="0"/>
              <a:t>, 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партійних</a:t>
            </a:r>
            <a:r>
              <a:rPr lang="ru-RU" dirty="0"/>
              <a:t> </a:t>
            </a:r>
            <a:r>
              <a:rPr lang="ru-RU" dirty="0" err="1"/>
              <a:t>керівників</a:t>
            </a:r>
            <a:r>
              <a:rPr lang="ru-RU" dirty="0"/>
              <a:t> </a:t>
            </a:r>
            <a:r>
              <a:rPr lang="ru-RU" dirty="0" err="1"/>
              <a:t>Радянської</a:t>
            </a:r>
            <a:r>
              <a:rPr lang="ru-RU" dirty="0"/>
              <a:t> </a:t>
            </a:r>
            <a:r>
              <a:rPr lang="ru-RU" dirty="0" err="1"/>
              <a:t>Латвії</a:t>
            </a:r>
            <a:r>
              <a:rPr lang="ru-RU" dirty="0"/>
              <a:t> 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висунуті</a:t>
            </a:r>
            <a:r>
              <a:rPr lang="ru-RU" dirty="0"/>
              <a:t> </a:t>
            </a:r>
            <a:r>
              <a:rPr lang="ru-RU" dirty="0" err="1"/>
              <a:t>на</a:t>
            </a:r>
            <a:r>
              <a:rPr lang="ru-RU" dirty="0"/>
              <a:t> </a:t>
            </a:r>
            <a:r>
              <a:rPr lang="ru-RU" dirty="0" err="1"/>
              <a:t>керівні</a:t>
            </a:r>
            <a:r>
              <a:rPr lang="ru-RU" dirty="0"/>
              <a:t> </a:t>
            </a:r>
            <a:r>
              <a:rPr lang="ru-RU" dirty="0" err="1"/>
              <a:t>пости</a:t>
            </a:r>
            <a:r>
              <a:rPr lang="ru-RU" dirty="0"/>
              <a:t> </a:t>
            </a:r>
            <a:r>
              <a:rPr lang="ru-RU" dirty="0" smtClean="0"/>
              <a:t>в Москву</a:t>
            </a:r>
            <a:r>
              <a:rPr lang="ru-RU" dirty="0"/>
              <a:t>, </a:t>
            </a:r>
            <a:r>
              <a:rPr lang="ru-RU" dirty="0" err="1"/>
              <a:t>серед</a:t>
            </a:r>
            <a:r>
              <a:rPr lang="ru-RU" dirty="0"/>
              <a:t> них член </a:t>
            </a:r>
            <a:r>
              <a:rPr lang="ru-RU" dirty="0" err="1"/>
              <a:t>політбюро</a:t>
            </a:r>
            <a:r>
              <a:rPr lang="ru-RU" dirty="0"/>
              <a:t> ЦК КПРС </a:t>
            </a:r>
          </a:p>
        </p:txBody>
      </p:sp>
      <p:pic>
        <p:nvPicPr>
          <p:cNvPr id="12290" name="Picture 2" descr="http://vseslova.com.ua/images/bse/0001/18954/1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714620"/>
            <a:ext cx="3543300" cy="3810000"/>
          </a:xfrm>
          <a:prstGeom prst="rect">
            <a:avLst/>
          </a:prstGeom>
          <a:noFill/>
        </p:spPr>
      </p:pic>
      <p:pic>
        <p:nvPicPr>
          <p:cNvPr id="12292" name="Picture 4" descr="http://upload.wikimedia.org/wikipedia/commons/6/60/2006_09_14-17_RigaFortress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928934"/>
            <a:ext cx="3643338" cy="3569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14291"/>
            <a:ext cx="70723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err="1"/>
              <a:t>Відновлення</a:t>
            </a:r>
            <a:r>
              <a:rPr lang="ru-RU" b="1" dirty="0"/>
              <a:t> </a:t>
            </a:r>
            <a:r>
              <a:rPr lang="ru-RU" b="1" dirty="0" err="1"/>
              <a:t>незалежності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fontAlgn="base"/>
            <a:r>
              <a:rPr lang="ru-RU" b="1" dirty="0"/>
              <a:t/>
            </a:r>
            <a:br>
              <a:rPr lang="ru-RU" b="1" dirty="0"/>
            </a:br>
            <a:r>
              <a:rPr lang="ru-RU" dirty="0" err="1"/>
              <a:t>Перебудова</a:t>
            </a:r>
            <a:r>
              <a:rPr lang="ru-RU" dirty="0"/>
              <a:t>, </a:t>
            </a:r>
            <a:r>
              <a:rPr lang="ru-RU" dirty="0" err="1"/>
              <a:t>розпочата</a:t>
            </a:r>
            <a:r>
              <a:rPr lang="ru-RU" dirty="0"/>
              <a:t> М. </a:t>
            </a:r>
            <a:r>
              <a:rPr lang="ru-RU" dirty="0" err="1"/>
              <a:t>Горбачовим</a:t>
            </a:r>
            <a:r>
              <a:rPr lang="ru-RU" dirty="0"/>
              <a:t> в 1987 </a:t>
            </a:r>
            <a:r>
              <a:rPr lang="ru-RU" dirty="0" err="1"/>
              <a:t>році</a:t>
            </a:r>
            <a:r>
              <a:rPr lang="ru-RU" dirty="0"/>
              <a:t>, </a:t>
            </a:r>
            <a:r>
              <a:rPr lang="ru-RU" dirty="0" err="1"/>
              <a:t>викликала</a:t>
            </a:r>
            <a:r>
              <a:rPr lang="ru-RU" dirty="0"/>
              <a:t> до </a:t>
            </a:r>
            <a:r>
              <a:rPr lang="ru-RU" dirty="0" err="1"/>
              <a:t>життя</a:t>
            </a:r>
            <a:r>
              <a:rPr lang="ru-RU" dirty="0"/>
              <a:t> </a:t>
            </a:r>
            <a:r>
              <a:rPr lang="ru-RU" dirty="0" err="1"/>
              <a:t>різні</a:t>
            </a:r>
            <a:r>
              <a:rPr lang="ru-RU" dirty="0"/>
              <a:t> </a:t>
            </a:r>
            <a:r>
              <a:rPr lang="ru-RU" dirty="0" err="1"/>
              <a:t>політичні</a:t>
            </a:r>
            <a:r>
              <a:rPr lang="ru-RU" dirty="0"/>
              <a:t> </a:t>
            </a:r>
            <a:r>
              <a:rPr lang="ru-RU" dirty="0" err="1"/>
              <a:t>рухи</a:t>
            </a:r>
            <a:r>
              <a:rPr lang="ru-RU" dirty="0"/>
              <a:t>. У </a:t>
            </a:r>
            <a:r>
              <a:rPr lang="ru-RU" dirty="0" err="1"/>
              <a:t>Латвії</a:t>
            </a:r>
            <a:r>
              <a:rPr lang="ru-RU" dirty="0"/>
              <a:t> в </a:t>
            </a:r>
            <a:r>
              <a:rPr lang="ru-RU" dirty="0" err="1"/>
              <a:t>жовтні</a:t>
            </a:r>
            <a:r>
              <a:rPr lang="ru-RU" dirty="0"/>
              <a:t> 1988 року </a:t>
            </a:r>
            <a:r>
              <a:rPr lang="ru-RU" dirty="0" err="1"/>
              <a:t>відбувся</a:t>
            </a:r>
            <a:r>
              <a:rPr lang="ru-RU" dirty="0"/>
              <a:t> перший </a:t>
            </a:r>
            <a:r>
              <a:rPr lang="ru-RU" dirty="0" err="1"/>
              <a:t>з'їзд</a:t>
            </a:r>
            <a:r>
              <a:rPr lang="ru-RU" dirty="0"/>
              <a:t> Народного Фронту. </a:t>
            </a:r>
            <a:r>
              <a:rPr lang="ru-RU" dirty="0" err="1"/>
              <a:t>Народний</a:t>
            </a:r>
            <a:r>
              <a:rPr lang="ru-RU" dirty="0"/>
              <a:t> Фронт </a:t>
            </a:r>
            <a:r>
              <a:rPr lang="ru-RU" dirty="0" err="1"/>
              <a:t>і</a:t>
            </a:r>
            <a:r>
              <a:rPr lang="ru-RU" dirty="0"/>
              <a:t> в </a:t>
            </a:r>
            <a:r>
              <a:rPr lang="ru-RU" dirty="0" err="1"/>
              <a:t>Латвії</a:t>
            </a:r>
            <a:r>
              <a:rPr lang="ru-RU" dirty="0"/>
              <a:t>, </a:t>
            </a:r>
            <a:r>
              <a:rPr lang="ru-RU" dirty="0" err="1"/>
              <a:t>і</a:t>
            </a:r>
            <a:r>
              <a:rPr lang="ru-RU" dirty="0"/>
              <a:t> на </a:t>
            </a:r>
            <a:r>
              <a:rPr lang="ru-RU" dirty="0" err="1"/>
              <a:t>території</a:t>
            </a:r>
            <a:r>
              <a:rPr lang="ru-RU" dirty="0"/>
              <a:t> </a:t>
            </a:r>
            <a:r>
              <a:rPr lang="ru-RU" dirty="0" err="1"/>
              <a:t>решти</a:t>
            </a:r>
            <a:r>
              <a:rPr lang="ru-RU" dirty="0"/>
              <a:t> </a:t>
            </a:r>
            <a:r>
              <a:rPr lang="ru-RU" dirty="0" smtClean="0"/>
              <a:t>СРСР </a:t>
            </a:r>
            <a:r>
              <a:rPr lang="ru-RU" dirty="0" err="1" smtClean="0"/>
              <a:t>сприймався</a:t>
            </a:r>
            <a:r>
              <a:rPr lang="ru-RU" dirty="0"/>
              <a:t> не як </a:t>
            </a:r>
            <a:r>
              <a:rPr lang="ru-RU" dirty="0" err="1"/>
              <a:t>націоналістичний</a:t>
            </a:r>
            <a:r>
              <a:rPr lang="ru-RU" dirty="0"/>
              <a:t>, а </a:t>
            </a:r>
            <a:r>
              <a:rPr lang="ru-RU" dirty="0" err="1"/>
              <a:t>насамперед</a:t>
            </a:r>
            <a:r>
              <a:rPr lang="ru-RU" dirty="0"/>
              <a:t>, як демократична, </a:t>
            </a:r>
            <a:r>
              <a:rPr lang="ru-RU" dirty="0" err="1"/>
              <a:t>антитоталітарний</a:t>
            </a:r>
            <a:r>
              <a:rPr lang="ru-RU" dirty="0"/>
              <a:t> </a:t>
            </a:r>
            <a:r>
              <a:rPr lang="ru-RU" dirty="0" err="1"/>
              <a:t>рух</a:t>
            </a:r>
            <a:r>
              <a:rPr lang="ru-RU" dirty="0"/>
              <a:t>, </a:t>
            </a:r>
            <a:r>
              <a:rPr lang="ru-RU" dirty="0" err="1"/>
              <a:t>і</a:t>
            </a:r>
            <a:r>
              <a:rPr lang="ru-RU" dirty="0"/>
              <a:t> тому в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dirty="0"/>
              <a:t> </a:t>
            </a:r>
            <a:r>
              <a:rPr lang="ru-RU" dirty="0" err="1"/>
              <a:t>активну</a:t>
            </a:r>
            <a:r>
              <a:rPr lang="ru-RU" dirty="0"/>
              <a:t> участь </a:t>
            </a:r>
            <a:r>
              <a:rPr lang="ru-RU" dirty="0" err="1"/>
              <a:t>представники</a:t>
            </a:r>
            <a:r>
              <a:rPr lang="ru-RU" dirty="0"/>
              <a:t> </a:t>
            </a:r>
            <a:r>
              <a:rPr lang="ru-RU" dirty="0" err="1"/>
              <a:t>російського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, </a:t>
            </a:r>
            <a:r>
              <a:rPr lang="ru-RU" dirty="0" err="1"/>
              <a:t>його</a:t>
            </a:r>
            <a:r>
              <a:rPr lang="ru-RU" dirty="0"/>
              <a:t> активно </a:t>
            </a:r>
            <a:r>
              <a:rPr lang="ru-RU" dirty="0" err="1"/>
              <a:t>підтримували</a:t>
            </a:r>
            <a:r>
              <a:rPr lang="ru-RU" dirty="0"/>
              <a:t> </a:t>
            </a:r>
            <a:r>
              <a:rPr lang="ru-RU" dirty="0" err="1" smtClean="0"/>
              <a:t>російські</a:t>
            </a:r>
            <a:r>
              <a:rPr lang="ru-RU" dirty="0" smtClean="0"/>
              <a:t> </a:t>
            </a:r>
            <a:r>
              <a:rPr lang="ru-RU" dirty="0" err="1" smtClean="0"/>
              <a:t>демократи</a:t>
            </a:r>
            <a:r>
              <a:rPr lang="ru-RU" dirty="0"/>
              <a:t>. У </a:t>
            </a:r>
            <a:r>
              <a:rPr lang="ru-RU" dirty="0" err="1"/>
              <a:t>програмі</a:t>
            </a:r>
            <a:r>
              <a:rPr lang="ru-RU" dirty="0"/>
              <a:t> Народного фронту </a:t>
            </a:r>
            <a:r>
              <a:rPr lang="ru-RU" dirty="0" err="1"/>
              <a:t>було</a:t>
            </a:r>
            <a:r>
              <a:rPr lang="ru-RU" dirty="0"/>
              <a:t> записано, 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незалежній</a:t>
            </a:r>
            <a:r>
              <a:rPr lang="ru-RU" dirty="0"/>
              <a:t> </a:t>
            </a:r>
            <a:r>
              <a:rPr lang="ru-RU" dirty="0" err="1"/>
              <a:t>латвійський</a:t>
            </a:r>
            <a:r>
              <a:rPr lang="ru-RU" dirty="0"/>
              <a:t> </a:t>
            </a:r>
            <a:r>
              <a:rPr lang="ru-RU" dirty="0" err="1"/>
              <a:t>державі</a:t>
            </a:r>
            <a:r>
              <a:rPr lang="ru-RU" dirty="0"/>
              <a:t> </a:t>
            </a:r>
            <a:r>
              <a:rPr lang="ru-RU" dirty="0" err="1" smtClean="0"/>
              <a:t>громадянство</a:t>
            </a:r>
            <a:r>
              <a:rPr lang="ru-RU" dirty="0" smtClean="0"/>
              <a:t> буде</a:t>
            </a:r>
            <a:r>
              <a:rPr lang="ru-RU" dirty="0"/>
              <a:t> </a:t>
            </a:r>
            <a:r>
              <a:rPr lang="ru-RU" dirty="0" err="1"/>
              <a:t>надано</a:t>
            </a:r>
            <a:r>
              <a:rPr lang="ru-RU" dirty="0"/>
              <a:t> </a:t>
            </a:r>
            <a:r>
              <a:rPr lang="ru-RU" dirty="0" err="1"/>
              <a:t>всім</a:t>
            </a:r>
            <a:r>
              <a:rPr lang="ru-RU" dirty="0"/>
              <a:t> </a:t>
            </a:r>
            <a:r>
              <a:rPr lang="ru-RU" dirty="0" err="1"/>
              <a:t>її</a:t>
            </a:r>
            <a:r>
              <a:rPr lang="ru-RU" dirty="0"/>
              <a:t> жителям (так званий «</a:t>
            </a:r>
            <a:r>
              <a:rPr lang="ru-RU" dirty="0" err="1"/>
              <a:t>нульовий</a:t>
            </a:r>
            <a:r>
              <a:rPr lang="ru-RU" dirty="0"/>
              <a:t> </a:t>
            </a:r>
            <a:r>
              <a:rPr lang="ru-RU" dirty="0" err="1"/>
              <a:t>варіант</a:t>
            </a:r>
            <a:r>
              <a:rPr lang="ru-RU" dirty="0"/>
              <a:t>»).</a:t>
            </a:r>
          </a:p>
        </p:txBody>
      </p:sp>
      <p:pic>
        <p:nvPicPr>
          <p:cNvPr id="10242" name="Picture 2" descr="http://www.turinfo.ru/images/content/1_d4902c6cd41f391193ad0dda510f06d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071942"/>
            <a:ext cx="3405158" cy="2553869"/>
          </a:xfrm>
          <a:prstGeom prst="rect">
            <a:avLst/>
          </a:prstGeom>
          <a:noFill/>
        </p:spPr>
      </p:pic>
      <p:pic>
        <p:nvPicPr>
          <p:cNvPr id="10244" name="Picture 4" descr="http://everytravel.ru/wp-content/uploads/2013/02/0UjrUDXs__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429132"/>
            <a:ext cx="2571728" cy="2044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357166"/>
            <a:ext cx="721523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24 </a:t>
            </a:r>
            <a:r>
              <a:rPr lang="ru-RU" dirty="0" err="1"/>
              <a:t>серпня</a:t>
            </a:r>
            <a:r>
              <a:rPr lang="ru-RU" dirty="0"/>
              <a:t> 1991, </a:t>
            </a:r>
            <a:r>
              <a:rPr lang="ru-RU" dirty="0" err="1"/>
              <a:t>після</a:t>
            </a:r>
            <a:r>
              <a:rPr lang="ru-RU" dirty="0"/>
              <a:t> провалу </a:t>
            </a:r>
            <a:r>
              <a:rPr lang="ru-RU" dirty="0" smtClean="0"/>
              <a:t>,</a:t>
            </a:r>
            <a:r>
              <a:rPr lang="ru-RU" dirty="0"/>
              <a:t> президент </a:t>
            </a:r>
            <a:r>
              <a:rPr lang="ru-RU" dirty="0" err="1"/>
              <a:t>Росії</a:t>
            </a:r>
            <a:r>
              <a:rPr lang="ru-RU" dirty="0"/>
              <a:t> Б. </a:t>
            </a:r>
            <a:r>
              <a:rPr lang="ru-RU" dirty="0" err="1"/>
              <a:t>Єльцин</a:t>
            </a:r>
            <a:r>
              <a:rPr lang="ru-RU" dirty="0"/>
              <a:t> </a:t>
            </a:r>
            <a:r>
              <a:rPr lang="ru-RU" dirty="0" err="1"/>
              <a:t>підписав</a:t>
            </a:r>
            <a:r>
              <a:rPr lang="ru-RU" dirty="0"/>
              <a:t> указ про </a:t>
            </a:r>
            <a:r>
              <a:rPr lang="ru-RU" dirty="0" err="1"/>
              <a:t>визнання</a:t>
            </a:r>
            <a:r>
              <a:rPr lang="ru-RU" dirty="0"/>
              <a:t> </a:t>
            </a:r>
            <a:r>
              <a:rPr lang="ru-RU" dirty="0" err="1"/>
              <a:t>незалежностітрьох</a:t>
            </a:r>
            <a:r>
              <a:rPr lang="ru-RU" dirty="0"/>
              <a:t> </a:t>
            </a:r>
            <a:r>
              <a:rPr lang="ru-RU" dirty="0" err="1"/>
              <a:t>Прибалтійських</a:t>
            </a:r>
            <a:r>
              <a:rPr lang="ru-RU" dirty="0"/>
              <a:t> </a:t>
            </a:r>
            <a:r>
              <a:rPr lang="ru-RU" dirty="0" err="1"/>
              <a:t>республік</a:t>
            </a:r>
            <a:r>
              <a:rPr lang="ru-RU" dirty="0"/>
              <a:t>. На жаль, коли </a:t>
            </a:r>
            <a:r>
              <a:rPr lang="ru-RU" dirty="0" err="1"/>
              <a:t>лідери</a:t>
            </a:r>
            <a:r>
              <a:rPr lang="ru-RU" dirty="0"/>
              <a:t> Народного Фронту </a:t>
            </a:r>
            <a:r>
              <a:rPr lang="ru-RU" dirty="0" err="1"/>
              <a:t>опинилися</a:t>
            </a:r>
            <a:r>
              <a:rPr lang="ru-RU" dirty="0"/>
              <a:t> при </a:t>
            </a:r>
            <a:r>
              <a:rPr lang="ru-RU" dirty="0" err="1"/>
              <a:t>владі</a:t>
            </a:r>
            <a:r>
              <a:rPr lang="ru-RU" dirty="0"/>
              <a:t>, а </a:t>
            </a:r>
            <a:r>
              <a:rPr lang="ru-RU" dirty="0" err="1" smtClean="0"/>
              <a:t>Латвія</a:t>
            </a:r>
            <a:r>
              <a:rPr lang="ru-RU" dirty="0" smtClean="0"/>
              <a:t> </a:t>
            </a:r>
            <a:r>
              <a:rPr lang="ru-RU" dirty="0" err="1" smtClean="0"/>
              <a:t>знову</a:t>
            </a:r>
            <a:r>
              <a:rPr lang="ru-RU" dirty="0" smtClean="0"/>
              <a:t> </a:t>
            </a:r>
            <a:r>
              <a:rPr lang="ru-RU" dirty="0" err="1"/>
              <a:t>здобула</a:t>
            </a:r>
            <a:r>
              <a:rPr lang="ru-RU" dirty="0"/>
              <a:t> </a:t>
            </a:r>
            <a:r>
              <a:rPr lang="ru-RU" dirty="0" err="1"/>
              <a:t>незалежність</a:t>
            </a:r>
            <a:r>
              <a:rPr lang="ru-RU" dirty="0"/>
              <a:t>, </a:t>
            </a:r>
            <a:r>
              <a:rPr lang="ru-RU" dirty="0" err="1"/>
              <a:t>ситуація</a:t>
            </a:r>
            <a:r>
              <a:rPr lang="ru-RU" dirty="0"/>
              <a:t> стала </a:t>
            </a:r>
            <a:r>
              <a:rPr lang="ru-RU" dirty="0" err="1"/>
              <a:t>кардинальним</a:t>
            </a:r>
            <a:r>
              <a:rPr lang="ru-RU" dirty="0"/>
              <a:t> чином </a:t>
            </a:r>
            <a:r>
              <a:rPr lang="ru-RU" dirty="0" err="1"/>
              <a:t>змінюватися</a:t>
            </a:r>
            <a:r>
              <a:rPr lang="ru-RU" dirty="0"/>
              <a:t>. 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прийнятий</a:t>
            </a:r>
            <a:r>
              <a:rPr lang="ru-RU" dirty="0"/>
              <a:t> закон про </a:t>
            </a:r>
            <a:r>
              <a:rPr lang="ru-RU" dirty="0" err="1"/>
              <a:t>громадянство</a:t>
            </a:r>
            <a:r>
              <a:rPr lang="ru-RU" dirty="0"/>
              <a:t>, 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, 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 </a:t>
            </a:r>
            <a:r>
              <a:rPr lang="ru-RU" dirty="0" err="1"/>
              <a:t>громадяни</a:t>
            </a:r>
            <a:r>
              <a:rPr lang="ru-RU" dirty="0"/>
              <a:t> </a:t>
            </a:r>
            <a:r>
              <a:rPr lang="ru-RU" dirty="0" err="1"/>
              <a:t>Латвії</a:t>
            </a:r>
            <a:r>
              <a:rPr lang="ru-RU" dirty="0"/>
              <a:t> на </a:t>
            </a:r>
            <a:r>
              <a:rPr lang="ru-RU" dirty="0" err="1"/>
              <a:t>червень</a:t>
            </a:r>
            <a:r>
              <a:rPr lang="ru-RU" dirty="0"/>
              <a:t> 1940 року </a:t>
            </a:r>
            <a:r>
              <a:rPr lang="ru-RU" dirty="0" err="1"/>
              <a:t>й</a:t>
            </a:r>
            <a:r>
              <a:rPr lang="ru-RU" dirty="0"/>
              <a:t> 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прямі</a:t>
            </a:r>
            <a:r>
              <a:rPr lang="ru-RU" dirty="0"/>
              <a:t> </a:t>
            </a:r>
            <a:r>
              <a:rPr lang="ru-RU" dirty="0" err="1" smtClean="0"/>
              <a:t>нащадки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/>
              <a:t>розраховувати</a:t>
            </a:r>
            <a:r>
              <a:rPr lang="ru-RU" dirty="0"/>
              <a:t> на </a:t>
            </a:r>
            <a:r>
              <a:rPr lang="ru-RU" dirty="0" err="1"/>
              <a:t>автоматичне</a:t>
            </a:r>
            <a:r>
              <a:rPr lang="ru-RU" dirty="0"/>
              <a:t> </a:t>
            </a:r>
            <a:r>
              <a:rPr lang="ru-RU" dirty="0" err="1"/>
              <a:t>отримання</a:t>
            </a:r>
            <a:r>
              <a:rPr lang="ru-RU" dirty="0"/>
              <a:t> </a:t>
            </a:r>
            <a:r>
              <a:rPr lang="ru-RU" dirty="0" err="1"/>
              <a:t>громадянства</a:t>
            </a:r>
            <a:r>
              <a:rPr lang="ru-RU" dirty="0"/>
              <a:t> в </a:t>
            </a:r>
            <a:r>
              <a:rPr lang="ru-RU" dirty="0" err="1"/>
              <a:t>новій</a:t>
            </a:r>
            <a:r>
              <a:rPr lang="ru-RU" dirty="0"/>
              <a:t> </a:t>
            </a:r>
            <a:r>
              <a:rPr lang="ru-RU" dirty="0" err="1"/>
              <a:t>Латвії</a:t>
            </a:r>
            <a:r>
              <a:rPr lang="ru-RU" dirty="0"/>
              <a:t>. 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218" name="Picture 2" descr="http://ee24.ru/media/articles/2/0208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3071810"/>
            <a:ext cx="4786286" cy="3185540"/>
          </a:xfrm>
          <a:prstGeom prst="rect">
            <a:avLst/>
          </a:prstGeom>
          <a:noFill/>
        </p:spPr>
      </p:pic>
      <p:pic>
        <p:nvPicPr>
          <p:cNvPr id="9220" name="Picture 4" descr="http://www.fotoart.org.ua/albums/userpics/Riga_castle_latv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29000"/>
            <a:ext cx="3333773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357298"/>
            <a:ext cx="5857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b="1" dirty="0"/>
              <a:t>Сучасна Латвія (з </a:t>
            </a:r>
            <a:r>
              <a:rPr lang="uk-UA" b="1" dirty="0" smtClean="0"/>
              <a:t>серпня </a:t>
            </a:r>
            <a:r>
              <a:rPr lang="uk-UA" b="1" dirty="0"/>
              <a:t> 1991)</a:t>
            </a:r>
            <a:endParaRPr lang="uk-UA" dirty="0"/>
          </a:p>
          <a:p>
            <a:pPr fontAlgn="base"/>
            <a:r>
              <a:rPr lang="uk-UA" b="1" dirty="0"/>
              <a:t/>
            </a:r>
            <a:br>
              <a:rPr lang="uk-UA" b="1" dirty="0"/>
            </a:br>
            <a:r>
              <a:rPr lang="uk-UA" dirty="0"/>
              <a:t>За минулі після відновлення незалежності роки Латвія провела серйозні економічні реформи, ввела </a:t>
            </a:r>
            <a:r>
              <a:rPr lang="uk-UA" dirty="0" smtClean="0"/>
              <a:t>власну валюту</a:t>
            </a:r>
            <a:r>
              <a:rPr lang="uk-UA" dirty="0"/>
              <a:t> (лат) у 1993 році, провела приватизацію і повернула власність колишнім власникам (реституція)</a:t>
            </a:r>
            <a:r>
              <a:rPr lang="uk-UA" dirty="0" err="1"/>
              <a:t>.Економіка</a:t>
            </a:r>
            <a:r>
              <a:rPr lang="uk-UA" dirty="0"/>
              <a:t> стабільно зростає на 5-7% </a:t>
            </a:r>
            <a:r>
              <a:rPr lang="uk-UA" dirty="0" err="1"/>
              <a:t>на</a:t>
            </a:r>
            <a:r>
              <a:rPr lang="uk-UA" dirty="0"/>
              <a:t> рік.</a:t>
            </a:r>
          </a:p>
        </p:txBody>
      </p:sp>
      <p:pic>
        <p:nvPicPr>
          <p:cNvPr id="7170" name="Picture 2" descr="http://image.tsn.ua/media/images2/original/Dec2009/3ec35fc28d_1847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3643314"/>
            <a:ext cx="3810000" cy="2628900"/>
          </a:xfrm>
          <a:prstGeom prst="rect">
            <a:avLst/>
          </a:prstGeom>
          <a:noFill/>
        </p:spPr>
      </p:pic>
      <p:pic>
        <p:nvPicPr>
          <p:cNvPr id="7172" name="Picture 4" descr="http://www.concordia.lv/img/flag/latvia_deng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0"/>
            <a:ext cx="6095996" cy="1409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323</TotalTime>
  <Words>140</Words>
  <Application>Microsoft Office PowerPoint</Application>
  <PresentationFormat>Экран (4:3)</PresentationFormat>
  <Paragraphs>32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Света</cp:lastModifiedBy>
  <cp:revision>32</cp:revision>
  <dcterms:created xsi:type="dcterms:W3CDTF">2014-02-07T17:02:38Z</dcterms:created>
  <dcterms:modified xsi:type="dcterms:W3CDTF">2014-02-07T22:26:20Z</dcterms:modified>
</cp:coreProperties>
</file>