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16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70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48406-B765-4398-8899-910EB4DAFE55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C8570-C1D6-4844-B111-BD6C87037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6%D0%B5%D0%BB%D0%B5%D0%B7%D0%BE" TargetMode="External"/><Relationship Id="rId2" Type="http://schemas.openxmlformats.org/officeDocument/2006/relationships/hyperlink" Target="http://ru.wikipedia.org/wiki/%D0%90%D0%BB%D1%8E%D0%BC%D0%B8%D0%BD%D0%B8%D0%B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C%D0%B0%D0%B3%D0%BD%D0%B8%D0%B9" TargetMode="External"/><Relationship Id="rId5" Type="http://schemas.openxmlformats.org/officeDocument/2006/relationships/hyperlink" Target="http://ru.wikipedia.org/wiki/%D0%A6%D0%B8%D0%BD%D0%BA" TargetMode="External"/><Relationship Id="rId4" Type="http://schemas.openxmlformats.org/officeDocument/2006/relationships/hyperlink" Target="http://ru.wikipedia.org/wiki/%D0%9C%D0%B5%D0%B4%D1%8C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2%D0%B8%D1%82%D0%B0%D0%BD_(%D1%8D%D0%BB%D0%B5%D0%BC%D0%B5%D0%BD%D1%82)" TargetMode="External"/><Relationship Id="rId3" Type="http://schemas.openxmlformats.org/officeDocument/2006/relationships/hyperlink" Target="http://ru.wikipedia.org/wiki/%D0%A1%D0%B2%D0%B8%D0%BD%D0%B5%D1%86" TargetMode="External"/><Relationship Id="rId7" Type="http://schemas.openxmlformats.org/officeDocument/2006/relationships/hyperlink" Target="http://ru.wikipedia.org/wiki/%D0%90%D0%BB%D1%8E%D0%BC%D0%B8%D0%BD%D0%B8%D0%B9" TargetMode="External"/><Relationship Id="rId12" Type="http://schemas.openxmlformats.org/officeDocument/2006/relationships/image" Target="../media/image6.jpeg"/><Relationship Id="rId2" Type="http://schemas.openxmlformats.org/officeDocument/2006/relationships/hyperlink" Target="http://ru.wikipedia.org/wiki/%D0%9C%D0%B5%D0%B4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D%D0%B8%D0%BA%D0%B5%D0%BB%D1%8C" TargetMode="External"/><Relationship Id="rId11" Type="http://schemas.openxmlformats.org/officeDocument/2006/relationships/image" Target="../media/image5.jpeg"/><Relationship Id="rId5" Type="http://schemas.openxmlformats.org/officeDocument/2006/relationships/hyperlink" Target="http://ru.wikipedia.org/wiki/%D0%9E%D0%BB%D0%BE%D0%B2%D0%BE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ru.wikipedia.org/wiki/%D0%A6%D0%B8%D0%BD%D0%BA" TargetMode="External"/><Relationship Id="rId9" Type="http://schemas.openxmlformats.org/officeDocument/2006/relationships/hyperlink" Target="http://ru.wikipedia.org/wiki/%D0%9C%D0%B0%D0%B3%D0%BD%D0%B8%D0%B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785850" y="0"/>
            <a:ext cx="738079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Выполнила </a:t>
            </a:r>
          </a:p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Ученица 10-В класса</a:t>
            </a:r>
          </a:p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Бирюк Анна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500438"/>
            <a:ext cx="914406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МЕТАЛЛУРГИЯ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img149735_13-1-TSvetnaya_metallurgi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642918"/>
            <a:ext cx="3102416" cy="21716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329642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FFC000"/>
                </a:solidFill>
              </a:rPr>
              <a:t>Металлы в целом обладают следующими физическими свойствами:</a:t>
            </a:r>
          </a:p>
          <a:p>
            <a:r>
              <a:rPr lang="ru-RU" sz="2400" dirty="0" smtClean="0">
                <a:latin typeface="Century" pitchFamily="18" charset="0"/>
              </a:rPr>
              <a:t>Твердость.</a:t>
            </a:r>
          </a:p>
          <a:p>
            <a:r>
              <a:rPr lang="ru-RU" sz="2400" dirty="0" smtClean="0">
                <a:latin typeface="Century" pitchFamily="18" charset="0"/>
              </a:rPr>
              <a:t>Звукопроводность. </a:t>
            </a:r>
          </a:p>
          <a:p>
            <a:r>
              <a:rPr lang="ru-RU" sz="2400" dirty="0" smtClean="0">
                <a:latin typeface="Century" pitchFamily="18" charset="0"/>
              </a:rPr>
              <a:t>Высокая температура плавления. </a:t>
            </a:r>
          </a:p>
          <a:p>
            <a:r>
              <a:rPr lang="ru-RU" sz="2400" dirty="0" smtClean="0">
                <a:latin typeface="Century" pitchFamily="18" charset="0"/>
              </a:rPr>
              <a:t>Высокая температура кипения. </a:t>
            </a:r>
          </a:p>
          <a:p>
            <a:r>
              <a:rPr lang="ru-RU" sz="2400" dirty="0" smtClean="0">
                <a:latin typeface="Century" pitchFamily="18" charset="0"/>
              </a:rPr>
              <a:t>При комнатной температуре металлы находятся в твёрдом состоянии (за исключением ртути, единственного металла, находящегося в жидком состоянии при комнатной температуре). Отполированная поверхность металла блестит. </a:t>
            </a:r>
          </a:p>
          <a:p>
            <a:r>
              <a:rPr lang="ru-RU" sz="2400" dirty="0" smtClean="0">
                <a:latin typeface="Century" pitchFamily="18" charset="0"/>
              </a:rPr>
              <a:t>Металлы — хорошие проводники тепла и электричества. </a:t>
            </a:r>
          </a:p>
          <a:p>
            <a:r>
              <a:rPr lang="ru-RU" sz="2400" dirty="0" smtClean="0">
                <a:latin typeface="Century" pitchFamily="18" charset="0"/>
              </a:rPr>
              <a:t>Обладают высокой плотностью.</a:t>
            </a:r>
            <a:endParaRPr lang="ru-RU" sz="2400" dirty="0">
              <a:latin typeface="Century" pitchFamily="18" charset="0"/>
            </a:endParaRPr>
          </a:p>
        </p:txBody>
      </p:sp>
      <p:pic>
        <p:nvPicPr>
          <p:cNvPr id="4" name="Рисунок 3" descr="1269585712_gold9999_36674459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60827">
            <a:off x="3038559" y="560460"/>
            <a:ext cx="5643602" cy="48349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g248603_1-3_Metally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112335">
            <a:off x="759628" y="1454911"/>
            <a:ext cx="4643460" cy="4643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758138" cy="475775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Century" pitchFamily="18" charset="0"/>
              </a:rPr>
              <a:t>Медь обладает пластичностью и высокой электропроводностью. Именно поэтому она нашла свое широкое применение в электрических кабелях.</a:t>
            </a:r>
          </a:p>
          <a:p>
            <a:r>
              <a:rPr lang="ru-RU" dirty="0" smtClean="0">
                <a:latin typeface="Century" pitchFamily="18" charset="0"/>
              </a:rPr>
              <a:t>Золото и серебро очень тягучи, вязки и инертны, поэтому используются в ювелирном деле. Золото также используется для изготовления </a:t>
            </a:r>
            <a:r>
              <a:rPr lang="ru-RU" dirty="0" err="1" smtClean="0">
                <a:latin typeface="Century" pitchFamily="18" charset="0"/>
              </a:rPr>
              <a:t>неокисляемых</a:t>
            </a:r>
            <a:r>
              <a:rPr lang="ru-RU" dirty="0" smtClean="0">
                <a:latin typeface="Century" pitchFamily="18" charset="0"/>
              </a:rPr>
              <a:t> электрических соединений.</a:t>
            </a:r>
          </a:p>
          <a:p>
            <a:r>
              <a:rPr lang="ru-RU" dirty="0" smtClean="0">
                <a:latin typeface="Century" pitchFamily="18" charset="0"/>
              </a:rPr>
              <a:t>Железо и сталь обладают твердостью и прочностью. Благодаря этим их свойствам они широко используются в строительстве.</a:t>
            </a:r>
          </a:p>
          <a:p>
            <a:r>
              <a:rPr lang="ru-RU" dirty="0" smtClean="0">
                <a:latin typeface="Century" pitchFamily="18" charset="0"/>
              </a:rPr>
              <a:t>Алюминий ковок и хорошо проводит тепло. Он используется для изготовления кастрюль и фольги. Благодаря своей низкой плотности — при изготовлении частей самолётов.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00042"/>
            <a:ext cx="80067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Применения металлов</a:t>
            </a:r>
            <a:endParaRPr lang="ru-RU" sz="5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5" name="Рисунок 4" descr="1-цве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696581">
            <a:off x="441814" y="428457"/>
            <a:ext cx="3814778" cy="39056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ke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36704">
            <a:off x="5371970" y="299904"/>
            <a:ext cx="2381250" cy="2381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66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704164">
            <a:off x="735347" y="4342643"/>
            <a:ext cx="28575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1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58518">
            <a:off x="4529380" y="2851586"/>
            <a:ext cx="4229100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785926"/>
            <a:ext cx="7786742" cy="4525963"/>
          </a:xfrm>
        </p:spPr>
        <p:txBody>
          <a:bodyPr>
            <a:normAutofit fontScale="47500" lnSpcReduction="20000"/>
          </a:bodyPr>
          <a:lstStyle/>
          <a:p>
            <a:r>
              <a:rPr lang="ru-RU" sz="4000" dirty="0" smtClean="0"/>
              <a:t>Добывающая металлургия заключается в извлечении ценных металлов из руды и переплавке извлечённого сырья в чистый металл. Для того, чтобы превратить оксид или сульфид металла в чистый металл, руда должна быть отделена физическим, химическим или электролитическим способом.</a:t>
            </a:r>
          </a:p>
          <a:p>
            <a:r>
              <a:rPr lang="ru-RU" sz="4000" dirty="0" smtClean="0"/>
              <a:t>Металлурги работают с тремя основными составляющими: сырьём, концентратом (ценный оксид или сульфид металла) и отходами. После добычи большие куски руды измельчаются до такой степени, когда каждая частица является либо ценным концентратом либо отходом.</a:t>
            </a:r>
          </a:p>
          <a:p>
            <a:r>
              <a:rPr lang="ru-RU" sz="4000" dirty="0" smtClean="0"/>
              <a:t>Горные работы не обязательны, если руда и окружающая среда позволяют провести выщелачивание. Таким путём можно растворить минерал и получить обогащённый минералом раствор.</a:t>
            </a:r>
          </a:p>
          <a:p>
            <a:r>
              <a:rPr lang="ru-RU" sz="4000" dirty="0" smtClean="0"/>
              <a:t>Зачастую руда содержит несколько ценных металлов. В таком случае отходы одного процесса могут быть использованы в качестве сырья для другого процесса.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28604"/>
            <a:ext cx="88582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Добывающая металлургия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buNone/>
            </a:pPr>
            <a:r>
              <a:rPr lang="ru-RU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ДЯКУЮ ЗА УВАГУ!</a:t>
            </a:r>
            <a:endParaRPr lang="ru-RU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6072198" y="2571744"/>
            <a:ext cx="1285884" cy="1214446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FFC000"/>
                </a:solidFill>
              </a:rPr>
              <a:t>   </a:t>
            </a:r>
            <a:r>
              <a:rPr lang="ru-RU" sz="7200" dirty="0" smtClean="0">
                <a:solidFill>
                  <a:srgbClr val="FFC000"/>
                </a:solidFill>
              </a:rPr>
              <a:t>Содержание</a:t>
            </a:r>
            <a:endParaRPr lang="ru-RU" sz="80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857364"/>
            <a:ext cx="8043890" cy="4525963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B0F0"/>
                </a:solidFill>
              </a:rPr>
              <a:t>Металлургия</a:t>
            </a:r>
          </a:p>
          <a:p>
            <a:r>
              <a:rPr lang="uk-UA" sz="4000" b="1" dirty="0" err="1" smtClean="0">
                <a:solidFill>
                  <a:srgbClr val="00B0F0"/>
                </a:solidFill>
              </a:rPr>
              <a:t>Разновидности</a:t>
            </a:r>
            <a:r>
              <a:rPr lang="uk-UA" sz="4000" b="1" dirty="0" smtClean="0">
                <a:solidFill>
                  <a:srgbClr val="00B0F0"/>
                </a:solidFill>
              </a:rPr>
              <a:t> </a:t>
            </a:r>
            <a:r>
              <a:rPr lang="uk-UA" sz="4000" b="1" dirty="0" err="1" smtClean="0">
                <a:solidFill>
                  <a:srgbClr val="00B0F0"/>
                </a:solidFill>
              </a:rPr>
              <a:t>металлургии</a:t>
            </a:r>
            <a:endParaRPr lang="uk-UA" sz="4000" b="1" dirty="0" smtClean="0">
              <a:solidFill>
                <a:srgbClr val="00B0F0"/>
              </a:solidFill>
            </a:endParaRPr>
          </a:p>
          <a:p>
            <a:r>
              <a:rPr lang="uk-UA" sz="4000" b="1" dirty="0" err="1" smtClean="0">
                <a:solidFill>
                  <a:srgbClr val="00B0F0"/>
                </a:solidFill>
              </a:rPr>
              <a:t>Металлы</a:t>
            </a:r>
            <a:endParaRPr lang="uk-UA" sz="4000" b="1" dirty="0" smtClean="0">
              <a:solidFill>
                <a:srgbClr val="00B0F0"/>
              </a:solidFill>
            </a:endParaRPr>
          </a:p>
          <a:p>
            <a:r>
              <a:rPr lang="uk-UA" sz="4000" b="1" dirty="0" err="1" smtClean="0">
                <a:solidFill>
                  <a:srgbClr val="00B0F0"/>
                </a:solidFill>
              </a:rPr>
              <a:t>Добывающая</a:t>
            </a:r>
            <a:r>
              <a:rPr lang="uk-UA" sz="4000" b="1" dirty="0" smtClean="0">
                <a:solidFill>
                  <a:srgbClr val="00B0F0"/>
                </a:solidFill>
              </a:rPr>
              <a:t> </a:t>
            </a:r>
            <a:r>
              <a:rPr lang="uk-UA" sz="4000" b="1" dirty="0" err="1" smtClean="0">
                <a:solidFill>
                  <a:srgbClr val="00B0F0"/>
                </a:solidFill>
              </a:rPr>
              <a:t>металлургия</a:t>
            </a:r>
            <a:endParaRPr lang="uk-UA" sz="4000" b="1" dirty="0" smtClean="0">
              <a:solidFill>
                <a:srgbClr val="00B0F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142984"/>
            <a:ext cx="7467600" cy="534036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00B0F0"/>
                </a:solidFill>
              </a:rPr>
              <a:t>Металлургия </a:t>
            </a:r>
            <a:r>
              <a:rPr lang="ru-RU" sz="3600" dirty="0" smtClean="0">
                <a:solidFill>
                  <a:srgbClr val="00B0F0"/>
                </a:solidFill>
              </a:rPr>
              <a:t> — область науки и техники, отрасль промышленности.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 металлургии относятся:</a:t>
            </a:r>
          </a:p>
          <a:p>
            <a:r>
              <a:rPr lang="ru-RU" dirty="0" smtClean="0"/>
              <a:t>производство металлов из природного сырья и других металлосодержащих продуктов</a:t>
            </a:r>
          </a:p>
          <a:p>
            <a:r>
              <a:rPr lang="ru-RU" dirty="0" smtClean="0"/>
              <a:t>получение сплавов</a:t>
            </a:r>
          </a:p>
          <a:p>
            <a:r>
              <a:rPr lang="ru-RU" dirty="0" smtClean="0"/>
              <a:t>обработка металлов в горячем и холодном состоянии</a:t>
            </a:r>
          </a:p>
          <a:p>
            <a:r>
              <a:rPr lang="ru-RU" dirty="0" smtClean="0"/>
              <a:t>сварка</a:t>
            </a:r>
          </a:p>
          <a:p>
            <a:r>
              <a:rPr lang="ru-RU" dirty="0" smtClean="0"/>
              <a:t>нанесение покрытий из металлов</a:t>
            </a:r>
          </a:p>
          <a:p>
            <a:r>
              <a:rPr lang="ru-RU" dirty="0" smtClean="0"/>
              <a:t>область материаловедения, изучающая физическое и химическое поведение металлов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 металлургии примыкает разработка, производство и эксплуатация машин, аппаратов, агрегатов, используемых в металлургической промышленности.</a:t>
            </a:r>
          </a:p>
          <a:p>
            <a:r>
              <a:rPr lang="ru-RU" dirty="0" smtClean="0"/>
              <a:t>С металлургией тесно связаны коксохимия, производство огнеупорных материалов.</a:t>
            </a:r>
          </a:p>
          <a:p>
            <a:endParaRPr lang="ru-RU" dirty="0"/>
          </a:p>
        </p:txBody>
      </p:sp>
      <p:pic>
        <p:nvPicPr>
          <p:cNvPr id="4" name="Рисунок 3" descr="metallotorg_r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85728"/>
            <a:ext cx="8072462" cy="60543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296974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Arial Black" pitchFamily="34" charset="0"/>
              </a:rPr>
              <a:t>Страны – лидеры</a:t>
            </a:r>
            <a:endParaRPr lang="ru-RU" sz="6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85720" y="1714488"/>
            <a:ext cx="864396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Чугун:        </a:t>
            </a:r>
            <a:r>
              <a:rPr lang="ru-RU" dirty="0" smtClean="0">
                <a:latin typeface="Arial Black" pitchFamily="34" charset="0"/>
              </a:rPr>
              <a:t>Китай          </a:t>
            </a:r>
            <a:r>
              <a:rPr lang="ru-RU" dirty="0" smtClean="0"/>
              <a:t>Алюминий:        </a:t>
            </a:r>
            <a:r>
              <a:rPr lang="ru-RU" dirty="0" smtClean="0">
                <a:latin typeface="Arial Black" pitchFamily="34" charset="0"/>
              </a:rPr>
              <a:t>США</a:t>
            </a:r>
          </a:p>
          <a:p>
            <a:pPr>
              <a:buNone/>
            </a:pP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            Япония                         Россия</a:t>
            </a:r>
          </a:p>
          <a:p>
            <a:pPr>
              <a:buNone/>
            </a:pP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            США                                Китай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Золото</a:t>
            </a:r>
            <a:r>
              <a:rPr lang="en-US" dirty="0" smtClean="0"/>
              <a:t>/</a:t>
            </a:r>
            <a:r>
              <a:rPr lang="ru-RU" dirty="0" smtClean="0"/>
              <a:t> серебро:   </a:t>
            </a:r>
            <a:r>
              <a:rPr lang="ru-RU" dirty="0" smtClean="0">
                <a:latin typeface="Arial Black" pitchFamily="34" charset="0"/>
              </a:rPr>
              <a:t>Китай</a:t>
            </a:r>
            <a:endParaRPr lang="ru-RU" dirty="0" smtClean="0"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/>
              <a:t>Сталь</a:t>
            </a:r>
            <a:r>
              <a:rPr lang="ru-RU" dirty="0" smtClean="0">
                <a:latin typeface="Arial Black" pitchFamily="34" charset="0"/>
              </a:rPr>
              <a:t>:       Китай                               США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latin typeface="Arial Black" pitchFamily="34" charset="0"/>
              </a:rPr>
              <a:t>                 Япония                            Перу</a:t>
            </a:r>
          </a:p>
          <a:p>
            <a:pPr>
              <a:buNone/>
            </a:pP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               США                          Мексика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428604"/>
            <a:ext cx="687027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Металлургия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428728" y="1857364"/>
            <a:ext cx="1571636" cy="171451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643570" y="1857364"/>
            <a:ext cx="1500198" cy="1643074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3786190"/>
            <a:ext cx="371477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Чёрная</a:t>
            </a:r>
            <a:endParaRPr lang="ru-RU" sz="6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29190" y="3643314"/>
            <a:ext cx="36649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6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Цветная</a:t>
            </a:r>
            <a:endParaRPr lang="ru-RU" sz="6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186766" cy="519749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Чёрная металлургия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smtClean="0"/>
              <a:t>включает добычу и обогащение руд чёрных металлов (к чёрным металлам относят железо, все остальные — цветные), производство чугуна, стали и ферросплавов. К чёрной металлургии относят также производство проката чёрных металлов, стальных, чугунных и других изделий из чёрных металлов.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К </a:t>
            </a:r>
            <a:r>
              <a:rPr lang="ru-RU" b="1" dirty="0" smtClean="0">
                <a:solidFill>
                  <a:srgbClr val="00B0F0"/>
                </a:solidFill>
              </a:rPr>
              <a:t>цветной металлургии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smtClean="0"/>
              <a:t>относят добычу, обогащение руд цветных металлов, производство цветных металлов и их сплавов.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Самыми распространенными металлами являются:</a:t>
            </a:r>
          </a:p>
          <a:p>
            <a:r>
              <a:rPr lang="ru-RU" dirty="0" smtClean="0">
                <a:hlinkClick r:id="rId2" tooltip="Алюминий"/>
              </a:rPr>
              <a:t>Алюминий</a:t>
            </a:r>
            <a:endParaRPr lang="ru-RU" dirty="0" smtClean="0"/>
          </a:p>
          <a:p>
            <a:r>
              <a:rPr lang="ru-RU" dirty="0" smtClean="0">
                <a:hlinkClick r:id="rId3" tooltip="Железо"/>
              </a:rPr>
              <a:t>Железо</a:t>
            </a:r>
            <a:endParaRPr lang="ru-RU" dirty="0" smtClean="0"/>
          </a:p>
          <a:p>
            <a:r>
              <a:rPr lang="ru-RU" dirty="0" smtClean="0">
                <a:hlinkClick r:id="rId4" tooltip="Медь"/>
              </a:rPr>
              <a:t>Медь</a:t>
            </a:r>
            <a:endParaRPr lang="ru-RU" dirty="0" smtClean="0"/>
          </a:p>
          <a:p>
            <a:r>
              <a:rPr lang="ru-RU" dirty="0" smtClean="0">
                <a:hlinkClick r:id="rId5" tooltip="Цинк"/>
              </a:rPr>
              <a:t>Цинк</a:t>
            </a:r>
            <a:endParaRPr lang="ru-RU" dirty="0" smtClean="0"/>
          </a:p>
          <a:p>
            <a:r>
              <a:rPr lang="ru-RU" dirty="0" smtClean="0">
                <a:hlinkClick r:id="rId6" tooltip="Магний"/>
              </a:rPr>
              <a:t>Магний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214290"/>
            <a:ext cx="536031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Металлы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физическим свойствам и назначению цветные металлы условно делят на </a:t>
            </a:r>
            <a:r>
              <a:rPr lang="ru-RU" b="1" dirty="0" smtClean="0"/>
              <a:t>тяжёлые</a:t>
            </a:r>
            <a:r>
              <a:rPr lang="ru-RU" dirty="0" smtClean="0"/>
              <a:t> (</a:t>
            </a:r>
            <a:r>
              <a:rPr lang="ru-RU" dirty="0" smtClean="0">
                <a:hlinkClick r:id="rId2" tooltip="Медь"/>
              </a:rPr>
              <a:t>медь</a:t>
            </a:r>
            <a:r>
              <a:rPr lang="ru-RU" dirty="0" smtClean="0"/>
              <a:t>, </a:t>
            </a:r>
            <a:r>
              <a:rPr lang="ru-RU" dirty="0" smtClean="0">
                <a:hlinkClick r:id="rId3" tooltip="Свинец"/>
              </a:rPr>
              <a:t>свинец</a:t>
            </a:r>
            <a:r>
              <a:rPr lang="ru-RU" dirty="0" smtClean="0"/>
              <a:t>, </a:t>
            </a:r>
            <a:r>
              <a:rPr lang="ru-RU" dirty="0" smtClean="0">
                <a:hlinkClick r:id="rId4" tooltip="Цинк"/>
              </a:rPr>
              <a:t>цинк</a:t>
            </a:r>
            <a:r>
              <a:rPr lang="ru-RU" dirty="0" smtClean="0"/>
              <a:t>, </a:t>
            </a:r>
            <a:r>
              <a:rPr lang="ru-RU" dirty="0" smtClean="0">
                <a:hlinkClick r:id="rId5" tooltip="Олово"/>
              </a:rPr>
              <a:t>олово</a:t>
            </a:r>
            <a:r>
              <a:rPr lang="ru-RU" dirty="0" smtClean="0"/>
              <a:t>, </a:t>
            </a:r>
            <a:r>
              <a:rPr lang="ru-RU" dirty="0" smtClean="0">
                <a:hlinkClick r:id="rId6" tooltip="Никель"/>
              </a:rPr>
              <a:t>никель</a:t>
            </a:r>
            <a:r>
              <a:rPr lang="ru-RU" dirty="0" smtClean="0"/>
              <a:t>) и </a:t>
            </a:r>
            <a:r>
              <a:rPr lang="ru-RU" b="1" dirty="0" smtClean="0"/>
              <a:t>лёгкие</a:t>
            </a:r>
            <a:r>
              <a:rPr lang="ru-RU" dirty="0" smtClean="0"/>
              <a:t> (</a:t>
            </a:r>
            <a:r>
              <a:rPr lang="ru-RU" dirty="0" smtClean="0">
                <a:hlinkClick r:id="rId7" tooltip="Алюминий"/>
              </a:rPr>
              <a:t>алюминий</a:t>
            </a:r>
            <a:r>
              <a:rPr lang="ru-RU" dirty="0" smtClean="0"/>
              <a:t>, </a:t>
            </a:r>
            <a:r>
              <a:rPr lang="ru-RU" dirty="0" smtClean="0">
                <a:hlinkClick r:id="rId8" tooltip="Титан (элемент)"/>
              </a:rPr>
              <a:t>титан</a:t>
            </a:r>
            <a:r>
              <a:rPr lang="ru-RU" dirty="0" smtClean="0"/>
              <a:t>, </a:t>
            </a:r>
            <a:r>
              <a:rPr lang="ru-RU" dirty="0" smtClean="0">
                <a:hlinkClick r:id="rId9" tooltip="Магний"/>
              </a:rPr>
              <a:t>магний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cu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20889994">
            <a:off x="122326" y="2909254"/>
            <a:ext cx="5080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h04217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1619673">
            <a:off x="3626021" y="672275"/>
            <a:ext cx="5181600" cy="4000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g80077_tsenyi_na_alyuminiy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20498523">
            <a:off x="427016" y="725634"/>
            <a:ext cx="5181354" cy="3548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179</TotalTime>
  <Words>406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Техническая</vt:lpstr>
      <vt:lpstr>Яркая</vt:lpstr>
      <vt:lpstr>Слайд 1</vt:lpstr>
      <vt:lpstr>   Содержание</vt:lpstr>
      <vt:lpstr>Слайд 3</vt:lpstr>
      <vt:lpstr>Слайд 4</vt:lpstr>
      <vt:lpstr>Страны – лидеры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Master</dc:creator>
  <cp:lastModifiedBy>Master</cp:lastModifiedBy>
  <cp:revision>16</cp:revision>
  <dcterms:created xsi:type="dcterms:W3CDTF">2012-11-26T15:29:35Z</dcterms:created>
  <dcterms:modified xsi:type="dcterms:W3CDTF">2012-12-05T15:09:59Z</dcterms:modified>
</cp:coreProperties>
</file>