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33" autoAdjust="0"/>
  </p:normalViewPr>
  <p:slideViewPr>
    <p:cSldViewPr>
      <p:cViewPr varScale="1">
        <p:scale>
          <a:sx n="67" d="100"/>
          <a:sy n="67" d="100"/>
        </p:scale>
        <p:origin x="-14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F933-C957-4291-9F3A-A4957FE996F1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4E5A-D66B-4720-AA8C-7E72B768356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F933-C957-4291-9F3A-A4957FE996F1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4E5A-D66B-4720-AA8C-7E72B76835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F933-C957-4291-9F3A-A4957FE996F1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4E5A-D66B-4720-AA8C-7E72B76835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F933-C957-4291-9F3A-A4957FE996F1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4E5A-D66B-4720-AA8C-7E72B768356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F933-C957-4291-9F3A-A4957FE996F1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4E5A-D66B-4720-AA8C-7E72B76835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F933-C957-4291-9F3A-A4957FE996F1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4E5A-D66B-4720-AA8C-7E72B76835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F933-C957-4291-9F3A-A4957FE996F1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4E5A-D66B-4720-AA8C-7E72B76835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F933-C957-4291-9F3A-A4957FE996F1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4E5A-D66B-4720-AA8C-7E72B76835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F933-C957-4291-9F3A-A4957FE996F1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4E5A-D66B-4720-AA8C-7E72B76835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F933-C957-4291-9F3A-A4957FE996F1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4E5A-D66B-4720-AA8C-7E72B76835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F933-C957-4291-9F3A-A4957FE996F1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4E5A-D66B-4720-AA8C-7E72B76835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532DF933-C957-4291-9F3A-A4957FE996F1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DE574E5A-D66B-4720-AA8C-7E72B768356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3339" y="116632"/>
            <a:ext cx="928903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ДЖЕРЕЛА І ФАКТОРИ ЗАБРУДНЕННЯ НАВКОЛИШНЬОГО СЕРЕДОВИЩА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5" y="3748605"/>
            <a:ext cx="2842191" cy="2932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80528" y="6165304"/>
            <a:ext cx="7560840" cy="1752600"/>
          </a:xfrm>
        </p:spPr>
        <p:txBody>
          <a:bodyPr>
            <a:normAutofit/>
          </a:bodyPr>
          <a:lstStyle/>
          <a:p>
            <a:r>
              <a:rPr lang="ru-RU" sz="2800" b="1" u="sng" dirty="0" smtClean="0"/>
              <a:t>САМА ЛЮДИНА – ЦЕ ЧАСТИНОЧКА ПРИРОДИ</a:t>
            </a:r>
            <a:endParaRPr lang="ru-RU" sz="2800" b="1" u="sng" dirty="0"/>
          </a:p>
        </p:txBody>
      </p:sp>
      <p:pic>
        <p:nvPicPr>
          <p:cNvPr id="8" name="Чернобыль-Припять - трагическая музыка 1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196752" y="404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32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404664"/>
            <a:ext cx="7924800" cy="5904656"/>
          </a:xfrm>
        </p:spPr>
        <p:txBody>
          <a:bodyPr>
            <a:normAutofit/>
          </a:bodyPr>
          <a:lstStyle/>
          <a:p>
            <a:r>
              <a:rPr lang="ru-RU" dirty="0" err="1"/>
              <a:t>Змінами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вносить </a:t>
            </a:r>
            <a:r>
              <a:rPr lang="ru-RU" dirty="0" err="1"/>
              <a:t>людина</a:t>
            </a:r>
            <a:r>
              <a:rPr lang="ru-RU" dirty="0"/>
              <a:t> в </a:t>
            </a:r>
            <a:r>
              <a:rPr lang="ru-RU" dirty="0" err="1"/>
              <a:t>навколишнє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r>
              <a:rPr lang="ru-RU" dirty="0"/>
              <a:t>, вона </a:t>
            </a:r>
            <a:r>
              <a:rPr lang="ru-RU" dirty="0" err="1"/>
              <a:t>змушує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служити</a:t>
            </a:r>
            <a:r>
              <a:rPr lang="ru-RU" dirty="0"/>
              <a:t>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цілям</a:t>
            </a:r>
            <a:r>
              <a:rPr lang="ru-RU" dirty="0"/>
              <a:t> і </a:t>
            </a:r>
            <a:r>
              <a:rPr lang="ru-RU" dirty="0" err="1"/>
              <a:t>господарює</a:t>
            </a:r>
            <a:r>
              <a:rPr lang="ru-RU" dirty="0"/>
              <a:t> над природою. На </a:t>
            </a:r>
            <a:r>
              <a:rPr lang="ru-RU" dirty="0" err="1"/>
              <a:t>сучасному</a:t>
            </a:r>
            <a:r>
              <a:rPr lang="ru-RU" dirty="0"/>
              <a:t> </a:t>
            </a:r>
            <a:r>
              <a:rPr lang="ru-RU" dirty="0" err="1"/>
              <a:t>етапі</a:t>
            </a:r>
            <a:r>
              <a:rPr lang="ru-RU" dirty="0"/>
              <a:t> все </a:t>
            </a:r>
            <a:r>
              <a:rPr lang="ru-RU" dirty="0" err="1"/>
              <a:t>людство</a:t>
            </a:r>
            <a:r>
              <a:rPr lang="ru-RU" dirty="0"/>
              <a:t> </a:t>
            </a:r>
            <a:r>
              <a:rPr lang="ru-RU" dirty="0" err="1"/>
              <a:t>поставлене</a:t>
            </a:r>
            <a:r>
              <a:rPr lang="ru-RU" dirty="0"/>
              <a:t> перед фактором </a:t>
            </a:r>
            <a:r>
              <a:rPr lang="ru-RU" dirty="0" err="1"/>
              <a:t>існування</a:t>
            </a:r>
            <a:r>
              <a:rPr lang="ru-RU" dirty="0"/>
              <a:t> </a:t>
            </a:r>
            <a:r>
              <a:rPr lang="ru-RU" dirty="0" err="1"/>
              <a:t>незворотних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в </a:t>
            </a:r>
            <a:r>
              <a:rPr lang="ru-RU" dirty="0" err="1"/>
              <a:t>природі</a:t>
            </a:r>
            <a:r>
              <a:rPr lang="ru-RU" dirty="0"/>
              <a:t>, </a:t>
            </a:r>
            <a:r>
              <a:rPr lang="ru-RU" dirty="0" err="1"/>
              <a:t>виникнення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шляхів</a:t>
            </a:r>
            <a:r>
              <a:rPr lang="ru-RU" dirty="0"/>
              <a:t> </a:t>
            </a:r>
            <a:r>
              <a:rPr lang="ru-RU" dirty="0" err="1"/>
              <a:t>перетворення</a:t>
            </a:r>
            <a:r>
              <a:rPr lang="ru-RU" dirty="0"/>
              <a:t> і </a:t>
            </a:r>
            <a:r>
              <a:rPr lang="ru-RU" dirty="0" err="1"/>
              <a:t>переміщення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і </a:t>
            </a:r>
            <a:r>
              <a:rPr lang="ru-RU" dirty="0" err="1"/>
              <a:t>речовин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sz="4400" b="1" dirty="0" err="1"/>
              <a:t>наслідки</a:t>
            </a:r>
            <a:r>
              <a:rPr lang="ru-RU" sz="4400" b="1" dirty="0"/>
              <a:t> </a:t>
            </a:r>
            <a:r>
              <a:rPr lang="ru-RU" sz="4400" b="1" dirty="0" err="1"/>
              <a:t>промислової</a:t>
            </a:r>
            <a:r>
              <a:rPr lang="ru-RU" sz="4400" b="1" dirty="0"/>
              <a:t> і </a:t>
            </a:r>
            <a:r>
              <a:rPr lang="ru-RU" sz="4400" b="1" dirty="0" err="1"/>
              <a:t>господарської</a:t>
            </a:r>
            <a:r>
              <a:rPr lang="ru-RU" sz="4400" b="1" dirty="0"/>
              <a:t> </a:t>
            </a:r>
            <a:r>
              <a:rPr lang="ru-RU" sz="4400" b="1" dirty="0" err="1"/>
              <a:t>діяльності</a:t>
            </a:r>
            <a:r>
              <a:rPr lang="ru-RU" sz="4400" b="1" dirty="0"/>
              <a:t> </a:t>
            </a:r>
            <a:r>
              <a:rPr lang="ru-RU" sz="4400" b="1" dirty="0" err="1"/>
              <a:t>людства</a:t>
            </a:r>
            <a:r>
              <a:rPr lang="ru-RU" sz="4400" b="1" dirty="0"/>
              <a:t> </a:t>
            </a:r>
            <a:r>
              <a:rPr lang="ru-RU" sz="4400" b="1" dirty="0" err="1"/>
              <a:t>можуть</a:t>
            </a:r>
            <a:r>
              <a:rPr lang="ru-RU" sz="4400" b="1" dirty="0"/>
              <a:t> </a:t>
            </a:r>
            <a:r>
              <a:rPr lang="ru-RU" sz="4400" b="1" dirty="0" err="1"/>
              <a:t>завдати</a:t>
            </a:r>
            <a:r>
              <a:rPr lang="ru-RU" sz="4400" b="1" dirty="0"/>
              <a:t> </a:t>
            </a:r>
            <a:r>
              <a:rPr lang="ru-RU" sz="4400" b="1" dirty="0" err="1"/>
              <a:t>непоправні</a:t>
            </a:r>
            <a:r>
              <a:rPr lang="ru-RU" sz="4400" b="1" dirty="0"/>
              <a:t> </a:t>
            </a:r>
            <a:r>
              <a:rPr lang="ru-RU" sz="4400" b="1" dirty="0" err="1"/>
              <a:t>збитки</a:t>
            </a:r>
            <a:r>
              <a:rPr lang="ru-RU" sz="4400" b="1" dirty="0"/>
              <a:t> </a:t>
            </a:r>
            <a:r>
              <a:rPr lang="ru-RU" sz="4400" b="1" dirty="0" err="1"/>
              <a:t>біосфері</a:t>
            </a:r>
            <a:r>
              <a:rPr lang="ru-RU" sz="4400" b="1" dirty="0"/>
              <a:t> і </a:t>
            </a:r>
            <a:r>
              <a:rPr lang="ru-RU" sz="4400" b="1" dirty="0" err="1"/>
              <a:t>велику</a:t>
            </a:r>
            <a:r>
              <a:rPr lang="ru-RU" sz="4400" b="1" dirty="0"/>
              <a:t> шкоду </a:t>
            </a:r>
            <a:r>
              <a:rPr lang="ru-RU" sz="4400" b="1" dirty="0" err="1"/>
              <a:t>людині</a:t>
            </a:r>
            <a:r>
              <a:rPr lang="ru-RU" sz="4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280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69" y="7212"/>
            <a:ext cx="323850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331" y="14424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4" y="2422847"/>
            <a:ext cx="26193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536" y="14424"/>
            <a:ext cx="3315464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381" y="1673188"/>
            <a:ext cx="2479619" cy="185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75447"/>
            <a:ext cx="33432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3204464"/>
            <a:ext cx="5962650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81" y="1757499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957899"/>
            <a:ext cx="18669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616" y="5353186"/>
            <a:ext cx="27622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160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4682480" cy="4114800"/>
          </a:xfrm>
        </p:spPr>
        <p:txBody>
          <a:bodyPr/>
          <a:lstStyle/>
          <a:p>
            <a:r>
              <a:rPr lang="ru-RU" dirty="0"/>
              <a:t>В </a:t>
            </a:r>
            <a:r>
              <a:rPr lang="ru-RU" dirty="0" err="1"/>
              <a:t>історії</a:t>
            </a:r>
            <a:r>
              <a:rPr lang="ru-RU" dirty="0"/>
              <a:t> є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прикладів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свідчать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регіональні</a:t>
            </a:r>
            <a:r>
              <a:rPr lang="ru-RU" dirty="0"/>
              <a:t> </a:t>
            </a:r>
            <a:r>
              <a:rPr lang="ru-RU" dirty="0" err="1"/>
              <a:t>екологічні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призводили</a:t>
            </a:r>
            <a:r>
              <a:rPr lang="ru-RU" dirty="0"/>
              <a:t> до </a:t>
            </a:r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/>
              <a:t>пустель</a:t>
            </a:r>
            <a:r>
              <a:rPr lang="ru-RU" dirty="0"/>
              <a:t>, </a:t>
            </a:r>
            <a:r>
              <a:rPr lang="ru-RU" dirty="0" err="1"/>
              <a:t>знищення</a:t>
            </a:r>
            <a:r>
              <a:rPr lang="ru-RU" dirty="0"/>
              <a:t> </a:t>
            </a:r>
            <a:r>
              <a:rPr lang="ru-RU" dirty="0" err="1"/>
              <a:t>лісів</a:t>
            </a:r>
            <a:r>
              <a:rPr lang="ru-RU" dirty="0"/>
              <a:t>, </a:t>
            </a:r>
            <a:r>
              <a:rPr lang="ru-RU" dirty="0" err="1"/>
              <a:t>засолення</a:t>
            </a:r>
            <a:r>
              <a:rPr lang="ru-RU" dirty="0"/>
              <a:t> </a:t>
            </a:r>
            <a:r>
              <a:rPr lang="ru-RU" dirty="0" err="1"/>
              <a:t>ґрунтів</a:t>
            </a:r>
            <a:r>
              <a:rPr lang="ru-RU" dirty="0"/>
              <a:t>, </a:t>
            </a:r>
            <a:r>
              <a:rPr lang="ru-RU" dirty="0" err="1"/>
              <a:t>створення</a:t>
            </a:r>
            <a:r>
              <a:rPr lang="ru-RU" dirty="0"/>
              <a:t> мертвого ландшафту. </a:t>
            </a:r>
            <a:r>
              <a:rPr lang="ru-RU" dirty="0" err="1"/>
              <a:t>Масове</a:t>
            </a:r>
            <a:r>
              <a:rPr lang="ru-RU" dirty="0"/>
              <a:t> </a:t>
            </a:r>
            <a:r>
              <a:rPr lang="ru-RU" dirty="0" err="1"/>
              <a:t>техногенне</a:t>
            </a:r>
            <a:r>
              <a:rPr lang="ru-RU" dirty="0"/>
              <a:t> </a:t>
            </a:r>
            <a:r>
              <a:rPr lang="ru-RU" dirty="0" err="1"/>
              <a:t>знищення</a:t>
            </a:r>
            <a:r>
              <a:rPr lang="ru-RU" dirty="0"/>
              <a:t> </a:t>
            </a:r>
            <a:r>
              <a:rPr lang="ru-RU" dirty="0" err="1"/>
              <a:t>лісів</a:t>
            </a:r>
            <a:r>
              <a:rPr lang="ru-RU" dirty="0"/>
              <a:t> на </a:t>
            </a:r>
            <a:r>
              <a:rPr lang="ru-RU" dirty="0" err="1"/>
              <a:t>планеті</a:t>
            </a:r>
            <a:r>
              <a:rPr lang="ru-RU" dirty="0"/>
              <a:t> </a:t>
            </a:r>
            <a:r>
              <a:rPr lang="ru-RU" dirty="0" err="1"/>
              <a:t>зумовлює</a:t>
            </a:r>
            <a:r>
              <a:rPr lang="ru-RU" dirty="0"/>
              <a:t> </a:t>
            </a:r>
            <a:r>
              <a:rPr lang="ru-RU" dirty="0" err="1"/>
              <a:t>глибокі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у водному </a:t>
            </a:r>
            <a:r>
              <a:rPr lang="ru-RU" dirty="0" err="1"/>
              <a:t>режимі</a:t>
            </a:r>
            <a:r>
              <a:rPr lang="ru-RU" dirty="0"/>
              <a:t> в </a:t>
            </a:r>
            <a:r>
              <a:rPr lang="ru-RU" dirty="0" err="1"/>
              <a:t>цілому</a:t>
            </a:r>
            <a:r>
              <a:rPr lang="ru-RU" dirty="0"/>
              <a:t>, </a:t>
            </a:r>
            <a:r>
              <a:rPr lang="ru-RU" dirty="0" err="1"/>
              <a:t>посилює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 </a:t>
            </a:r>
            <a:r>
              <a:rPr lang="ru-RU" dirty="0" err="1"/>
              <a:t>ерозії</a:t>
            </a:r>
            <a:r>
              <a:rPr lang="ru-RU" dirty="0"/>
              <a:t> </a:t>
            </a:r>
            <a:r>
              <a:rPr lang="ru-RU" dirty="0" err="1"/>
              <a:t>ґрунтів</a:t>
            </a:r>
            <a:r>
              <a:rPr lang="ru-RU" dirty="0"/>
              <a:t>,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замулення</a:t>
            </a:r>
            <a:r>
              <a:rPr lang="ru-RU" dirty="0"/>
              <a:t> </a:t>
            </a:r>
            <a:r>
              <a:rPr lang="ru-RU" dirty="0" err="1"/>
              <a:t>річок</a:t>
            </a:r>
            <a:r>
              <a:rPr lang="ru-RU" dirty="0"/>
              <a:t> і озер, засухи та нехватки </a:t>
            </a:r>
            <a:r>
              <a:rPr lang="ru-RU" dirty="0" err="1"/>
              <a:t>прісної</a:t>
            </a:r>
            <a:r>
              <a:rPr lang="ru-RU" dirty="0"/>
              <a:t> води, </a:t>
            </a:r>
            <a:r>
              <a:rPr lang="ru-RU" dirty="0" err="1"/>
              <a:t>спричиняє</a:t>
            </a:r>
            <a:r>
              <a:rPr lang="ru-RU" dirty="0"/>
              <a:t> </a:t>
            </a:r>
            <a:r>
              <a:rPr lang="ru-RU" dirty="0" err="1"/>
              <a:t>руйнуючі</a:t>
            </a:r>
            <a:r>
              <a:rPr lang="ru-RU" dirty="0"/>
              <a:t> </a:t>
            </a:r>
            <a:r>
              <a:rPr lang="ru-RU" dirty="0" err="1"/>
              <a:t>повені</a:t>
            </a:r>
            <a:r>
              <a:rPr lang="ru-RU" dirty="0"/>
              <a:t>. В </a:t>
            </a:r>
            <a:r>
              <a:rPr lang="ru-RU" dirty="0" err="1"/>
              <a:t>епоху</a:t>
            </a:r>
            <a:r>
              <a:rPr lang="ru-RU" dirty="0"/>
              <a:t> </a:t>
            </a:r>
            <a:r>
              <a:rPr lang="ru-RU" dirty="0" err="1"/>
              <a:t>інтенсивного</a:t>
            </a:r>
            <a:r>
              <a:rPr lang="ru-RU" dirty="0"/>
              <a:t> техногенного </a:t>
            </a:r>
            <a:r>
              <a:rPr lang="ru-RU" dirty="0" err="1"/>
              <a:t>землеробства</a:t>
            </a:r>
            <a:r>
              <a:rPr lang="ru-RU" dirty="0"/>
              <a:t> </a:t>
            </a:r>
            <a:r>
              <a:rPr lang="ru-RU" dirty="0" err="1"/>
              <a:t>оранка</a:t>
            </a:r>
            <a:r>
              <a:rPr lang="ru-RU" dirty="0"/>
              <a:t> земель, </a:t>
            </a:r>
            <a:r>
              <a:rPr lang="ru-RU" dirty="0" err="1"/>
              <a:t>споживання</a:t>
            </a:r>
            <a:r>
              <a:rPr lang="ru-RU" dirty="0"/>
              <a:t> земель, </a:t>
            </a:r>
            <a:r>
              <a:rPr lang="ru-RU" dirty="0" err="1"/>
              <a:t>вирубка</a:t>
            </a:r>
            <a:r>
              <a:rPr lang="ru-RU" dirty="0"/>
              <a:t> </a:t>
            </a:r>
            <a:r>
              <a:rPr lang="ru-RU" dirty="0" err="1"/>
              <a:t>лісів</a:t>
            </a:r>
            <a:r>
              <a:rPr lang="ru-RU" dirty="0"/>
              <a:t>, </a:t>
            </a:r>
            <a:r>
              <a:rPr lang="ru-RU" dirty="0" err="1"/>
              <a:t>будівництво</a:t>
            </a:r>
            <a:r>
              <a:rPr lang="ru-RU" dirty="0"/>
              <a:t> </a:t>
            </a:r>
            <a:r>
              <a:rPr lang="ru-RU" dirty="0" err="1"/>
              <a:t>іригаційних</a:t>
            </a:r>
            <a:r>
              <a:rPr lang="ru-RU" dirty="0"/>
              <a:t> систем </a:t>
            </a:r>
            <a:r>
              <a:rPr lang="ru-RU" dirty="0" err="1"/>
              <a:t>докорінно</a:t>
            </a:r>
            <a:r>
              <a:rPr lang="ru-RU" dirty="0"/>
              <a:t> </a:t>
            </a:r>
            <a:r>
              <a:rPr lang="ru-RU" dirty="0" err="1"/>
              <a:t>змінили</a:t>
            </a:r>
            <a:r>
              <a:rPr lang="ru-RU" dirty="0"/>
              <a:t> характер </a:t>
            </a:r>
            <a:r>
              <a:rPr lang="ru-RU" dirty="0" err="1"/>
              <a:t>ландшафтів</a:t>
            </a:r>
            <a:r>
              <a:rPr lang="ru-RU" dirty="0"/>
              <a:t> в </a:t>
            </a:r>
            <a:r>
              <a:rPr lang="ru-RU" dirty="0" err="1"/>
              <a:t>місцях</a:t>
            </a:r>
            <a:r>
              <a:rPr lang="ru-RU" dirty="0"/>
              <a:t> </a:t>
            </a:r>
            <a:r>
              <a:rPr lang="ru-RU" dirty="0" err="1"/>
              <a:t>перебування</a:t>
            </a:r>
            <a:r>
              <a:rPr lang="ru-RU" dirty="0"/>
              <a:t> людей.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465" y="0"/>
            <a:ext cx="3857571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7" y="4293096"/>
            <a:ext cx="4564961" cy="255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73016"/>
            <a:ext cx="3895515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16832"/>
            <a:ext cx="2677959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42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98" y="1700808"/>
            <a:ext cx="7924800" cy="1143000"/>
          </a:xfrm>
        </p:spPr>
        <p:txBody>
          <a:bodyPr/>
          <a:lstStyle/>
          <a:p>
            <a:r>
              <a:rPr lang="ru-RU" dirty="0"/>
              <a:t>Уже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існують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забруднені</a:t>
            </a:r>
            <a:r>
              <a:rPr lang="ru-RU" dirty="0"/>
              <a:t> </a:t>
            </a:r>
            <a:r>
              <a:rPr lang="ru-RU" dirty="0" err="1"/>
              <a:t>водоймища</a:t>
            </a:r>
            <a:r>
              <a:rPr lang="ru-RU" dirty="0"/>
              <a:t>, </a:t>
            </a:r>
            <a:r>
              <a:rPr lang="ru-RU" dirty="0" err="1"/>
              <a:t>ґрунти</a:t>
            </a:r>
            <a:r>
              <a:rPr lang="ru-RU" dirty="0"/>
              <a:t>, </a:t>
            </a:r>
            <a:r>
              <a:rPr lang="ru-RU" dirty="0" err="1"/>
              <a:t>повітря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негативно </a:t>
            </a:r>
            <a:r>
              <a:rPr lang="ru-RU" dirty="0" err="1"/>
              <a:t>впливають</a:t>
            </a:r>
            <a:r>
              <a:rPr lang="ru-RU" dirty="0"/>
              <a:t> на стан </a:t>
            </a:r>
            <a:r>
              <a:rPr lang="ru-RU" dirty="0" err="1"/>
              <a:t>економіки</a:t>
            </a:r>
            <a:r>
              <a:rPr lang="ru-RU" dirty="0"/>
              <a:t>, </a:t>
            </a:r>
            <a:r>
              <a:rPr lang="ru-RU" dirty="0" err="1"/>
              <a:t>становлять</a:t>
            </a:r>
            <a:r>
              <a:rPr lang="ru-RU" dirty="0"/>
              <a:t> </a:t>
            </a:r>
            <a:r>
              <a:rPr lang="ru-RU" dirty="0" err="1"/>
              <a:t>істотну</a:t>
            </a:r>
            <a:r>
              <a:rPr lang="ru-RU" dirty="0"/>
              <a:t> </a:t>
            </a:r>
            <a:r>
              <a:rPr lang="ru-RU" dirty="0" err="1"/>
              <a:t>загрозу</a:t>
            </a:r>
            <a:r>
              <a:rPr lang="ru-RU" dirty="0"/>
              <a:t> </a:t>
            </a:r>
            <a:r>
              <a:rPr lang="ru-RU" dirty="0" err="1"/>
              <a:t>здоров’ю</a:t>
            </a:r>
            <a:r>
              <a:rPr lang="ru-RU" dirty="0"/>
              <a:t> людей. </a:t>
            </a:r>
            <a:r>
              <a:rPr lang="ru-RU" dirty="0" err="1"/>
              <a:t>Планетарна</a:t>
            </a:r>
            <a:r>
              <a:rPr lang="ru-RU" dirty="0"/>
              <a:t> </a:t>
            </a:r>
            <a:r>
              <a:rPr lang="ru-RU" dirty="0" err="1"/>
              <a:t>біохімічна</a:t>
            </a:r>
            <a:r>
              <a:rPr lang="ru-RU" dirty="0"/>
              <a:t> сила </a:t>
            </a:r>
            <a:r>
              <a:rPr lang="ru-RU" dirty="0" err="1"/>
              <a:t>досягла</a:t>
            </a:r>
            <a:r>
              <a:rPr lang="ru-RU" dirty="0"/>
              <a:t> </a:t>
            </a:r>
            <a:r>
              <a:rPr lang="ru-RU" dirty="0" err="1"/>
              <a:t>нині</a:t>
            </a:r>
            <a:r>
              <a:rPr lang="ru-RU" dirty="0"/>
              <a:t> </a:t>
            </a:r>
            <a:r>
              <a:rPr lang="ru-RU" dirty="0" err="1"/>
              <a:t>значних</a:t>
            </a:r>
            <a:r>
              <a:rPr lang="ru-RU" dirty="0"/>
              <a:t> </a:t>
            </a:r>
            <a:r>
              <a:rPr lang="ru-RU" dirty="0" err="1"/>
              <a:t>розмірів</a:t>
            </a:r>
            <a:r>
              <a:rPr lang="ru-RU" dirty="0"/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030610"/>
            <a:ext cx="6804248" cy="382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143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324544" y="5760"/>
            <a:ext cx="7924800" cy="4114800"/>
          </a:xfrm>
        </p:spPr>
        <p:txBody>
          <a:bodyPr>
            <a:noAutofit/>
          </a:bodyPr>
          <a:lstStyle/>
          <a:p>
            <a:r>
              <a:rPr lang="ru-RU" sz="2400" dirty="0" err="1"/>
              <a:t>Охорона</a:t>
            </a:r>
            <a:r>
              <a:rPr lang="ru-RU" sz="2400" dirty="0"/>
              <a:t> </a:t>
            </a:r>
            <a:r>
              <a:rPr lang="ru-RU" sz="2400" dirty="0" err="1"/>
              <a:t>навколишнього</a:t>
            </a:r>
            <a:r>
              <a:rPr lang="ru-RU" sz="2400" dirty="0"/>
              <a:t> </a:t>
            </a:r>
            <a:r>
              <a:rPr lang="ru-RU" sz="2400" dirty="0" err="1"/>
              <a:t>середовища</a:t>
            </a:r>
            <a:r>
              <a:rPr lang="ru-RU" sz="2400" dirty="0"/>
              <a:t>, як </a:t>
            </a:r>
            <a:r>
              <a:rPr lang="ru-RU" sz="2400" dirty="0" err="1"/>
              <a:t>поняття</a:t>
            </a:r>
            <a:r>
              <a:rPr lang="ru-RU" sz="2400" dirty="0"/>
              <a:t>, </a:t>
            </a:r>
            <a:r>
              <a:rPr lang="ru-RU" sz="2400" dirty="0" err="1"/>
              <a:t>охоплює</a:t>
            </a:r>
            <a:r>
              <a:rPr lang="ru-RU" sz="2400" dirty="0"/>
              <a:t> </a:t>
            </a:r>
            <a:r>
              <a:rPr lang="ru-RU" sz="2400" dirty="0" err="1"/>
              <a:t>широке</a:t>
            </a:r>
            <a:r>
              <a:rPr lang="ru-RU" sz="2400" dirty="0"/>
              <a:t> коло проблем і </a:t>
            </a:r>
            <a:r>
              <a:rPr lang="ru-RU" sz="2400" dirty="0" err="1"/>
              <a:t>насамперед</a:t>
            </a:r>
            <a:r>
              <a:rPr lang="ru-RU" sz="2400" dirty="0"/>
              <a:t> </a:t>
            </a:r>
            <a:r>
              <a:rPr lang="ru-RU" sz="2400" dirty="0" err="1"/>
              <a:t>профілактика</a:t>
            </a:r>
            <a:r>
              <a:rPr lang="ru-RU" sz="2400" dirty="0"/>
              <a:t> </a:t>
            </a:r>
            <a:r>
              <a:rPr lang="ru-RU" sz="2400" dirty="0" err="1"/>
              <a:t>забруднення</a:t>
            </a:r>
            <a:r>
              <a:rPr lang="ru-RU" sz="2400" dirty="0"/>
              <a:t> </a:t>
            </a:r>
            <a:r>
              <a:rPr lang="ru-RU" sz="2400" dirty="0" err="1"/>
              <a:t>повітря</a:t>
            </a:r>
            <a:r>
              <a:rPr lang="ru-RU" sz="2400" dirty="0"/>
              <a:t> і води </a:t>
            </a:r>
            <a:r>
              <a:rPr lang="ru-RU" sz="2400" dirty="0" err="1"/>
              <a:t>шкідливими</a:t>
            </a:r>
            <a:r>
              <a:rPr lang="ru-RU" sz="2400" dirty="0"/>
              <a:t> </a:t>
            </a:r>
            <a:r>
              <a:rPr lang="ru-RU" sz="2400" dirty="0" err="1"/>
              <a:t>промисловими</a:t>
            </a:r>
            <a:r>
              <a:rPr lang="ru-RU" sz="2400" dirty="0"/>
              <a:t> </a:t>
            </a:r>
            <a:r>
              <a:rPr lang="ru-RU" sz="2400" dirty="0" err="1"/>
              <a:t>викидами</a:t>
            </a:r>
            <a:r>
              <a:rPr lang="ru-RU" sz="2400" dirty="0"/>
              <a:t>, продуктами </a:t>
            </a:r>
            <a:r>
              <a:rPr lang="ru-RU" sz="2400" dirty="0" err="1"/>
              <a:t>життєдіяльності</a:t>
            </a:r>
            <a:r>
              <a:rPr lang="ru-RU" sz="2400" dirty="0"/>
              <a:t> </a:t>
            </a:r>
            <a:r>
              <a:rPr lang="ru-RU" sz="2400" dirty="0" err="1"/>
              <a:t>людини</a:t>
            </a:r>
            <a:r>
              <a:rPr lang="ru-RU" sz="2400" dirty="0"/>
              <a:t>, </a:t>
            </a:r>
            <a:r>
              <a:rPr lang="ru-RU" sz="2400" dirty="0" err="1"/>
              <a:t>радіоактивними</a:t>
            </a:r>
            <a:r>
              <a:rPr lang="ru-RU" sz="2400" dirty="0"/>
              <a:t> і </a:t>
            </a:r>
            <a:r>
              <a:rPr lang="ru-RU" sz="2400" dirty="0" err="1"/>
              <a:t>отруйними</a:t>
            </a:r>
            <a:r>
              <a:rPr lang="ru-RU" sz="2400" dirty="0"/>
              <a:t> </a:t>
            </a:r>
            <a:r>
              <a:rPr lang="ru-RU" sz="2400" dirty="0" err="1"/>
              <a:t>хімічними</a:t>
            </a:r>
            <a:r>
              <a:rPr lang="ru-RU" sz="2400" dirty="0"/>
              <a:t> </a:t>
            </a:r>
            <a:r>
              <a:rPr lang="ru-RU" sz="2400" dirty="0" err="1"/>
              <a:t>речовинами</a:t>
            </a:r>
            <a:r>
              <a:rPr lang="ru-RU" sz="2400" dirty="0"/>
              <a:t>, </a:t>
            </a:r>
            <a:r>
              <a:rPr lang="ru-RU" sz="2400" dirty="0" err="1"/>
              <a:t>шкідливими</a:t>
            </a:r>
            <a:r>
              <a:rPr lang="ru-RU" sz="2400" dirty="0"/>
              <a:t> </a:t>
            </a:r>
            <a:r>
              <a:rPr lang="ru-RU" sz="2400" dirty="0" err="1"/>
              <a:t>наслідками</a:t>
            </a:r>
            <a:r>
              <a:rPr lang="ru-RU" sz="2400" dirty="0"/>
              <a:t> </a:t>
            </a:r>
            <a:r>
              <a:rPr lang="ru-RU" sz="2400" dirty="0" err="1"/>
              <a:t>використання</a:t>
            </a:r>
            <a:r>
              <a:rPr lang="ru-RU" sz="2400" dirty="0"/>
              <a:t> </a:t>
            </a:r>
            <a:r>
              <a:rPr lang="ru-RU" sz="2400" dirty="0" err="1"/>
              <a:t>мінеральних</a:t>
            </a:r>
            <a:r>
              <a:rPr lang="ru-RU" sz="2400" dirty="0"/>
              <a:t> і </a:t>
            </a:r>
            <a:r>
              <a:rPr lang="ru-RU" sz="2400" dirty="0" err="1"/>
              <a:t>органічних</a:t>
            </a:r>
            <a:r>
              <a:rPr lang="ru-RU" sz="2400" dirty="0"/>
              <a:t> добрив, </a:t>
            </a:r>
            <a:r>
              <a:rPr lang="ru-RU" sz="2400" dirty="0" err="1"/>
              <a:t>пестицидів</a:t>
            </a:r>
            <a:r>
              <a:rPr lang="ru-RU" sz="2400" dirty="0"/>
              <a:t> і </a:t>
            </a:r>
            <a:r>
              <a:rPr lang="ru-RU" sz="2400" dirty="0" err="1"/>
              <a:t>гербіцидів</a:t>
            </a:r>
            <a:r>
              <a:rPr lang="ru-RU" sz="2400" dirty="0"/>
              <a:t>, </a:t>
            </a:r>
            <a:r>
              <a:rPr lang="ru-RU" sz="2400" dirty="0" err="1"/>
              <a:t>регуляцію</a:t>
            </a:r>
            <a:r>
              <a:rPr lang="ru-RU" sz="2400" dirty="0"/>
              <a:t> </a:t>
            </a:r>
            <a:r>
              <a:rPr lang="ru-RU" sz="2400" dirty="0" err="1"/>
              <a:t>чисельності</a:t>
            </a:r>
            <a:r>
              <a:rPr lang="ru-RU" sz="2400" dirty="0"/>
              <a:t> </a:t>
            </a:r>
            <a:r>
              <a:rPr lang="ru-RU" sz="2400" dirty="0" err="1"/>
              <a:t>земних</a:t>
            </a:r>
            <a:r>
              <a:rPr lang="ru-RU" sz="2400" dirty="0"/>
              <a:t> </a:t>
            </a:r>
            <a:r>
              <a:rPr lang="ru-RU" sz="2400" dirty="0" err="1"/>
              <a:t>видів</a:t>
            </a:r>
            <a:r>
              <a:rPr lang="ru-RU" sz="2400" dirty="0"/>
              <a:t> </a:t>
            </a:r>
            <a:r>
              <a:rPr lang="ru-RU" sz="2400" dirty="0" err="1"/>
              <a:t>тварин</a:t>
            </a:r>
            <a:r>
              <a:rPr lang="ru-RU" sz="2400" dirty="0"/>
              <a:t>, </a:t>
            </a:r>
            <a:r>
              <a:rPr lang="ru-RU" sz="2400" dirty="0" err="1"/>
              <a:t>екологічну</a:t>
            </a:r>
            <a:r>
              <a:rPr lang="ru-RU" sz="2400" dirty="0"/>
              <a:t> </a:t>
            </a:r>
            <a:r>
              <a:rPr lang="ru-RU" sz="2400" dirty="0" err="1"/>
              <a:t>оцінку</a:t>
            </a:r>
            <a:r>
              <a:rPr lang="ru-RU" sz="2400" dirty="0"/>
              <a:t> </a:t>
            </a:r>
            <a:r>
              <a:rPr lang="ru-RU" sz="2400" dirty="0" err="1"/>
              <a:t>наслідків</a:t>
            </a:r>
            <a:r>
              <a:rPr lang="ru-RU" sz="2400" dirty="0"/>
              <a:t> </a:t>
            </a:r>
            <a:r>
              <a:rPr lang="ru-RU" sz="2400" dirty="0" err="1"/>
              <a:t>використання</a:t>
            </a:r>
            <a:r>
              <a:rPr lang="ru-RU" sz="2400" dirty="0"/>
              <a:t> </a:t>
            </a:r>
            <a:r>
              <a:rPr lang="ru-RU" sz="2400" dirty="0" err="1"/>
              <a:t>ресурсів</a:t>
            </a:r>
            <a:r>
              <a:rPr lang="ru-RU" sz="2400" dirty="0"/>
              <a:t>, а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боротьбу</a:t>
            </a:r>
            <a:r>
              <a:rPr lang="ru-RU" sz="2400" dirty="0"/>
              <a:t> з </a:t>
            </a:r>
            <a:r>
              <a:rPr lang="ru-RU" sz="2400" dirty="0" err="1"/>
              <a:t>ерозією</a:t>
            </a:r>
            <a:r>
              <a:rPr lang="ru-RU" sz="2400" dirty="0"/>
              <a:t> </a:t>
            </a:r>
            <a:r>
              <a:rPr lang="ru-RU" sz="2400" dirty="0" err="1"/>
              <a:t>ґрунтів</a:t>
            </a:r>
            <a:r>
              <a:rPr lang="ru-RU" sz="2400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3645024"/>
            <a:ext cx="2733675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300538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57225"/>
            <a:ext cx="2476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144" y="3645024"/>
            <a:ext cx="1524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4496401"/>
            <a:ext cx="248602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165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324544" y="0"/>
            <a:ext cx="7924800" cy="4114800"/>
          </a:xfrm>
        </p:spPr>
        <p:txBody>
          <a:bodyPr>
            <a:normAutofit/>
          </a:bodyPr>
          <a:lstStyle/>
          <a:p>
            <a:r>
              <a:rPr lang="ru-RU" sz="2800" dirty="0"/>
              <a:t> </a:t>
            </a:r>
            <a:r>
              <a:rPr lang="ru-RU" sz="2800" dirty="0" err="1"/>
              <a:t>Найбільшу</a:t>
            </a:r>
            <a:r>
              <a:rPr lang="ru-RU" sz="2800" dirty="0"/>
              <a:t> </a:t>
            </a:r>
            <a:r>
              <a:rPr lang="ru-RU" sz="2800" dirty="0" err="1"/>
              <a:t>безпеку</a:t>
            </a:r>
            <a:r>
              <a:rPr lang="ru-RU" sz="2800" dirty="0"/>
              <a:t> для </a:t>
            </a:r>
            <a:r>
              <a:rPr lang="ru-RU" sz="2800" dirty="0" err="1"/>
              <a:t>біосфери</a:t>
            </a:r>
            <a:r>
              <a:rPr lang="ru-RU" sz="2800" dirty="0"/>
              <a:t> </a:t>
            </a:r>
            <a:r>
              <a:rPr lang="ru-RU" sz="2800" dirty="0" err="1"/>
              <a:t>являють</a:t>
            </a:r>
            <a:r>
              <a:rPr lang="ru-RU" sz="2800" dirty="0"/>
              <a:t> </a:t>
            </a:r>
            <a:r>
              <a:rPr lang="ru-RU" sz="2800" dirty="0" err="1"/>
              <a:t>відходи</a:t>
            </a:r>
            <a:r>
              <a:rPr lang="ru-RU" sz="2800" dirty="0"/>
              <a:t> техногенного </a:t>
            </a:r>
            <a:r>
              <a:rPr lang="ru-RU" sz="2800" dirty="0" err="1"/>
              <a:t>виробництва</a:t>
            </a:r>
            <a:r>
              <a:rPr lang="ru-RU" sz="2800" dirty="0"/>
              <a:t> і </a:t>
            </a:r>
            <a:r>
              <a:rPr lang="ru-RU" sz="2800" dirty="0" err="1"/>
              <a:t>побуту</a:t>
            </a:r>
            <a:r>
              <a:rPr lang="ru-RU" sz="2800" dirty="0"/>
              <a:t>, </a:t>
            </a:r>
            <a:r>
              <a:rPr lang="ru-RU" sz="2800" dirty="0" err="1"/>
              <a:t>кількість</a:t>
            </a:r>
            <a:r>
              <a:rPr lang="ru-RU" sz="2800" dirty="0"/>
              <a:t> </a:t>
            </a:r>
            <a:r>
              <a:rPr lang="ru-RU" sz="2800" dirty="0" err="1"/>
              <a:t>яких</a:t>
            </a:r>
            <a:r>
              <a:rPr lang="ru-RU" sz="2800" dirty="0"/>
              <a:t> </a:t>
            </a:r>
            <a:r>
              <a:rPr lang="ru-RU" sz="2800" dirty="0" err="1"/>
              <a:t>різко</a:t>
            </a:r>
            <a:r>
              <a:rPr lang="ru-RU" sz="2800" dirty="0"/>
              <a:t> </a:t>
            </a:r>
            <a:r>
              <a:rPr lang="ru-RU" sz="2800" dirty="0" err="1"/>
              <a:t>збільшується</a:t>
            </a:r>
            <a:r>
              <a:rPr lang="ru-RU" sz="2800" dirty="0"/>
              <a:t> з </a:t>
            </a:r>
            <a:r>
              <a:rPr lang="ru-RU" sz="2800" dirty="0" err="1"/>
              <a:t>розвитком</a:t>
            </a:r>
            <a:r>
              <a:rPr lang="ru-RU" sz="2800" dirty="0"/>
              <a:t> </a:t>
            </a:r>
            <a:r>
              <a:rPr lang="ru-RU" sz="2800" dirty="0" err="1"/>
              <a:t>промисловості</a:t>
            </a:r>
            <a:r>
              <a:rPr lang="ru-RU" sz="2800" dirty="0"/>
              <a:t> і </a:t>
            </a:r>
            <a:r>
              <a:rPr lang="ru-RU" sz="2800" dirty="0" err="1"/>
              <a:t>зростанням</a:t>
            </a:r>
            <a:r>
              <a:rPr lang="ru-RU" sz="2800" dirty="0"/>
              <a:t> </a:t>
            </a:r>
            <a:r>
              <a:rPr lang="ru-RU" sz="2800" dirty="0" err="1"/>
              <a:t>населення</a:t>
            </a:r>
            <a:r>
              <a:rPr lang="ru-RU" sz="2800" dirty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296227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904381"/>
            <a:ext cx="257175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794" y="1919297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201" y="4495800"/>
            <a:ext cx="21431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31" y="4685556"/>
            <a:ext cx="329565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421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252536" y="0"/>
            <a:ext cx="9540552" cy="685800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 </a:t>
            </a:r>
            <a:r>
              <a:rPr lang="ru-RU" sz="4800" dirty="0" err="1">
                <a:solidFill>
                  <a:schemeClr val="tx2">
                    <a:lumMod val="75000"/>
                  </a:schemeClr>
                </a:solidFill>
              </a:rPr>
              <a:t>Аналіз</a:t>
            </a:r>
            <a:r>
              <a:rPr lang="ru-RU" sz="4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800" dirty="0" err="1">
                <a:solidFill>
                  <a:schemeClr val="tx2">
                    <a:lumMod val="75000"/>
                  </a:schemeClr>
                </a:solidFill>
              </a:rPr>
              <a:t>екологічної</a:t>
            </a:r>
            <a:r>
              <a:rPr lang="ru-RU" sz="4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800" dirty="0" err="1">
                <a:solidFill>
                  <a:schemeClr val="tx2">
                    <a:lumMod val="75000"/>
                  </a:schemeClr>
                </a:solidFill>
              </a:rPr>
              <a:t>ситуації</a:t>
            </a:r>
            <a:r>
              <a:rPr lang="ru-RU" sz="4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800" dirty="0" err="1">
                <a:solidFill>
                  <a:schemeClr val="tx2">
                    <a:lumMod val="75000"/>
                  </a:schemeClr>
                </a:solidFill>
              </a:rPr>
              <a:t>засвідчує</a:t>
            </a:r>
            <a:r>
              <a:rPr lang="ru-RU" sz="48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4800" dirty="0" err="1">
                <a:solidFill>
                  <a:schemeClr val="tx2">
                    <a:lumMod val="75000"/>
                  </a:schemeClr>
                </a:solidFill>
              </a:rPr>
              <a:t>що</a:t>
            </a:r>
            <a:r>
              <a:rPr lang="ru-RU" sz="4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800" dirty="0" err="1">
                <a:solidFill>
                  <a:schemeClr val="tx2">
                    <a:lumMod val="75000"/>
                  </a:schemeClr>
                </a:solidFill>
              </a:rPr>
              <a:t>головну</a:t>
            </a:r>
            <a:r>
              <a:rPr lang="ru-RU" sz="4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800" dirty="0" err="1">
                <a:solidFill>
                  <a:schemeClr val="tx2">
                    <a:lumMod val="75000"/>
                  </a:schemeClr>
                </a:solidFill>
              </a:rPr>
              <a:t>загрозу</a:t>
            </a:r>
            <a:r>
              <a:rPr lang="ru-RU" sz="4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800" dirty="0" err="1">
                <a:solidFill>
                  <a:schemeClr val="tx2">
                    <a:lumMod val="75000"/>
                  </a:schemeClr>
                </a:solidFill>
              </a:rPr>
              <a:t>являє</a:t>
            </a:r>
            <a:r>
              <a:rPr lang="ru-RU" sz="4800" dirty="0">
                <a:solidFill>
                  <a:schemeClr val="tx2">
                    <a:lumMod val="75000"/>
                  </a:schemeClr>
                </a:solidFill>
              </a:rPr>
              <a:t> не </a:t>
            </a:r>
            <a:r>
              <a:rPr lang="ru-RU" sz="4800" dirty="0" err="1">
                <a:solidFill>
                  <a:schemeClr val="tx2">
                    <a:lumMod val="75000"/>
                  </a:schemeClr>
                </a:solidFill>
              </a:rPr>
              <a:t>науково-технічний</a:t>
            </a:r>
            <a:r>
              <a:rPr lang="ru-RU" sz="4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800" dirty="0" err="1">
                <a:solidFill>
                  <a:schemeClr val="tx2">
                    <a:lumMod val="75000"/>
                  </a:schemeClr>
                </a:solidFill>
              </a:rPr>
              <a:t>прогрес</a:t>
            </a:r>
            <a:r>
              <a:rPr lang="ru-RU" sz="4800" dirty="0">
                <a:solidFill>
                  <a:schemeClr val="tx2">
                    <a:lumMod val="75000"/>
                  </a:schemeClr>
                </a:solidFill>
              </a:rPr>
              <a:t>, а </a:t>
            </a:r>
            <a:r>
              <a:rPr lang="ru-RU" sz="4800" dirty="0" err="1">
                <a:solidFill>
                  <a:schemeClr val="tx2">
                    <a:lumMod val="75000"/>
                  </a:schemeClr>
                </a:solidFill>
              </a:rPr>
              <a:t>відсутність</a:t>
            </a:r>
            <a:r>
              <a:rPr lang="ru-RU" sz="4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800" dirty="0" err="1">
                <a:solidFill>
                  <a:schemeClr val="tx2">
                    <a:lumMod val="75000"/>
                  </a:schemeClr>
                </a:solidFill>
              </a:rPr>
              <a:t>механізму</a:t>
            </a:r>
            <a:r>
              <a:rPr lang="ru-RU" sz="4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800" dirty="0" err="1">
                <a:solidFill>
                  <a:schemeClr val="tx2">
                    <a:lumMod val="75000"/>
                  </a:schemeClr>
                </a:solidFill>
              </a:rPr>
              <a:t>регулювання</a:t>
            </a:r>
            <a:r>
              <a:rPr lang="ru-RU" sz="4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800" dirty="0" err="1">
                <a:solidFill>
                  <a:schemeClr val="tx2">
                    <a:lumMod val="75000"/>
                  </a:schemeClr>
                </a:solidFill>
              </a:rPr>
              <a:t>відносин</a:t>
            </a:r>
            <a:r>
              <a:rPr lang="ru-RU" sz="4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800" dirty="0" err="1">
                <a:solidFill>
                  <a:schemeClr val="tx2">
                    <a:lumMod val="75000"/>
                  </a:schemeClr>
                </a:solidFill>
              </a:rPr>
              <a:t>суспільства</a:t>
            </a:r>
            <a:r>
              <a:rPr lang="ru-RU" sz="4800" dirty="0">
                <a:solidFill>
                  <a:schemeClr val="tx2">
                    <a:lumMod val="75000"/>
                  </a:schemeClr>
                </a:solidFill>
              </a:rPr>
              <a:t> з </a:t>
            </a:r>
            <a:r>
              <a:rPr lang="ru-RU" sz="4800" dirty="0" err="1">
                <a:solidFill>
                  <a:schemeClr val="tx2">
                    <a:lumMod val="75000"/>
                  </a:schemeClr>
                </a:solidFill>
              </a:rPr>
              <a:t>природним</a:t>
            </a:r>
            <a:r>
              <a:rPr lang="ru-RU" sz="4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800" dirty="0" err="1">
                <a:solidFill>
                  <a:schemeClr val="tx2">
                    <a:lumMod val="75000"/>
                  </a:schemeClr>
                </a:solidFill>
              </a:rPr>
              <a:t>середовищем</a:t>
            </a:r>
            <a:r>
              <a:rPr lang="ru-RU" sz="4800" dirty="0">
                <a:solidFill>
                  <a:schemeClr val="tx2">
                    <a:lumMod val="75000"/>
                  </a:schemeClr>
                </a:solidFill>
              </a:rPr>
              <a:t> і </a:t>
            </a:r>
            <a:r>
              <a:rPr lang="ru-RU" sz="4800" dirty="0" err="1">
                <a:solidFill>
                  <a:schemeClr val="tx2">
                    <a:lumMod val="75000"/>
                  </a:schemeClr>
                </a:solidFill>
              </a:rPr>
              <a:t>виробництвом</a:t>
            </a:r>
            <a:r>
              <a:rPr lang="ru-RU" sz="48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4800" dirty="0" err="1">
                <a:solidFill>
                  <a:schemeClr val="tx2">
                    <a:lumMod val="75000"/>
                  </a:schemeClr>
                </a:solidFill>
              </a:rPr>
              <a:t>що</a:t>
            </a:r>
            <a:r>
              <a:rPr lang="ru-RU" sz="4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800" dirty="0" err="1">
                <a:solidFill>
                  <a:schemeClr val="tx2">
                    <a:lumMod val="75000"/>
                  </a:schemeClr>
                </a:solidFill>
              </a:rPr>
              <a:t>призводить</a:t>
            </a:r>
            <a:r>
              <a:rPr lang="ru-RU" sz="4800" dirty="0">
                <a:solidFill>
                  <a:schemeClr val="tx2">
                    <a:lumMod val="75000"/>
                  </a:schemeClr>
                </a:solidFill>
              </a:rPr>
              <a:t> до </a:t>
            </a:r>
            <a:r>
              <a:rPr lang="ru-RU" sz="4800" dirty="0" err="1">
                <a:solidFill>
                  <a:schemeClr val="tx2">
                    <a:lumMod val="75000"/>
                  </a:schemeClr>
                </a:solidFill>
              </a:rPr>
              <a:t>небажаних</a:t>
            </a:r>
            <a:r>
              <a:rPr lang="ru-RU" sz="4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800" dirty="0" err="1">
                <a:solidFill>
                  <a:schemeClr val="tx2">
                    <a:lumMod val="75000"/>
                  </a:schemeClr>
                </a:solidFill>
              </a:rPr>
              <a:t>змін</a:t>
            </a:r>
            <a:r>
              <a:rPr lang="ru-RU" sz="4800" dirty="0">
                <a:solidFill>
                  <a:schemeClr val="tx2">
                    <a:lumMod val="75000"/>
                  </a:schemeClr>
                </a:solidFill>
              </a:rPr>
              <a:t> природного </a:t>
            </a:r>
            <a:r>
              <a:rPr lang="ru-RU" sz="4800" dirty="0" err="1">
                <a:solidFill>
                  <a:schemeClr val="tx2">
                    <a:lumMod val="75000"/>
                  </a:schemeClr>
                </a:solidFill>
              </a:rPr>
              <a:t>середовища</a:t>
            </a:r>
            <a:r>
              <a:rPr lang="ru-RU" sz="4800" dirty="0">
                <a:solidFill>
                  <a:schemeClr val="tx2">
                    <a:lumMod val="75000"/>
                  </a:schemeClr>
                </a:solidFill>
              </a:rPr>
              <a:t> і </a:t>
            </a:r>
            <a:r>
              <a:rPr lang="ru-RU" sz="4800" dirty="0" err="1">
                <a:solidFill>
                  <a:schemeClr val="tx2">
                    <a:lumMod val="75000"/>
                  </a:schemeClr>
                </a:solidFill>
              </a:rPr>
              <a:t>нераціонального</a:t>
            </a:r>
            <a:r>
              <a:rPr lang="ru-RU" sz="4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800" dirty="0" err="1">
                <a:solidFill>
                  <a:schemeClr val="tx2">
                    <a:lumMod val="75000"/>
                  </a:schemeClr>
                </a:solidFill>
              </a:rPr>
              <a:t>використання</a:t>
            </a:r>
            <a:r>
              <a:rPr lang="ru-RU" sz="4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800" dirty="0" err="1">
                <a:solidFill>
                  <a:schemeClr val="tx2">
                    <a:lumMod val="75000"/>
                  </a:schemeClr>
                </a:solidFill>
              </a:rPr>
              <a:t>природних</a:t>
            </a:r>
            <a:r>
              <a:rPr lang="ru-RU" sz="4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800" dirty="0" err="1">
                <a:solidFill>
                  <a:schemeClr val="tx2">
                    <a:lumMod val="75000"/>
                  </a:schemeClr>
                </a:solidFill>
              </a:rPr>
              <a:t>ресурсів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036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34</TotalTime>
  <Words>320</Words>
  <Application>Microsoft Office PowerPoint</Application>
  <PresentationFormat>Экран (4:3)</PresentationFormat>
  <Paragraphs>10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Горизонт</vt:lpstr>
      <vt:lpstr>Презентация PowerPoint</vt:lpstr>
      <vt:lpstr> </vt:lpstr>
      <vt:lpstr>Презентация PowerPoint</vt:lpstr>
      <vt:lpstr>Презентация PowerPoint</vt:lpstr>
      <vt:lpstr>Уже сьогодні існують дуже забруднені водоймища, ґрунти, повітря, що негативно впливають на стан економіки, становлять істотну загрозу здоров’ю людей. Планетарна біохімічна сила досягла нині значних розмірів. </vt:lpstr>
      <vt:lpstr>Презентация PowerPoint</vt:lpstr>
      <vt:lpstr>Презентация PowerPoint</vt:lpstr>
      <vt:lpstr>Презентация PowerPoint</vt:lpstr>
    </vt:vector>
  </TitlesOfParts>
  <Company>Curnos™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</cp:revision>
  <dcterms:created xsi:type="dcterms:W3CDTF">2014-04-25T18:02:29Z</dcterms:created>
  <dcterms:modified xsi:type="dcterms:W3CDTF">2014-04-25T18:37:05Z</dcterms:modified>
</cp:coreProperties>
</file>