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4" d="100"/>
          <a:sy n="74" d="100"/>
        </p:scale>
        <p:origin x="-1266"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F97069DD-889F-4E81-9666-64C20347A759}" type="datetimeFigureOut">
              <a:rPr lang="ru-RU" smtClean="0"/>
              <a:t>18.05.2014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8BFBB90-B2C9-4A54-ABCC-5B1E4A453CDF}" type="slidenum">
              <a:rPr lang="ru-RU" smtClean="0"/>
              <a:t>‹#›</a:t>
            </a:fld>
            <a:endParaRPr lang="ru-RU"/>
          </a:p>
        </p:txBody>
      </p:sp>
    </p:spTree>
    <p:extLst>
      <p:ext uri="{BB962C8B-B14F-4D97-AF65-F5344CB8AC3E}">
        <p14:creationId xmlns:p14="http://schemas.microsoft.com/office/powerpoint/2010/main" val="14580067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97069DD-889F-4E81-9666-64C20347A759}" type="datetimeFigureOut">
              <a:rPr lang="ru-RU" smtClean="0"/>
              <a:t>18.05.2014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8BFBB90-B2C9-4A54-ABCC-5B1E4A453CDF}" type="slidenum">
              <a:rPr lang="ru-RU" smtClean="0"/>
              <a:t>‹#›</a:t>
            </a:fld>
            <a:endParaRPr lang="ru-RU"/>
          </a:p>
        </p:txBody>
      </p:sp>
    </p:spTree>
    <p:extLst>
      <p:ext uri="{BB962C8B-B14F-4D97-AF65-F5344CB8AC3E}">
        <p14:creationId xmlns:p14="http://schemas.microsoft.com/office/powerpoint/2010/main" val="1185881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97069DD-889F-4E81-9666-64C20347A759}" type="datetimeFigureOut">
              <a:rPr lang="ru-RU" smtClean="0"/>
              <a:t>18.05.2014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8BFBB90-B2C9-4A54-ABCC-5B1E4A453CDF}" type="slidenum">
              <a:rPr lang="ru-RU" smtClean="0"/>
              <a:t>‹#›</a:t>
            </a:fld>
            <a:endParaRPr lang="ru-RU"/>
          </a:p>
        </p:txBody>
      </p:sp>
    </p:spTree>
    <p:extLst>
      <p:ext uri="{BB962C8B-B14F-4D97-AF65-F5344CB8AC3E}">
        <p14:creationId xmlns:p14="http://schemas.microsoft.com/office/powerpoint/2010/main" val="867605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97069DD-889F-4E81-9666-64C20347A759}" type="datetimeFigureOut">
              <a:rPr lang="ru-RU" smtClean="0"/>
              <a:t>18.05.2014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8BFBB90-B2C9-4A54-ABCC-5B1E4A453CDF}" type="slidenum">
              <a:rPr lang="ru-RU" smtClean="0"/>
              <a:t>‹#›</a:t>
            </a:fld>
            <a:endParaRPr lang="ru-RU"/>
          </a:p>
        </p:txBody>
      </p:sp>
    </p:spTree>
    <p:extLst>
      <p:ext uri="{BB962C8B-B14F-4D97-AF65-F5344CB8AC3E}">
        <p14:creationId xmlns:p14="http://schemas.microsoft.com/office/powerpoint/2010/main" val="29234329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F97069DD-889F-4E81-9666-64C20347A759}" type="datetimeFigureOut">
              <a:rPr lang="ru-RU" smtClean="0"/>
              <a:t>18.05.2014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8BFBB90-B2C9-4A54-ABCC-5B1E4A453CDF}" type="slidenum">
              <a:rPr lang="ru-RU" smtClean="0"/>
              <a:t>‹#›</a:t>
            </a:fld>
            <a:endParaRPr lang="ru-RU"/>
          </a:p>
        </p:txBody>
      </p:sp>
    </p:spTree>
    <p:extLst>
      <p:ext uri="{BB962C8B-B14F-4D97-AF65-F5344CB8AC3E}">
        <p14:creationId xmlns:p14="http://schemas.microsoft.com/office/powerpoint/2010/main" val="14464184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F97069DD-889F-4E81-9666-64C20347A759}" type="datetimeFigureOut">
              <a:rPr lang="ru-RU" smtClean="0"/>
              <a:t>18.05.2014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8BFBB90-B2C9-4A54-ABCC-5B1E4A453CDF}" type="slidenum">
              <a:rPr lang="ru-RU" smtClean="0"/>
              <a:t>‹#›</a:t>
            </a:fld>
            <a:endParaRPr lang="ru-RU"/>
          </a:p>
        </p:txBody>
      </p:sp>
    </p:spTree>
    <p:extLst>
      <p:ext uri="{BB962C8B-B14F-4D97-AF65-F5344CB8AC3E}">
        <p14:creationId xmlns:p14="http://schemas.microsoft.com/office/powerpoint/2010/main" val="2692737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F97069DD-889F-4E81-9666-64C20347A759}" type="datetimeFigureOut">
              <a:rPr lang="ru-RU" smtClean="0"/>
              <a:t>18.05.2014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D8BFBB90-B2C9-4A54-ABCC-5B1E4A453CDF}" type="slidenum">
              <a:rPr lang="ru-RU" smtClean="0"/>
              <a:t>‹#›</a:t>
            </a:fld>
            <a:endParaRPr lang="ru-RU"/>
          </a:p>
        </p:txBody>
      </p:sp>
    </p:spTree>
    <p:extLst>
      <p:ext uri="{BB962C8B-B14F-4D97-AF65-F5344CB8AC3E}">
        <p14:creationId xmlns:p14="http://schemas.microsoft.com/office/powerpoint/2010/main" val="2491567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F97069DD-889F-4E81-9666-64C20347A759}" type="datetimeFigureOut">
              <a:rPr lang="ru-RU" smtClean="0"/>
              <a:t>18.05.2014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D8BFBB90-B2C9-4A54-ABCC-5B1E4A453CDF}" type="slidenum">
              <a:rPr lang="ru-RU" smtClean="0"/>
              <a:t>‹#›</a:t>
            </a:fld>
            <a:endParaRPr lang="ru-RU"/>
          </a:p>
        </p:txBody>
      </p:sp>
    </p:spTree>
    <p:extLst>
      <p:ext uri="{BB962C8B-B14F-4D97-AF65-F5344CB8AC3E}">
        <p14:creationId xmlns:p14="http://schemas.microsoft.com/office/powerpoint/2010/main" val="1740157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F97069DD-889F-4E81-9666-64C20347A759}" type="datetimeFigureOut">
              <a:rPr lang="ru-RU" smtClean="0"/>
              <a:t>18.05.2014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D8BFBB90-B2C9-4A54-ABCC-5B1E4A453CDF}" type="slidenum">
              <a:rPr lang="ru-RU" smtClean="0"/>
              <a:t>‹#›</a:t>
            </a:fld>
            <a:endParaRPr lang="ru-RU"/>
          </a:p>
        </p:txBody>
      </p:sp>
    </p:spTree>
    <p:extLst>
      <p:ext uri="{BB962C8B-B14F-4D97-AF65-F5344CB8AC3E}">
        <p14:creationId xmlns:p14="http://schemas.microsoft.com/office/powerpoint/2010/main" val="1001324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F97069DD-889F-4E81-9666-64C20347A759}" type="datetimeFigureOut">
              <a:rPr lang="ru-RU" smtClean="0"/>
              <a:t>18.05.2014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8BFBB90-B2C9-4A54-ABCC-5B1E4A453CDF}" type="slidenum">
              <a:rPr lang="ru-RU" smtClean="0"/>
              <a:t>‹#›</a:t>
            </a:fld>
            <a:endParaRPr lang="ru-RU"/>
          </a:p>
        </p:txBody>
      </p:sp>
    </p:spTree>
    <p:extLst>
      <p:ext uri="{BB962C8B-B14F-4D97-AF65-F5344CB8AC3E}">
        <p14:creationId xmlns:p14="http://schemas.microsoft.com/office/powerpoint/2010/main" val="25131613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F97069DD-889F-4E81-9666-64C20347A759}" type="datetimeFigureOut">
              <a:rPr lang="ru-RU" smtClean="0"/>
              <a:t>18.05.2014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8BFBB90-B2C9-4A54-ABCC-5B1E4A453CDF}" type="slidenum">
              <a:rPr lang="ru-RU" smtClean="0"/>
              <a:t>‹#›</a:t>
            </a:fld>
            <a:endParaRPr lang="ru-RU"/>
          </a:p>
        </p:txBody>
      </p:sp>
    </p:spTree>
    <p:extLst>
      <p:ext uri="{BB962C8B-B14F-4D97-AF65-F5344CB8AC3E}">
        <p14:creationId xmlns:p14="http://schemas.microsoft.com/office/powerpoint/2010/main" val="2834383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7000"/>
            <a:lum/>
          </a:blip>
          <a:srcRect/>
          <a:stretch>
            <a:fillRect l="-10000" r="-10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7069DD-889F-4E81-9666-64C20347A759}" type="datetimeFigureOut">
              <a:rPr lang="ru-RU" smtClean="0"/>
              <a:t>18.05.2014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BFBB90-B2C9-4A54-ABCC-5B1E4A453CDF}" type="slidenum">
              <a:rPr lang="ru-RU" smtClean="0"/>
              <a:t>‹#›</a:t>
            </a:fld>
            <a:endParaRPr lang="ru-RU"/>
          </a:p>
        </p:txBody>
      </p:sp>
    </p:spTree>
    <p:extLst>
      <p:ext uri="{BB962C8B-B14F-4D97-AF65-F5344CB8AC3E}">
        <p14:creationId xmlns:p14="http://schemas.microsoft.com/office/powerpoint/2010/main" val="642252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eg"/><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g"/></Relationships>
</file>

<file path=ppt/slides/_rels/slide2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2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42.jpg"/><Relationship Id="rId4" Type="http://schemas.openxmlformats.org/officeDocument/2006/relationships/image" Target="../media/image41.jpg"/></Relationships>
</file>

<file path=ppt/slides/_rels/slide2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7000"/>
            <a:lum/>
          </a:blip>
          <a:srcRect/>
          <a:stretch>
            <a:fillRect l="-10000" r="-10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404664" y="1196752"/>
            <a:ext cx="7772400" cy="1470025"/>
          </a:xfrm>
        </p:spPr>
        <p:txBody>
          <a:bodyPr>
            <a:noAutofit/>
          </a:bodyPr>
          <a:lstStyle/>
          <a:p>
            <a:r>
              <a:rPr lang="ru-RU" sz="16600" b="1" dirty="0" smtClean="0">
                <a:solidFill>
                  <a:schemeClr val="bg1"/>
                </a:solidFill>
              </a:rPr>
              <a:t>США</a:t>
            </a:r>
            <a:endParaRPr lang="ru-RU" sz="16600" b="1" dirty="0">
              <a:solidFill>
                <a:schemeClr val="bg1"/>
              </a:solidFill>
            </a:endParaRPr>
          </a:p>
        </p:txBody>
      </p:sp>
    </p:spTree>
    <p:extLst>
      <p:ext uri="{BB962C8B-B14F-4D97-AF65-F5344CB8AC3E}">
        <p14:creationId xmlns:p14="http://schemas.microsoft.com/office/powerpoint/2010/main" val="865365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l="-10000" r="-10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250706"/>
          </a:xfrm>
        </p:spPr>
        <p:txBody>
          <a:bodyPr>
            <a:noAutofit/>
          </a:bodyPr>
          <a:lstStyle/>
          <a:p>
            <a:r>
              <a:rPr lang="ru-RU" sz="3200" b="1" dirty="0"/>
              <a:t>Сама свадьба бывает двух видов: гражданская и религиозная. Первая носит официальный характер, а вторая проходит в торжественной обстановке со множеством гостей. Свадебные традиции и обычаи США предписывают так же обязательную репетицию перед свадьбой, во время которой жених и невеста знакомятся с деталями предстоящей церемонии. Религиозную свадьбу часто проводят в церкви, молодые дают брачные обеты и обмениваются кольцами.</a:t>
            </a:r>
          </a:p>
        </p:txBody>
      </p:sp>
    </p:spTree>
    <p:extLst>
      <p:ext uri="{BB962C8B-B14F-4D97-AF65-F5344CB8AC3E}">
        <p14:creationId xmlns:p14="http://schemas.microsoft.com/office/powerpoint/2010/main" val="41887512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lum/>
          </a:blip>
          <a:srcRect/>
          <a:stretch>
            <a:fillRect l="-10000" r="-10000"/>
          </a:stretch>
        </a:blipFill>
        <a:effectLst/>
      </p:bgPr>
    </p:bg>
    <p:spTree>
      <p:nvGrpSpPr>
        <p:cNvPr id="1" name=""/>
        <p:cNvGrpSpPr/>
        <p:nvPr/>
      </p:nvGrpSpPr>
      <p:grpSpPr>
        <a:xfrm>
          <a:off x="0" y="0"/>
          <a:ext cx="0" cy="0"/>
          <a:chOff x="0" y="0"/>
          <a:chExt cx="0" cy="0"/>
        </a:xfrm>
      </p:grpSpPr>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3501008"/>
            <a:ext cx="4529199" cy="3024336"/>
          </a:xfrm>
          <a:prstGeom prst="rect">
            <a:avLst/>
          </a:prstGeom>
        </p:spPr>
      </p:pic>
      <p:pic>
        <p:nvPicPr>
          <p:cNvPr id="9" name="Рисунок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0899" y="620687"/>
            <a:ext cx="3756535" cy="2500779"/>
          </a:xfrm>
          <a:prstGeom prst="rect">
            <a:avLst/>
          </a:prstGeom>
        </p:spPr>
      </p:pic>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36288" y="3619703"/>
            <a:ext cx="4189239" cy="2786946"/>
          </a:xfrm>
          <a:prstGeom prst="rect">
            <a:avLst/>
          </a:prstGeom>
        </p:spPr>
      </p:pic>
      <p:pic>
        <p:nvPicPr>
          <p:cNvPr id="11" name="Рисунок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9512" y="410488"/>
            <a:ext cx="4957218" cy="2710978"/>
          </a:xfrm>
          <a:prstGeom prst="rect">
            <a:avLst/>
          </a:prstGeom>
        </p:spPr>
      </p:pic>
    </p:spTree>
    <p:extLst>
      <p:ext uri="{BB962C8B-B14F-4D97-AF65-F5344CB8AC3E}">
        <p14:creationId xmlns:p14="http://schemas.microsoft.com/office/powerpoint/2010/main" val="10763397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7000"/>
            <a:lum/>
          </a:blip>
          <a:srcRect/>
          <a:stretch>
            <a:fillRect l="-6000" r="-6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139952" y="188640"/>
            <a:ext cx="5004048" cy="3744416"/>
          </a:xfrm>
        </p:spPr>
        <p:txBody>
          <a:bodyPr>
            <a:normAutofit/>
          </a:bodyPr>
          <a:lstStyle/>
          <a:p>
            <a:r>
              <a:rPr lang="ru-RU" sz="2800" b="1" dirty="0"/>
              <a:t>Первую брачную ночь свадебные обычаи и традиции Америки предписывают обязательно провести вне дома: в свадебном путешествии или хотя бы в номере отеля.</a:t>
            </a:r>
          </a:p>
        </p:txBody>
      </p:sp>
    </p:spTree>
    <p:extLst>
      <p:ext uri="{BB962C8B-B14F-4D97-AF65-F5344CB8AC3E}">
        <p14:creationId xmlns:p14="http://schemas.microsoft.com/office/powerpoint/2010/main" val="6624872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2000"/>
            <a:lum/>
          </a:blip>
          <a:srcRect/>
          <a:stretch>
            <a:fillRect l="-10000" r="-10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3154362"/>
          </a:xfrm>
        </p:spPr>
        <p:txBody>
          <a:bodyPr>
            <a:noAutofit/>
          </a:bodyPr>
          <a:lstStyle/>
          <a:p>
            <a:r>
              <a:rPr lang="ru-RU" sz="2800" b="1" dirty="0"/>
              <a:t>Смешные и неожиданные обычаи США </a:t>
            </a:r>
            <a:r>
              <a:rPr lang="ru-RU" sz="2400" b="1" dirty="0"/>
              <a:t/>
            </a:r>
            <a:br>
              <a:rPr lang="ru-RU" sz="2400" b="1" dirty="0"/>
            </a:br>
            <a:r>
              <a:rPr lang="ru-RU" sz="2400" b="1" dirty="0" smtClean="0"/>
              <a:t/>
            </a:r>
            <a:br>
              <a:rPr lang="ru-RU" sz="2400" b="1" dirty="0" smtClean="0"/>
            </a:br>
            <a:r>
              <a:rPr lang="ru-RU" sz="2400" b="1" dirty="0"/>
              <a:t>Некоторые обычаи в США могут показаться нашим соотечественникам необычными или даже вызвать улыбку. Например, здесь не принято уступать места в общественном транспорте, платить за женщин в ресторане и снимать обувь при входе в дом.</a:t>
            </a:r>
            <a:br>
              <a:rPr lang="ru-RU" sz="2400" b="1" dirty="0"/>
            </a:br>
            <a:endParaRPr lang="ru-RU" sz="2400" b="1" dirty="0"/>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665" y="3068960"/>
            <a:ext cx="5976664" cy="3638177"/>
          </a:xfrm>
          <a:prstGeom prst="rect">
            <a:avLst/>
          </a:prstGeom>
        </p:spPr>
      </p:pic>
    </p:spTree>
    <p:extLst>
      <p:ext uri="{BB962C8B-B14F-4D97-AF65-F5344CB8AC3E}">
        <p14:creationId xmlns:p14="http://schemas.microsoft.com/office/powerpoint/2010/main" val="32528208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6000"/>
            <a:lum/>
          </a:blip>
          <a:srcRect/>
          <a:stretch>
            <a:fillRect l="-10000" r="-10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0"/>
            <a:ext cx="4608512" cy="6669360"/>
          </a:xfrm>
        </p:spPr>
        <p:txBody>
          <a:bodyPr>
            <a:noAutofit/>
          </a:bodyPr>
          <a:lstStyle/>
          <a:p>
            <a:r>
              <a:rPr lang="ru-RU" sz="2800" b="1" dirty="0"/>
              <a:t>Многие обычаи в США распространены не повсеместно, а только в определенных штатах. Так по закону в Кливленде (Огайо) существует запрет на ношение женщинами лакированных туфель. Причина? Как ни странно, считается, что в их зеркальной поверхности мужчины смогут увидеть отражение нижнего белья.</a:t>
            </a:r>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4048" y="525215"/>
            <a:ext cx="3810000" cy="5753100"/>
          </a:xfrm>
          <a:prstGeom prst="rect">
            <a:avLst/>
          </a:prstGeom>
        </p:spPr>
      </p:pic>
    </p:spTree>
    <p:extLst>
      <p:ext uri="{BB962C8B-B14F-4D97-AF65-F5344CB8AC3E}">
        <p14:creationId xmlns:p14="http://schemas.microsoft.com/office/powerpoint/2010/main" val="15559138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l="-10000" r="-10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930226"/>
          </a:xfrm>
        </p:spPr>
        <p:txBody>
          <a:bodyPr>
            <a:noAutofit/>
          </a:bodyPr>
          <a:lstStyle/>
          <a:p>
            <a:r>
              <a:rPr lang="ru-RU" sz="3600" b="1" dirty="0"/>
              <a:t>В </a:t>
            </a:r>
            <a:r>
              <a:rPr lang="ru-RU" sz="3600" b="1" dirty="0" err="1"/>
              <a:t>Hогалесе</a:t>
            </a:r>
            <a:r>
              <a:rPr lang="ru-RU" sz="3600" b="1" dirty="0"/>
              <a:t> (Аризона) законы и обычаи Америки запрещают мужчинам носить подтяжки, а в Кармеле (</a:t>
            </a:r>
            <a:r>
              <a:rPr lang="ru-RU" sz="3600" b="1" dirty="0" err="1"/>
              <a:t>Hью</a:t>
            </a:r>
            <a:r>
              <a:rPr lang="ru-RU" sz="3600" b="1" dirty="0"/>
              <a:t>-Йорк) – брюки и пиджак разного цвета.</a:t>
            </a:r>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2420888"/>
            <a:ext cx="2857500" cy="4210050"/>
          </a:xfrm>
          <a:prstGeom prst="rect">
            <a:avLst/>
          </a:prstGeom>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3968" y="2780928"/>
            <a:ext cx="4064000" cy="3746500"/>
          </a:xfrm>
          <a:prstGeom prst="rect">
            <a:avLst/>
          </a:prstGeom>
        </p:spPr>
      </p:pic>
    </p:spTree>
    <p:extLst>
      <p:ext uri="{BB962C8B-B14F-4D97-AF65-F5344CB8AC3E}">
        <p14:creationId xmlns:p14="http://schemas.microsoft.com/office/powerpoint/2010/main" val="30231344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746650"/>
          </a:xfrm>
        </p:spPr>
        <p:txBody>
          <a:bodyPr>
            <a:normAutofit/>
          </a:bodyPr>
          <a:lstStyle/>
          <a:p>
            <a:r>
              <a:rPr lang="ru-RU" sz="6600" b="1" dirty="0" smtClean="0"/>
              <a:t>Вещи, которые стоит сделать в Америке</a:t>
            </a:r>
            <a:endParaRPr lang="ru-RU" sz="6600" b="1" dirty="0"/>
          </a:p>
        </p:txBody>
      </p:sp>
    </p:spTree>
    <p:extLst>
      <p:ext uri="{BB962C8B-B14F-4D97-AF65-F5344CB8AC3E}">
        <p14:creationId xmlns:p14="http://schemas.microsoft.com/office/powerpoint/2010/main" val="182680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l="-10000" r="-10000"/>
          </a:stretch>
        </a:blip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107504" y="332656"/>
            <a:ext cx="8928992" cy="5793507"/>
          </a:xfrm>
        </p:spPr>
        <p:txBody>
          <a:bodyPr>
            <a:normAutofit/>
          </a:bodyPr>
          <a:lstStyle/>
          <a:p>
            <a:pPr algn="ctr"/>
            <a:r>
              <a:rPr lang="ru-RU" sz="2400" b="1" dirty="0"/>
              <a:t>Забраться на небоскреб. Все-таки небоскребы - символ Нью-Йорка; не поднявшись на один из них, вы как будто никуда и не ездили. Основных вариантов два - </a:t>
            </a:r>
            <a:r>
              <a:rPr lang="ru-RU" sz="2400" b="1" dirty="0" err="1"/>
              <a:t>Эмпайр-стейт-билдинг</a:t>
            </a:r>
            <a:r>
              <a:rPr lang="ru-RU" sz="2400" b="1" dirty="0"/>
              <a:t> </a:t>
            </a:r>
            <a:r>
              <a:rPr lang="ru-RU" sz="2400" b="1" dirty="0" smtClean="0"/>
              <a:t>и </a:t>
            </a:r>
            <a:r>
              <a:rPr lang="ru-RU" sz="2400" b="1" dirty="0"/>
              <a:t>недавно вновь открытый для посещения Рокфеллер-центр. Как ни странно, стоит выбрать второй - по той простой причине, что с него виден </a:t>
            </a:r>
            <a:r>
              <a:rPr lang="ru-RU" sz="2400" b="1" dirty="0" err="1"/>
              <a:t>Эмпайр-стейт-билдинг</a:t>
            </a:r>
            <a:r>
              <a:rPr lang="ru-RU" sz="2400" b="1" dirty="0"/>
              <a:t>, самый красивый и известный небоскреб города.</a:t>
            </a:r>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6" y="3299909"/>
            <a:ext cx="4345125" cy="3287323"/>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3299909"/>
            <a:ext cx="4395118" cy="3296339"/>
          </a:xfrm>
          <a:prstGeom prst="rect">
            <a:avLst/>
          </a:prstGeom>
        </p:spPr>
      </p:pic>
    </p:spTree>
    <p:extLst>
      <p:ext uri="{BB962C8B-B14F-4D97-AF65-F5344CB8AC3E}">
        <p14:creationId xmlns:p14="http://schemas.microsoft.com/office/powerpoint/2010/main" val="42597896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l="-10000" r="-10000"/>
          </a:stretch>
        </a:blip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457200" y="260648"/>
            <a:ext cx="8229600" cy="5865515"/>
          </a:xfrm>
        </p:spPr>
        <p:txBody>
          <a:bodyPr>
            <a:normAutofit/>
          </a:bodyPr>
          <a:lstStyle/>
          <a:p>
            <a:pPr algn="ctr"/>
            <a:r>
              <a:rPr lang="ru-RU" sz="2400" b="1" dirty="0"/>
              <a:t> Пройтись по «небесной тропе» над Гран-Каньоном</a:t>
            </a:r>
            <a:r>
              <a:rPr lang="ru-RU" sz="2400" b="1" dirty="0" smtClean="0"/>
              <a:t/>
            </a:r>
            <a:br>
              <a:rPr lang="ru-RU" sz="2400" b="1" dirty="0" smtClean="0"/>
            </a:br>
            <a:r>
              <a:rPr lang="ru-RU" sz="2400" b="1" dirty="0"/>
              <a:t>Свесившись за край пропасти Гран-Каньона, вы увидите один из красивейших (и самых головокружительных!) пейзажей на свете. Теперь свои нервы можно пощекотать еще сильнее, погуляв по абсолютно прозрачному стеклу «небесной тропы», протянутой на высоте 1219 метров над ущельем.</a:t>
            </a:r>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3284984"/>
            <a:ext cx="4458072" cy="3343554"/>
          </a:xfrm>
          <a:prstGeom prst="rect">
            <a:avLst/>
          </a:prstGeom>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2040" y="3284984"/>
            <a:ext cx="3995367" cy="3339803"/>
          </a:xfrm>
          <a:prstGeom prst="rect">
            <a:avLst/>
          </a:prstGeom>
        </p:spPr>
      </p:pic>
    </p:spTree>
    <p:extLst>
      <p:ext uri="{BB962C8B-B14F-4D97-AF65-F5344CB8AC3E}">
        <p14:creationId xmlns:p14="http://schemas.microsoft.com/office/powerpoint/2010/main" val="3453436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396552" y="188640"/>
            <a:ext cx="5760641" cy="5937523"/>
          </a:xfrm>
        </p:spPr>
        <p:txBody>
          <a:bodyPr>
            <a:normAutofit/>
          </a:bodyPr>
          <a:lstStyle/>
          <a:p>
            <a:pPr algn="ctr"/>
            <a:r>
              <a:rPr lang="ru-RU" sz="2400" b="1" dirty="0" smtClean="0"/>
              <a:t>Позагорать </a:t>
            </a:r>
            <a:r>
              <a:rPr lang="ru-RU" sz="2400" b="1" dirty="0"/>
              <a:t>на </a:t>
            </a:r>
            <a:r>
              <a:rPr lang="ru-RU" sz="2400" b="1" dirty="0" err="1" smtClean="0"/>
              <a:t>Венис</a:t>
            </a:r>
            <a:r>
              <a:rPr lang="ru-RU" sz="2400" b="1" dirty="0" smtClean="0"/>
              <a:t>-бич в Лос-</a:t>
            </a:r>
            <a:r>
              <a:rPr lang="ru-RU" sz="2400" b="1" dirty="0" err="1" smtClean="0"/>
              <a:t>нджелесе</a:t>
            </a:r>
            <a:r>
              <a:rPr lang="ru-RU" sz="2400" b="1" dirty="0" smtClean="0"/>
              <a:t/>
            </a:r>
            <a:br>
              <a:rPr lang="ru-RU" sz="2400" b="1" dirty="0" smtClean="0"/>
            </a:br>
            <a:r>
              <a:rPr lang="ru-RU" sz="2400" b="1" dirty="0"/>
              <a:t>Здесь витает дух истинной Калифорнии! Бодибилдеры, </a:t>
            </a:r>
            <a:r>
              <a:rPr lang="ru-RU" sz="2400" b="1" dirty="0" smtClean="0"/>
              <a:t>скейтбордисты, </a:t>
            </a:r>
            <a:r>
              <a:rPr lang="ru-RU" sz="2400" b="1" dirty="0"/>
              <a:t>уличные артисты и гламурные девушки в бикини; вам остается только включить музыку </a:t>
            </a:r>
            <a:r>
              <a:rPr lang="ru-RU" sz="2400" b="1" dirty="0" err="1"/>
              <a:t>Beach</a:t>
            </a:r>
            <a:r>
              <a:rPr lang="ru-RU" sz="2400" b="1" dirty="0"/>
              <a:t> </a:t>
            </a:r>
            <a:r>
              <a:rPr lang="ru-RU" sz="2400" b="1" dirty="0" err="1"/>
              <a:t>Boys</a:t>
            </a:r>
            <a:r>
              <a:rPr lang="ru-RU" sz="2400" b="1" dirty="0"/>
              <a:t> у себя в плеере – и вы в Лос-</a:t>
            </a:r>
            <a:r>
              <a:rPr lang="ru-RU" sz="2400" b="1" dirty="0" err="1"/>
              <a:t>Анжелеском</a:t>
            </a:r>
            <a:r>
              <a:rPr lang="ru-RU" sz="2400" b="1" dirty="0"/>
              <a:t> раю!</a:t>
            </a: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48064" y="3645024"/>
            <a:ext cx="3888432" cy="2975992"/>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3545482"/>
            <a:ext cx="4320479" cy="3237788"/>
          </a:xfrm>
          <a:prstGeom prst="rect">
            <a:avLst/>
          </a:prstGeom>
        </p:spPr>
      </p:pic>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36571" y="296758"/>
            <a:ext cx="3899925" cy="2924944"/>
          </a:xfrm>
          <a:prstGeom prst="rect">
            <a:avLst/>
          </a:prstGeom>
        </p:spPr>
      </p:pic>
    </p:spTree>
    <p:extLst>
      <p:ext uri="{BB962C8B-B14F-4D97-AF65-F5344CB8AC3E}">
        <p14:creationId xmlns:p14="http://schemas.microsoft.com/office/powerpoint/2010/main" val="34352806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274638"/>
            <a:ext cx="8928992" cy="1143000"/>
          </a:xfrm>
        </p:spPr>
        <p:txBody>
          <a:bodyPr>
            <a:normAutofit fontScale="90000"/>
          </a:bodyPr>
          <a:lstStyle/>
          <a:p>
            <a:r>
              <a:rPr lang="ru-RU" dirty="0" smtClean="0"/>
              <a:t>США – страна, которая подарила миру</a:t>
            </a:r>
            <a:endParaRPr lang="ru-RU" dirty="0"/>
          </a:p>
        </p:txBody>
      </p:sp>
      <p:sp>
        <p:nvSpPr>
          <p:cNvPr id="3" name="Объект 2"/>
          <p:cNvSpPr>
            <a:spLocks noGrp="1"/>
          </p:cNvSpPr>
          <p:nvPr>
            <p:ph idx="1"/>
          </p:nvPr>
        </p:nvSpPr>
        <p:spPr/>
        <p:txBody>
          <a:bodyPr/>
          <a:lstStyle/>
          <a:p>
            <a:r>
              <a:rPr lang="ru-RU" sz="4000" b="1" dirty="0" smtClean="0"/>
              <a:t>Гамбургер</a:t>
            </a:r>
            <a:endParaRPr lang="ru-RU" b="1"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1720" y="1159120"/>
            <a:ext cx="6588224" cy="5669865"/>
          </a:xfrm>
          <a:prstGeom prst="rect">
            <a:avLst/>
          </a:prstGeom>
        </p:spPr>
      </p:pic>
    </p:spTree>
    <p:extLst>
      <p:ext uri="{BB962C8B-B14F-4D97-AF65-F5344CB8AC3E}">
        <p14:creationId xmlns:p14="http://schemas.microsoft.com/office/powerpoint/2010/main" val="26460690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l="-10000" r="-10000"/>
          </a:stretch>
        </a:blip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457200" y="116632"/>
            <a:ext cx="8229600" cy="6009531"/>
          </a:xfrm>
        </p:spPr>
        <p:txBody>
          <a:bodyPr>
            <a:normAutofit/>
          </a:bodyPr>
          <a:lstStyle/>
          <a:p>
            <a:pPr algn="ctr"/>
            <a:r>
              <a:rPr lang="ru-RU" sz="2800" b="1" dirty="0"/>
              <a:t>Полетать в невесомости</a:t>
            </a:r>
            <a:r>
              <a:rPr lang="ru-RU" sz="2800" b="1" dirty="0" smtClean="0"/>
              <a:t/>
            </a:r>
            <a:br>
              <a:rPr lang="ru-RU" sz="2800" b="1" dirty="0" smtClean="0"/>
            </a:br>
            <a:r>
              <a:rPr lang="ru-RU" sz="2800" b="1" dirty="0"/>
              <a:t>В Космическом центре имени Кеннеди в Орландо можно воспарить над землей над антигравитационным полем. Это поле, на котором ранее тренировались астронавты – единственный способ испытать на себе настоящую невесомость, не вылетая в космос.</a:t>
            </a:r>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17474"/>
            <a:ext cx="4904247" cy="2972271"/>
          </a:xfrm>
          <a:prstGeom prst="rect">
            <a:avLst/>
          </a:prstGeom>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4248" y="4010749"/>
            <a:ext cx="4102636" cy="2732355"/>
          </a:xfrm>
          <a:prstGeom prst="rect">
            <a:avLst/>
          </a:prstGeom>
        </p:spPr>
      </p:pic>
    </p:spTree>
    <p:extLst>
      <p:ext uri="{BB962C8B-B14F-4D97-AF65-F5344CB8AC3E}">
        <p14:creationId xmlns:p14="http://schemas.microsoft.com/office/powerpoint/2010/main" val="8472025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l="-10000" r="-10000"/>
          </a:stretch>
        </a:blip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457200" y="332656"/>
            <a:ext cx="8229600" cy="5793507"/>
          </a:xfrm>
        </p:spPr>
        <p:txBody>
          <a:bodyPr>
            <a:normAutofit/>
          </a:bodyPr>
          <a:lstStyle/>
          <a:p>
            <a:pPr algn="ctr"/>
            <a:r>
              <a:rPr lang="ru-RU" sz="2800" b="1" dirty="0"/>
              <a:t>В Америке очень популярны парки развлечений. Если есть время, можно арендовать машину и </a:t>
            </a:r>
            <a:r>
              <a:rPr lang="ru-RU" sz="2800" b="1" dirty="0" smtClean="0"/>
              <a:t>ехать в </a:t>
            </a:r>
            <a:r>
              <a:rPr lang="ru-RU" sz="2800" b="1" dirty="0"/>
              <a:t>город развлечений - Орландо, где находится самый большой в мире парк </a:t>
            </a:r>
            <a:r>
              <a:rPr lang="ru-RU" sz="2800" b="1" dirty="0" err="1"/>
              <a:t>Disney</a:t>
            </a:r>
            <a:r>
              <a:rPr lang="ru-RU" sz="2800" b="1" dirty="0"/>
              <a:t> </a:t>
            </a:r>
            <a:r>
              <a:rPr lang="ru-RU" sz="2800" b="1" dirty="0" err="1"/>
              <a:t>World</a:t>
            </a:r>
            <a:r>
              <a:rPr lang="ru-RU" sz="2800" b="1" dirty="0"/>
              <a:t>, а также не менее известные </a:t>
            </a:r>
            <a:r>
              <a:rPr lang="ru-RU" sz="2800" b="1" dirty="0" err="1"/>
              <a:t>Universal</a:t>
            </a:r>
            <a:r>
              <a:rPr lang="ru-RU" sz="2800" b="1" dirty="0"/>
              <a:t> </a:t>
            </a:r>
            <a:r>
              <a:rPr lang="ru-RU" sz="2800" b="1" dirty="0" err="1"/>
              <a:t>Studios</a:t>
            </a:r>
            <a:r>
              <a:rPr lang="ru-RU" sz="2800" b="1" dirty="0"/>
              <a:t> и </a:t>
            </a:r>
            <a:r>
              <a:rPr lang="ru-RU" sz="2800" b="1" dirty="0" err="1"/>
              <a:t>Universal's</a:t>
            </a:r>
            <a:r>
              <a:rPr lang="ru-RU" sz="2800" b="1" dirty="0"/>
              <a:t> </a:t>
            </a:r>
            <a:r>
              <a:rPr lang="ru-RU" sz="2800" b="1" dirty="0" err="1"/>
              <a:t>Islands</a:t>
            </a:r>
            <a:r>
              <a:rPr lang="ru-RU" sz="2800" b="1" dirty="0"/>
              <a:t> </a:t>
            </a:r>
            <a:r>
              <a:rPr lang="ru-RU" sz="2800" b="1" dirty="0" err="1"/>
              <a:t>of</a:t>
            </a:r>
            <a:r>
              <a:rPr lang="ru-RU" sz="2800" b="1" dirty="0"/>
              <a:t> </a:t>
            </a:r>
            <a:r>
              <a:rPr lang="ru-RU" sz="2800" b="1" dirty="0" err="1"/>
              <a:t>Adventure</a:t>
            </a:r>
            <a:r>
              <a:rPr lang="ru-RU" sz="2800" b="1" dirty="0"/>
              <a:t>. Тут до головокружения можно кататься на американских горках, лакомиться попкорном и сахарной ватой, окунуться в таинственный мир голливудских фильмов и узнать все о спецэффектах киноиндустрии, попасть на урок в волшебный замок </a:t>
            </a:r>
            <a:r>
              <a:rPr lang="ru-RU" sz="2800" b="1" dirty="0" err="1"/>
              <a:t>Хогвартс</a:t>
            </a:r>
            <a:r>
              <a:rPr lang="ru-RU" sz="2800" b="1" dirty="0"/>
              <a:t> и лично познакомиться с семейством Симпсонов.</a:t>
            </a:r>
          </a:p>
        </p:txBody>
      </p:sp>
    </p:spTree>
    <p:extLst>
      <p:ext uri="{BB962C8B-B14F-4D97-AF65-F5344CB8AC3E}">
        <p14:creationId xmlns:p14="http://schemas.microsoft.com/office/powerpoint/2010/main" val="7105296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l="-10000" r="-10000"/>
          </a:stretch>
        </a:blip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212" y="3140968"/>
            <a:ext cx="8136904" cy="3564658"/>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9172" y="176784"/>
            <a:ext cx="4250820" cy="2834766"/>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32040" y="228831"/>
            <a:ext cx="3744940" cy="2808705"/>
          </a:xfrm>
          <a:prstGeom prst="rect">
            <a:avLst/>
          </a:prstGeom>
        </p:spPr>
      </p:pic>
    </p:spTree>
    <p:extLst>
      <p:ext uri="{BB962C8B-B14F-4D97-AF65-F5344CB8AC3E}">
        <p14:creationId xmlns:p14="http://schemas.microsoft.com/office/powerpoint/2010/main" val="17696083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0"/>
            <a:ext cx="8229600" cy="6126163"/>
          </a:xfrm>
        </p:spPr>
        <p:txBody>
          <a:bodyPr>
            <a:normAutofit/>
          </a:bodyPr>
          <a:lstStyle/>
          <a:p>
            <a:r>
              <a:rPr lang="ru-RU" sz="4400" b="1" dirty="0" smtClean="0"/>
              <a:t>Отправиться в Лас-Вегас</a:t>
            </a:r>
            <a:endParaRPr lang="ru-RU" sz="4400" b="1"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764704"/>
            <a:ext cx="3995936" cy="2996952"/>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7904" y="3263734"/>
            <a:ext cx="5288249" cy="3569568"/>
          </a:xfrm>
          <a:prstGeom prst="rect">
            <a:avLst/>
          </a:prstGeom>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4693" y="764704"/>
            <a:ext cx="3810000" cy="2857500"/>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512" y="4005064"/>
            <a:ext cx="3482952" cy="2612214"/>
          </a:xfrm>
          <a:prstGeom prst="rect">
            <a:avLst/>
          </a:prstGeom>
        </p:spPr>
      </p:pic>
    </p:spTree>
    <p:extLst>
      <p:ext uri="{BB962C8B-B14F-4D97-AF65-F5344CB8AC3E}">
        <p14:creationId xmlns:p14="http://schemas.microsoft.com/office/powerpoint/2010/main" val="34825579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188640"/>
            <a:ext cx="8229600" cy="5937523"/>
          </a:xfrm>
        </p:spPr>
        <p:txBody>
          <a:bodyPr>
            <a:normAutofit/>
          </a:bodyPr>
          <a:lstStyle/>
          <a:p>
            <a:pPr algn="ctr"/>
            <a:r>
              <a:rPr lang="ru-RU" sz="3600" b="1" dirty="0" smtClean="0"/>
              <a:t>Посмотреть шоу поющих фонтанов в отеле «</a:t>
            </a:r>
            <a:r>
              <a:rPr lang="ru-RU" sz="3600" b="1" dirty="0" err="1" smtClean="0"/>
              <a:t>Беладжио</a:t>
            </a:r>
            <a:r>
              <a:rPr lang="ru-RU" sz="3600" b="1" dirty="0" smtClean="0"/>
              <a:t>» в Лас-Вегасе</a:t>
            </a:r>
            <a:endParaRPr lang="ru-RU" sz="3600" b="1"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6863" y="1556792"/>
            <a:ext cx="5328592" cy="3273278"/>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7944" y="3585163"/>
            <a:ext cx="4876800" cy="3248025"/>
          </a:xfrm>
          <a:prstGeom prst="rect">
            <a:avLst/>
          </a:prstGeom>
        </p:spPr>
      </p:pic>
    </p:spTree>
    <p:extLst>
      <p:ext uri="{BB962C8B-B14F-4D97-AF65-F5344CB8AC3E}">
        <p14:creationId xmlns:p14="http://schemas.microsoft.com/office/powerpoint/2010/main" val="13572273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7000"/>
            <a:lum/>
          </a:blip>
          <a:srcRect/>
          <a:stretch>
            <a:fillRect l="-10000" r="-10000"/>
          </a:stretch>
        </a:blip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539552" y="188640"/>
            <a:ext cx="8229600" cy="5865515"/>
          </a:xfrm>
        </p:spPr>
        <p:txBody>
          <a:bodyPr>
            <a:normAutofit/>
          </a:bodyPr>
          <a:lstStyle/>
          <a:p>
            <a:pPr algn="ctr"/>
            <a:r>
              <a:rPr lang="ru-RU" sz="3600" b="1" dirty="0" smtClean="0"/>
              <a:t>Покататься на аттракционах на крыше отеля «Стратосфера» в Лас-Вегасе</a:t>
            </a:r>
            <a:endParaRPr lang="ru-RU" sz="3600" b="1" dirty="0"/>
          </a:p>
          <a:p>
            <a:pPr marL="0" indent="0" algn="ctr">
              <a:buNone/>
            </a:pPr>
            <a:r>
              <a:rPr lang="ru-RU" sz="2800" b="1" dirty="0"/>
              <a:t>На высоте девяностого этажа здесь установлены суперсовременные карусель, катапульта и качели!</a:t>
            </a:r>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3688" y="2598439"/>
            <a:ext cx="5806008" cy="3931497"/>
          </a:xfrm>
          <a:prstGeom prst="rect">
            <a:avLst/>
          </a:prstGeom>
        </p:spPr>
      </p:pic>
    </p:spTree>
    <p:extLst>
      <p:ext uri="{BB962C8B-B14F-4D97-AF65-F5344CB8AC3E}">
        <p14:creationId xmlns:p14="http://schemas.microsoft.com/office/powerpoint/2010/main" val="26598075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l="-10000" r="-10000"/>
          </a:stretch>
        </a:blip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467544" y="260648"/>
            <a:ext cx="8229600" cy="4525963"/>
          </a:xfrm>
        </p:spPr>
        <p:txBody>
          <a:bodyPr>
            <a:normAutofit/>
          </a:bodyPr>
          <a:lstStyle/>
          <a:p>
            <a:pPr algn="ctr"/>
            <a:r>
              <a:rPr lang="ru-RU" sz="2400" b="1" dirty="0"/>
              <a:t>Катапульта «</a:t>
            </a:r>
            <a:r>
              <a:rPr lang="ru-RU" sz="2400" b="1" dirty="0" err="1"/>
              <a:t>Big</a:t>
            </a:r>
            <a:r>
              <a:rPr lang="ru-RU" sz="2400" b="1" dirty="0"/>
              <a:t> </a:t>
            </a:r>
            <a:r>
              <a:rPr lang="ru-RU" sz="2400" b="1" dirty="0" err="1"/>
              <a:t>Shot</a:t>
            </a:r>
            <a:r>
              <a:rPr lang="ru-RU" sz="2400" b="1" dirty="0"/>
              <a:t>» – «Большой выстрел».</a:t>
            </a:r>
            <a:r>
              <a:rPr lang="ru-RU" sz="2400" b="1" dirty="0" smtClean="0"/>
              <a:t/>
            </a:r>
            <a:br>
              <a:rPr lang="ru-RU" sz="2400" b="1" dirty="0" smtClean="0"/>
            </a:br>
            <a:r>
              <a:rPr lang="ru-RU" sz="2400" b="1" dirty="0"/>
              <a:t>Это самый высокий аттракцион в мире. Если ты хочешь посмотреть на Землю с высоты 100-этажного дома «вживую», а не через иллюминатор самолёта, то тебе сюда. Кстати, этот аттракцион назвали «Большой выстрел» не просто так – выражение «вылететь со скоростью пули» здесь можно прочувствовать буквально!</a:t>
            </a:r>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2993902"/>
            <a:ext cx="3621782" cy="3621782"/>
          </a:xfrm>
          <a:prstGeom prst="rect">
            <a:avLst/>
          </a:prstGeom>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2120" y="2852936"/>
            <a:ext cx="3020282" cy="3903715"/>
          </a:xfrm>
          <a:prstGeom prst="rect">
            <a:avLst/>
          </a:prstGeom>
        </p:spPr>
      </p:pic>
    </p:spTree>
    <p:extLst>
      <p:ext uri="{BB962C8B-B14F-4D97-AF65-F5344CB8AC3E}">
        <p14:creationId xmlns:p14="http://schemas.microsoft.com/office/powerpoint/2010/main" val="6978738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l="-10000" r="-10000"/>
          </a:stretch>
        </a:blip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107503" y="260648"/>
            <a:ext cx="4912649" cy="4525963"/>
          </a:xfrm>
        </p:spPr>
        <p:txBody>
          <a:bodyPr>
            <a:normAutofit/>
          </a:bodyPr>
          <a:lstStyle/>
          <a:p>
            <a:r>
              <a:rPr lang="ru-RU" sz="2000" b="1" dirty="0"/>
              <a:t>Карусель «</a:t>
            </a:r>
            <a:r>
              <a:rPr lang="ru-RU" sz="2000" b="1" dirty="0" err="1"/>
              <a:t>Insanity</a:t>
            </a:r>
            <a:r>
              <a:rPr lang="ru-RU" sz="2000" b="1" dirty="0"/>
              <a:t>» – «Безумие». Специальный кран позволяет карусели вращаться на расстоянии 18 метров от здания. Если учесть, что люди на карусели размещаются не в закрытых кабинках, а на открытых сидениях, то ощущения от вращения на дикой скорости над пропастью должны быть просто непередаваемыми!</a:t>
            </a:r>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3999733"/>
            <a:ext cx="4912649" cy="2448191"/>
          </a:xfrm>
          <a:prstGeom prst="rect">
            <a:avLst/>
          </a:prstGeom>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8024" y="3778380"/>
            <a:ext cx="4322036" cy="2890898"/>
          </a:xfrm>
          <a:prstGeom prst="rect">
            <a:avLst/>
          </a:prstGeom>
        </p:spPr>
      </p:pic>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2651" y="764704"/>
            <a:ext cx="3951658" cy="2592288"/>
          </a:xfrm>
          <a:prstGeom prst="rect">
            <a:avLst/>
          </a:prstGeom>
        </p:spPr>
      </p:pic>
    </p:spTree>
    <p:extLst>
      <p:ext uri="{BB962C8B-B14F-4D97-AF65-F5344CB8AC3E}">
        <p14:creationId xmlns:p14="http://schemas.microsoft.com/office/powerpoint/2010/main" val="73839365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9000"/>
            <a:lum/>
          </a:blip>
          <a:srcRect/>
          <a:stretch>
            <a:fillRect l="-10000" r="-10000"/>
          </a:stretch>
        </a:blip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3635896" y="332656"/>
            <a:ext cx="5464530" cy="5793507"/>
          </a:xfrm>
        </p:spPr>
        <p:txBody>
          <a:bodyPr>
            <a:normAutofit/>
          </a:bodyPr>
          <a:lstStyle/>
          <a:p>
            <a:pPr algn="ctr"/>
            <a:r>
              <a:rPr lang="ru-RU" sz="2400" b="1" dirty="0"/>
              <a:t>Гигантские качели X-</a:t>
            </a:r>
            <a:r>
              <a:rPr lang="ru-RU" sz="2400" b="1" dirty="0" err="1"/>
              <a:t>cream</a:t>
            </a:r>
            <a:r>
              <a:rPr lang="ru-RU" sz="2400" b="1" dirty="0"/>
              <a:t>  внезапно останавливаются с сидящими в открытой капсуле пассажирами на высоте девяностого этажа от земли и довольно далеко от башни. Страшно? Не знаем, не пробовали. Но кажется, что именно на этом аттракционе меньше всего желающих покататься</a:t>
            </a:r>
            <a:r>
              <a:rPr lang="ru-RU" sz="2400" b="1" dirty="0" smtClean="0"/>
              <a:t>.</a:t>
            </a:r>
            <a:endParaRPr lang="ru-RU" sz="2400" b="1" dirty="0"/>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3" y="764704"/>
            <a:ext cx="3915516" cy="2938940"/>
          </a:xfrm>
          <a:prstGeom prst="rect">
            <a:avLst/>
          </a:prstGeom>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9712" y="3703644"/>
            <a:ext cx="6256618" cy="3118563"/>
          </a:xfrm>
          <a:prstGeom prst="rect">
            <a:avLst/>
          </a:prstGeom>
        </p:spPr>
      </p:pic>
    </p:spTree>
    <p:extLst>
      <p:ext uri="{BB962C8B-B14F-4D97-AF65-F5344CB8AC3E}">
        <p14:creationId xmlns:p14="http://schemas.microsoft.com/office/powerpoint/2010/main" val="298488125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6000"/>
            <a:lum/>
          </a:blip>
          <a:srcRect/>
          <a:stretch>
            <a:fillRect l="-10000" r="-10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3600" b="1" dirty="0" smtClean="0"/>
              <a:t>И напоследок несколько интересных фактов о США</a:t>
            </a:r>
            <a:endParaRPr lang="ru-RU" sz="3600" b="1" dirty="0"/>
          </a:p>
        </p:txBody>
      </p:sp>
      <p:sp>
        <p:nvSpPr>
          <p:cNvPr id="3" name="Объект 2"/>
          <p:cNvSpPr>
            <a:spLocks noGrp="1"/>
          </p:cNvSpPr>
          <p:nvPr>
            <p:ph idx="1"/>
          </p:nvPr>
        </p:nvSpPr>
        <p:spPr>
          <a:xfrm>
            <a:off x="457200" y="1340768"/>
            <a:ext cx="8229600" cy="5400600"/>
          </a:xfrm>
        </p:spPr>
        <p:txBody>
          <a:bodyPr>
            <a:normAutofit fontScale="92500"/>
          </a:bodyPr>
          <a:lstStyle/>
          <a:p>
            <a:r>
              <a:rPr lang="ru-RU" sz="2800" dirty="0" smtClean="0"/>
              <a:t>В Вашингтоне телефонов больше, чем жителей</a:t>
            </a:r>
          </a:p>
          <a:p>
            <a:r>
              <a:rPr lang="ru-RU" sz="2800" dirty="0" smtClean="0"/>
              <a:t>Каждый год американцы тратят больше денег на пищу для собак, чем на пищу для детей</a:t>
            </a:r>
          </a:p>
          <a:p>
            <a:r>
              <a:rPr lang="ru-RU" sz="2800" dirty="0" smtClean="0"/>
              <a:t>Каждый год одна из американских семей меняет место жительства</a:t>
            </a:r>
          </a:p>
          <a:p>
            <a:r>
              <a:rPr lang="ru-RU" sz="2800" dirty="0" smtClean="0"/>
              <a:t>Каждый год более 300.000 американских подростков страдают от каких-либо венерических заболеваний</a:t>
            </a:r>
          </a:p>
          <a:p>
            <a:r>
              <a:rPr lang="ru-RU" sz="2800" dirty="0" smtClean="0"/>
              <a:t>Жители американского штата Невада проигрывают в казино в среднем  по 846</a:t>
            </a:r>
            <a:r>
              <a:rPr lang="en-US" sz="2800" dirty="0" smtClean="0"/>
              <a:t> $ </a:t>
            </a:r>
            <a:r>
              <a:rPr lang="ru-RU" sz="2800" dirty="0" smtClean="0"/>
              <a:t>в год</a:t>
            </a:r>
          </a:p>
          <a:p>
            <a:r>
              <a:rPr lang="ru-RU" sz="2800" dirty="0" smtClean="0"/>
              <a:t>Американские городские школы славятся тем, что особо выдающиеся их ученики не умеют ни читать, ни считать</a:t>
            </a:r>
          </a:p>
          <a:p>
            <a:endParaRPr lang="ru-RU" sz="2800" dirty="0"/>
          </a:p>
        </p:txBody>
      </p:sp>
    </p:spTree>
    <p:extLst>
      <p:ext uri="{BB962C8B-B14F-4D97-AF65-F5344CB8AC3E}">
        <p14:creationId xmlns:p14="http://schemas.microsoft.com/office/powerpoint/2010/main" val="36079758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2636912"/>
            <a:ext cx="8229600" cy="4525963"/>
          </a:xfrm>
        </p:spPr>
        <p:txBody>
          <a:bodyPr>
            <a:normAutofit/>
          </a:bodyPr>
          <a:lstStyle/>
          <a:p>
            <a:r>
              <a:rPr lang="ru-RU" sz="4800" b="1" dirty="0" smtClean="0"/>
              <a:t>Микки Мауса</a:t>
            </a:r>
            <a:endParaRPr lang="ru-RU" sz="4800" b="1"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1920" y="764704"/>
            <a:ext cx="4968552" cy="5703897"/>
          </a:xfrm>
          <a:prstGeom prst="rect">
            <a:avLst/>
          </a:prstGeom>
        </p:spPr>
      </p:pic>
    </p:spTree>
    <p:extLst>
      <p:ext uri="{BB962C8B-B14F-4D97-AF65-F5344CB8AC3E}">
        <p14:creationId xmlns:p14="http://schemas.microsoft.com/office/powerpoint/2010/main" val="13779594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r>
              <a:rPr lang="ru-RU" sz="5400" b="1" dirty="0" smtClean="0"/>
              <a:t>Джинсы</a:t>
            </a:r>
            <a:endParaRPr lang="ru-RU" b="1"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5582" y="1412776"/>
            <a:ext cx="6497330" cy="4909914"/>
          </a:xfrm>
          <a:prstGeom prst="rect">
            <a:avLst/>
          </a:prstGeom>
        </p:spPr>
      </p:pic>
    </p:spTree>
    <p:extLst>
      <p:ext uri="{BB962C8B-B14F-4D97-AF65-F5344CB8AC3E}">
        <p14:creationId xmlns:p14="http://schemas.microsoft.com/office/powerpoint/2010/main" val="5398953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1000"/>
            <a:lum/>
          </a:blip>
          <a:srcRect/>
          <a:stretch>
            <a:fillRect l="-13000" r="-13000"/>
          </a:stretch>
        </a:blip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1907704" y="548680"/>
            <a:ext cx="8229600" cy="4525963"/>
          </a:xfrm>
        </p:spPr>
        <p:txBody>
          <a:bodyPr/>
          <a:lstStyle/>
          <a:p>
            <a:r>
              <a:rPr lang="ru-RU" sz="5400" b="1" dirty="0" smtClean="0"/>
              <a:t>Джаз</a:t>
            </a:r>
            <a:endParaRPr lang="ru-RU" b="1" dirty="0"/>
          </a:p>
        </p:txBody>
      </p:sp>
    </p:spTree>
    <p:extLst>
      <p:ext uri="{BB962C8B-B14F-4D97-AF65-F5344CB8AC3E}">
        <p14:creationId xmlns:p14="http://schemas.microsoft.com/office/powerpoint/2010/main" val="36764123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22347" y="-99392"/>
            <a:ext cx="8229600" cy="4525963"/>
          </a:xfrm>
        </p:spPr>
        <p:txBody>
          <a:bodyPr>
            <a:normAutofit/>
          </a:bodyPr>
          <a:lstStyle/>
          <a:p>
            <a:r>
              <a:rPr lang="ru-RU" sz="4400" b="1" dirty="0" smtClean="0"/>
              <a:t>Ковбойские фильмы</a:t>
            </a:r>
            <a:endParaRPr lang="ru-RU" sz="4400" b="1" dirty="0"/>
          </a:p>
        </p:txBody>
      </p:sp>
    </p:spTree>
    <p:extLst>
      <p:ext uri="{BB962C8B-B14F-4D97-AF65-F5344CB8AC3E}">
        <p14:creationId xmlns:p14="http://schemas.microsoft.com/office/powerpoint/2010/main" val="31289977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3000"/>
            <a:lum/>
          </a:blip>
          <a:srcRect/>
          <a:stretch>
            <a:fillRect l="-10000" r="-10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322714"/>
          </a:xfrm>
        </p:spPr>
        <p:txBody>
          <a:bodyPr>
            <a:noAutofit/>
          </a:bodyPr>
          <a:lstStyle/>
          <a:p>
            <a:r>
              <a:rPr lang="ru-RU" sz="2000" b="1" dirty="0"/>
              <a:t>Америка – большая многонациональная и многоконфессиональная страна, появившаяся намного позже большинства стран Европы. Поэтому выявить какие-то традиции США, общие для всех ее жителей довольно непросто. Многочисленные эмигранты вливаясь в культуру США не ассимилируются в ней, а продолжают сохранять самостоятельность, отмечать собственные праздники и соблюдать свои обряды. Однако есть традиции США, которые можно считать широко распространенными. Так, многие традиции США тесно связаны с историей страны, семьей и домом. Здесь принято приезжать домой на Рождество, дарить подарки на день матери и день отца, помнить собственный гимн и имена всех президентов страны. Традиции США предписывают знать своих соседей и поддерживать с ними приятельские отношения, не переходящие, однако, определенную грань. Национальные и этнические группы, живущие в США, привносят в культуру это страны что-то свое. И это еще одни незыблемые традиции Америки – терпимость к чужим взглядам и открытость для новых обычаев без ущерба своим собственным.</a:t>
            </a:r>
          </a:p>
        </p:txBody>
      </p:sp>
    </p:spTree>
    <p:extLst>
      <p:ext uri="{BB962C8B-B14F-4D97-AF65-F5344CB8AC3E}">
        <p14:creationId xmlns:p14="http://schemas.microsoft.com/office/powerpoint/2010/main" val="15087517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1000"/>
            <a:lum/>
          </a:blip>
          <a:srcRect/>
          <a:stretch>
            <a:fillRect t="-11000" b="-11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692696"/>
            <a:ext cx="8928992" cy="1354162"/>
          </a:xfrm>
        </p:spPr>
        <p:txBody>
          <a:bodyPr>
            <a:normAutofit fontScale="90000"/>
          </a:bodyPr>
          <a:lstStyle/>
          <a:p>
            <a:r>
              <a:rPr lang="ru-RU" sz="4000" b="1" dirty="0">
                <a:solidFill>
                  <a:schemeClr val="bg1"/>
                </a:solidFill>
              </a:rPr>
              <a:t>Свадебные традиции и обычаи США в наши дни</a:t>
            </a:r>
            <a:r>
              <a:rPr lang="ru-RU" b="1" dirty="0"/>
              <a:t/>
            </a:r>
            <a:br>
              <a:rPr lang="ru-RU" b="1" dirty="0"/>
            </a:br>
            <a:endParaRPr lang="ru-RU" dirty="0"/>
          </a:p>
        </p:txBody>
      </p:sp>
    </p:spTree>
    <p:extLst>
      <p:ext uri="{BB962C8B-B14F-4D97-AF65-F5344CB8AC3E}">
        <p14:creationId xmlns:p14="http://schemas.microsoft.com/office/powerpoint/2010/main" val="991332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3082354"/>
          </a:xfrm>
        </p:spPr>
        <p:txBody>
          <a:bodyPr>
            <a:noAutofit/>
          </a:bodyPr>
          <a:lstStyle/>
          <a:p>
            <a:r>
              <a:rPr lang="ru-RU" sz="2800" b="1" dirty="0"/>
              <a:t>Традиции и обычаи США предусматривают обряд обручения за полгода до свадьбы. Конечно, обряд – это слишком громкое слово. Как правило, он состоит в том, что будущий жених приглашает свою возлюбленную в ресторан и в торжественной обстановке дарит ей кольцо. Согласно традициям и обычаям США, о помолвке дают объявление в местной газете.</a:t>
            </a: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3" y="3721099"/>
            <a:ext cx="4536504" cy="2959360"/>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0032" y="3770329"/>
            <a:ext cx="4130083" cy="2747403"/>
          </a:xfrm>
          <a:prstGeom prst="rect">
            <a:avLst/>
          </a:prstGeom>
        </p:spPr>
      </p:pic>
    </p:spTree>
    <p:extLst>
      <p:ext uri="{BB962C8B-B14F-4D97-AF65-F5344CB8AC3E}">
        <p14:creationId xmlns:p14="http://schemas.microsoft.com/office/powerpoint/2010/main" val="4113813766"/>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TotalTime>
  <Words>724</Words>
  <Application>Microsoft Office PowerPoint</Application>
  <PresentationFormat>Экран (4:3)</PresentationFormat>
  <Paragraphs>35</Paragraphs>
  <Slides>29</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29</vt:i4>
      </vt:variant>
    </vt:vector>
  </HeadingPairs>
  <TitlesOfParts>
    <vt:vector size="30" baseType="lpstr">
      <vt:lpstr>Тема Office</vt:lpstr>
      <vt:lpstr>США</vt:lpstr>
      <vt:lpstr>США – страна, которая подарила миру</vt:lpstr>
      <vt:lpstr>Презентация PowerPoint</vt:lpstr>
      <vt:lpstr>Презентация PowerPoint</vt:lpstr>
      <vt:lpstr>Презентация PowerPoint</vt:lpstr>
      <vt:lpstr>Презентация PowerPoint</vt:lpstr>
      <vt:lpstr>Америка – большая многонациональная и многоконфессиональная страна, появившаяся намного позже большинства стран Европы. Поэтому выявить какие-то традиции США, общие для всех ее жителей довольно непросто. Многочисленные эмигранты вливаясь в культуру США не ассимилируются в ней, а продолжают сохранять самостоятельность, отмечать собственные праздники и соблюдать свои обряды. Однако есть традиции США, которые можно считать широко распространенными. Так, многие традиции США тесно связаны с историей страны, семьей и домом. Здесь принято приезжать домой на Рождество, дарить подарки на день матери и день отца, помнить собственный гимн и имена всех президентов страны. Традиции США предписывают знать своих соседей и поддерживать с ними приятельские отношения, не переходящие, однако, определенную грань. Национальные и этнические группы, живущие в США, привносят в культуру это страны что-то свое. И это еще одни незыблемые традиции Америки – терпимость к чужим взглядам и открытость для новых обычаев без ущерба своим собственным.</vt:lpstr>
      <vt:lpstr>Свадебные традиции и обычаи США в наши дни </vt:lpstr>
      <vt:lpstr>Традиции и обычаи США предусматривают обряд обручения за полгода до свадьбы. Конечно, обряд – это слишком громкое слово. Как правило, он состоит в том, что будущий жених приглашает свою возлюбленную в ресторан и в торжественной обстановке дарит ей кольцо. Согласно традициям и обычаям США, о помолвке дают объявление в местной газете.</vt:lpstr>
      <vt:lpstr>Сама свадьба бывает двух видов: гражданская и религиозная. Первая носит официальный характер, а вторая проходит в торжественной обстановке со множеством гостей. Свадебные традиции и обычаи США предписывают так же обязательную репетицию перед свадьбой, во время которой жених и невеста знакомятся с деталями предстоящей церемонии. Религиозную свадьбу часто проводят в церкви, молодые дают брачные обеты и обмениваются кольцами.</vt:lpstr>
      <vt:lpstr>Презентация PowerPoint</vt:lpstr>
      <vt:lpstr>Первую брачную ночь свадебные обычаи и традиции Америки предписывают обязательно провести вне дома: в свадебном путешествии или хотя бы в номере отеля.</vt:lpstr>
      <vt:lpstr>Смешные и неожиданные обычаи США   Некоторые обычаи в США могут показаться нашим соотечественникам необычными или даже вызвать улыбку. Например, здесь не принято уступать места в общественном транспорте, платить за женщин в ресторане и снимать обувь при входе в дом. </vt:lpstr>
      <vt:lpstr>Многие обычаи в США распространены не повсеместно, а только в определенных штатах. Так по закону в Кливленде (Огайо) существует запрет на ношение женщинами лакированных туфель. Причина? Как ни странно, считается, что в их зеркальной поверхности мужчины смогут увидеть отражение нижнего белья.</vt:lpstr>
      <vt:lpstr>В Hогалесе (Аризона) законы и обычаи Америки запрещают мужчинам носить подтяжки, а в Кармеле (Hью-Йорк) – брюки и пиджак разного цвета.</vt:lpstr>
      <vt:lpstr>Вещи, которые стоит сделать в Америке</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И напоследок несколько интересных фактов о США</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США</dc:title>
  <dc:creator>Natalo4ka</dc:creator>
  <cp:lastModifiedBy>Natalo4ka</cp:lastModifiedBy>
  <cp:revision>11</cp:revision>
  <dcterms:created xsi:type="dcterms:W3CDTF">2014-05-18T17:29:53Z</dcterms:created>
  <dcterms:modified xsi:type="dcterms:W3CDTF">2014-05-18T19:20:20Z</dcterms:modified>
</cp:coreProperties>
</file>