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59" r:id="rId7"/>
    <p:sldId id="263" r:id="rId8"/>
    <p:sldId id="260" r:id="rId9"/>
    <p:sldId id="261" r:id="rId10"/>
    <p:sldId id="26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2"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F080C3-0550-4040-9790-5A40A2047E9F}" type="datetimeFigureOut">
              <a:rPr lang="ru-RU" smtClean="0"/>
              <a:pPr/>
              <a:t>21.10.2013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7788B9-0823-4E68-961E-79795930C9D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6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080C3-0550-4040-9790-5A40A2047E9F}" type="datetimeFigureOut">
              <a:rPr lang="ru-RU" smtClean="0"/>
              <a:pPr/>
              <a:t>21.10.2013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788B9-0823-4E68-961E-79795930C9D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8800" dirty="0" smtClean="0">
                <a:effectLst>
                  <a:outerShdw blurRad="38100" dist="38100" dir="2700000" algn="tl">
                    <a:srgbClr val="000000">
                      <a:alpha val="43137"/>
                    </a:srgbClr>
                  </a:outerShdw>
                </a:effectLst>
                <a:latin typeface="Monotype Corsiva" pitchFamily="66" charset="0"/>
              </a:rPr>
              <a:t>The Great Britain</a:t>
            </a:r>
            <a:endParaRPr lang="ru-RU" sz="8800" dirty="0">
              <a:effectLst>
                <a:outerShdw blurRad="38100" dist="38100" dir="2700000" algn="tl">
                  <a:srgbClr val="000000">
                    <a:alpha val="43137"/>
                  </a:srgbClr>
                </a:outerShdw>
              </a:effectLst>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357166"/>
            <a:ext cx="5486400" cy="566738"/>
          </a:xfrm>
        </p:spPr>
        <p:txBody>
          <a:bodyPr>
            <a:noAutofit/>
          </a:bodyPr>
          <a:lstStyle/>
          <a:p>
            <a:pPr algn="ctr"/>
            <a:r>
              <a:rPr lang="en-US" sz="5400" b="0" dirty="0" smtClean="0">
                <a:effectLst>
                  <a:outerShdw blurRad="38100" dist="38100" dir="2700000" algn="tl">
                    <a:srgbClr val="000000">
                      <a:alpha val="43137"/>
                    </a:srgbClr>
                  </a:outerShdw>
                </a:effectLst>
                <a:latin typeface="Monotype Corsiva" pitchFamily="66" charset="0"/>
              </a:rPr>
              <a:t>Piccadilly Circus</a:t>
            </a:r>
            <a:endParaRPr lang="ru-RU" sz="5400" b="0" dirty="0">
              <a:effectLst>
                <a:outerShdw blurRad="38100" dist="38100" dir="2700000" algn="tl">
                  <a:srgbClr val="000000">
                    <a:alpha val="43137"/>
                  </a:srgbClr>
                </a:outerShdw>
              </a:effectLst>
              <a:latin typeface="Monotype Corsiva" pitchFamily="66" charset="0"/>
            </a:endParaRPr>
          </a:p>
        </p:txBody>
      </p:sp>
      <p:pic>
        <p:nvPicPr>
          <p:cNvPr id="5" name="Рисунок 4" descr="0b083edba79580011e0d5105e5618bd0.jpg"/>
          <p:cNvPicPr>
            <a:picLocks noGrp="1" noChangeAspect="1"/>
          </p:cNvPicPr>
          <p:nvPr>
            <p:ph type="pic" idx="1"/>
          </p:nvPr>
        </p:nvPicPr>
        <p:blipFill>
          <a:blip r:embed="rId2"/>
          <a:srcRect l="4469" r="4469"/>
          <a:stretch>
            <a:fillRect/>
          </a:stretch>
        </p:blipFill>
        <p:spPr>
          <a:xfrm>
            <a:off x="1785918" y="928670"/>
            <a:ext cx="5772173" cy="4329130"/>
          </a:xfrm>
          <a:prstGeom prst="rect">
            <a:avLst/>
          </a:prstGeom>
          <a:ln>
            <a:noFill/>
          </a:ln>
          <a:effectLst>
            <a:softEdge rad="112500"/>
          </a:effectLst>
        </p:spPr>
      </p:pic>
      <p:sp>
        <p:nvSpPr>
          <p:cNvPr id="4" name="Текст 3"/>
          <p:cNvSpPr>
            <a:spLocks noGrp="1"/>
          </p:cNvSpPr>
          <p:nvPr>
            <p:ph type="body" sz="half" idx="2"/>
          </p:nvPr>
        </p:nvSpPr>
        <p:spPr>
          <a:xfrm>
            <a:off x="142844" y="5367338"/>
            <a:ext cx="8858312" cy="1276372"/>
          </a:xfrm>
        </p:spPr>
        <p:txBody>
          <a:bodyPr>
            <a:noAutofit/>
          </a:bodyPr>
          <a:lstStyle/>
          <a:p>
            <a:pPr algn="ctr"/>
            <a:r>
              <a:rPr lang="en-US" sz="2800" dirty="0" smtClean="0">
                <a:effectLst>
                  <a:outerShdw blurRad="38100" dist="38100" dir="2700000" algn="tl">
                    <a:srgbClr val="000000">
                      <a:alpha val="43137"/>
                    </a:srgbClr>
                  </a:outerShdw>
                </a:effectLst>
                <a:latin typeface="Monotype Corsiva" pitchFamily="66" charset="0"/>
              </a:rPr>
              <a:t>Center of London is located at Piccadilly Circus. Piccadilly Circus has appeared in London in 1819 and soon gained fame as the most bustling and never sleeping area.</a:t>
            </a:r>
            <a:endParaRPr lang="ru-RU" sz="2800" dirty="0">
              <a:effectLst>
                <a:outerShdw blurRad="38100" dist="38100" dir="2700000" algn="tl">
                  <a:srgbClr val="000000">
                    <a:alpha val="43137"/>
                  </a:srgbClr>
                </a:outerShdw>
              </a:effectLst>
              <a:latin typeface="Monotype Corsiva"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r>
              <a:rPr lang="en-US" sz="6000" dirty="0">
                <a:effectLst>
                  <a:outerShdw blurRad="38100" dist="38100" dir="2700000" algn="tl">
                    <a:srgbClr val="000000">
                      <a:alpha val="43137"/>
                    </a:srgbClr>
                  </a:outerShdw>
                </a:effectLst>
                <a:latin typeface="Monotype Corsiva" pitchFamily="66" charset="0"/>
              </a:rPr>
              <a:t>S</a:t>
            </a:r>
            <a:r>
              <a:rPr lang="en-US" sz="6000" dirty="0" smtClean="0">
                <a:effectLst>
                  <a:outerShdw blurRad="38100" dist="38100" dir="2700000" algn="tl">
                    <a:srgbClr val="000000">
                      <a:alpha val="43137"/>
                    </a:srgbClr>
                  </a:outerShdw>
                </a:effectLst>
                <a:latin typeface="Monotype Corsiva" pitchFamily="66" charset="0"/>
              </a:rPr>
              <a:t>omething about the UK</a:t>
            </a:r>
            <a:endParaRPr lang="ru-RU" sz="6000" dirty="0">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a:xfrm>
            <a:off x="428564" y="1428712"/>
            <a:ext cx="8715436" cy="5429288"/>
          </a:xfrm>
        </p:spPr>
        <p:txBody>
          <a:bodyPr>
            <a:noAutofit/>
          </a:bodyPr>
          <a:lstStyle/>
          <a:p>
            <a:r>
              <a:rPr lang="en-US" sz="3700" dirty="0" smtClean="0">
                <a:effectLst>
                  <a:outerShdw blurRad="38100" dist="38100" dir="2700000" algn="tl">
                    <a:srgbClr val="000000">
                      <a:alpha val="43137"/>
                    </a:srgbClr>
                  </a:outerShdw>
                </a:effectLst>
                <a:latin typeface="Monotype Corsiva" pitchFamily="66" charset="0"/>
                <a:ea typeface="Dotum" pitchFamily="34" charset="-127"/>
                <a:cs typeface="David" pitchFamily="34" charset="-79"/>
              </a:rPr>
              <a:t>The United Kingdom consists of four countries: England, Scotland, Wales and Northern Ireland;</a:t>
            </a:r>
          </a:p>
          <a:p>
            <a:r>
              <a:rPr lang="en-US" sz="3700" dirty="0" smtClean="0">
                <a:effectLst>
                  <a:outerShdw blurRad="38100" dist="38100" dir="2700000" algn="tl">
                    <a:srgbClr val="000000">
                      <a:alpha val="43137"/>
                    </a:srgbClr>
                  </a:outerShdw>
                </a:effectLst>
                <a:latin typeface="Monotype Corsiva" pitchFamily="66" charset="0"/>
                <a:ea typeface="Dotum" pitchFamily="34" charset="-127"/>
                <a:cs typeface="David" pitchFamily="34" charset="-79"/>
              </a:rPr>
              <a:t>London is the capital of Great Britain;</a:t>
            </a:r>
          </a:p>
          <a:p>
            <a:r>
              <a:rPr lang="en-US" sz="3700" dirty="0">
                <a:effectLst>
                  <a:outerShdw blurRad="38100" dist="38100" dir="2700000" algn="tl">
                    <a:srgbClr val="000000">
                      <a:alpha val="43137"/>
                    </a:srgbClr>
                  </a:outerShdw>
                </a:effectLst>
                <a:latin typeface="Monotype Corsiva" pitchFamily="66" charset="0"/>
                <a:ea typeface="Dotum" pitchFamily="34" charset="-127"/>
                <a:cs typeface="David" pitchFamily="34" charset="-79"/>
              </a:rPr>
              <a:t>T</a:t>
            </a:r>
            <a:r>
              <a:rPr lang="en-US" sz="3700" dirty="0" smtClean="0">
                <a:effectLst>
                  <a:outerShdw blurRad="38100" dist="38100" dir="2700000" algn="tl">
                    <a:srgbClr val="000000">
                      <a:alpha val="43137"/>
                    </a:srgbClr>
                  </a:outerShdw>
                </a:effectLst>
                <a:latin typeface="Monotype Corsiva" pitchFamily="66" charset="0"/>
                <a:ea typeface="Dotum" pitchFamily="34" charset="-127"/>
                <a:cs typeface="David" pitchFamily="34" charset="-79"/>
              </a:rPr>
              <a:t>he official language is English;</a:t>
            </a:r>
          </a:p>
          <a:p>
            <a:r>
              <a:rPr lang="en-US" sz="3700" dirty="0" smtClean="0">
                <a:effectLst>
                  <a:outerShdw blurRad="38100" dist="38100" dir="2700000" algn="tl">
                    <a:srgbClr val="000000">
                      <a:alpha val="43137"/>
                    </a:srgbClr>
                  </a:outerShdw>
                </a:effectLst>
                <a:latin typeface="Monotype Corsiva" pitchFamily="66" charset="0"/>
                <a:ea typeface="Dotum" pitchFamily="34" charset="-127"/>
                <a:cs typeface="David" pitchFamily="34" charset="-79"/>
              </a:rPr>
              <a:t>The UK's form of government is a constitutional monarchy with a parliamentary system;</a:t>
            </a:r>
          </a:p>
          <a:p>
            <a:r>
              <a:rPr lang="en-US" sz="3700" dirty="0" smtClean="0">
                <a:effectLst>
                  <a:outerShdw blurRad="38100" dist="38100" dir="2700000" algn="tl">
                    <a:srgbClr val="000000">
                      <a:alpha val="43137"/>
                    </a:srgbClr>
                  </a:outerShdw>
                </a:effectLst>
                <a:latin typeface="Monotype Corsiva" pitchFamily="66" charset="0"/>
                <a:ea typeface="Dotum" pitchFamily="34" charset="-127"/>
                <a:cs typeface="David" pitchFamily="34" charset="-79"/>
              </a:rPr>
              <a:t>The current British monarch—since 6 February 1952—is Queen Elizabeth II.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latin typeface="Monotype Corsiva" pitchFamily="66" charset="0"/>
              </a:rPr>
              <a:t>How can you go to the UK?</a:t>
            </a:r>
            <a:endParaRPr lang="ru-RU" sz="5400" dirty="0">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p:txBody>
          <a:bodyPr>
            <a:normAutofit/>
          </a:bodyPr>
          <a:lstStyle/>
          <a:p>
            <a:r>
              <a:rPr lang="en-US" sz="4000" dirty="0">
                <a:effectLst>
                  <a:outerShdw blurRad="38100" dist="38100" dir="2700000" algn="tl">
                    <a:srgbClr val="000000">
                      <a:alpha val="43137"/>
                    </a:srgbClr>
                  </a:outerShdw>
                </a:effectLst>
                <a:latin typeface="Monotype Corsiva" pitchFamily="66" charset="0"/>
              </a:rPr>
              <a:t>Y</a:t>
            </a:r>
            <a:r>
              <a:rPr lang="en-US" sz="4000" dirty="0" smtClean="0">
                <a:effectLst>
                  <a:outerShdw blurRad="38100" dist="38100" dir="2700000" algn="tl">
                    <a:srgbClr val="000000">
                      <a:alpha val="43137"/>
                    </a:srgbClr>
                  </a:outerShdw>
                </a:effectLst>
                <a:latin typeface="Monotype Corsiva" pitchFamily="66" charset="0"/>
              </a:rPr>
              <a:t>ou can go to the UK by plane, but if you live in Kherson, firstly, you should go to Kiev by train. </a:t>
            </a:r>
            <a:r>
              <a:rPr lang="en-US" sz="4000" dirty="0">
                <a:effectLst>
                  <a:outerShdw blurRad="38100" dist="38100" dir="2700000" algn="tl">
                    <a:srgbClr val="000000">
                      <a:alpha val="43137"/>
                    </a:srgbClr>
                  </a:outerShdw>
                </a:effectLst>
                <a:latin typeface="Monotype Corsiva" pitchFamily="66" charset="0"/>
              </a:rPr>
              <a:t>Y</a:t>
            </a:r>
            <a:r>
              <a:rPr lang="en-US" sz="4000" dirty="0" smtClean="0">
                <a:effectLst>
                  <a:outerShdw blurRad="38100" dist="38100" dir="2700000" algn="tl">
                    <a:srgbClr val="000000">
                      <a:alpha val="43137"/>
                    </a:srgbClr>
                  </a:outerShdw>
                </a:effectLst>
                <a:latin typeface="Monotype Corsiva" pitchFamily="66" charset="0"/>
              </a:rPr>
              <a:t>ou can buy ticket in Kiev for direct flights, or opt for the cheaper route with change. In any case, the plane landed in one of the three airports: Heathrow, Gatwick and London City.</a:t>
            </a:r>
            <a:endParaRPr lang="ru-RU" sz="4000" dirty="0">
              <a:effectLst>
                <a:outerShdw blurRad="38100" dist="38100" dir="2700000" algn="tl">
                  <a:srgbClr val="000000">
                    <a:alpha val="43137"/>
                  </a:srgbClr>
                </a:outerShdw>
              </a:effectLst>
              <a:latin typeface="Monotype Corsiva"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latin typeface="Monotype Corsiva" pitchFamily="66" charset="0"/>
              </a:rPr>
              <a:t>Living in the UK</a:t>
            </a:r>
            <a:endParaRPr lang="ru-RU" sz="5400" dirty="0">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a:xfrm>
            <a:off x="214282" y="1357298"/>
            <a:ext cx="8715436" cy="5286412"/>
          </a:xfrm>
        </p:spPr>
        <p:txBody>
          <a:bodyPr>
            <a:noAutofit/>
          </a:bodyPr>
          <a:lstStyle/>
          <a:p>
            <a:r>
              <a:rPr lang="en-US" sz="3100" dirty="0" smtClean="0">
                <a:effectLst>
                  <a:outerShdw blurRad="38100" dist="38100" dir="2700000" algn="tl">
                    <a:srgbClr val="000000">
                      <a:alpha val="43137"/>
                    </a:srgbClr>
                  </a:outerShdw>
                </a:effectLst>
                <a:latin typeface="Monotype Corsiva" pitchFamily="66" charset="0"/>
              </a:rPr>
              <a:t>London is one of the most expensive cities in the world, which means that finding a suitable accommodation with loyal prices and with reasonable terms and conditions very difficult</a:t>
            </a:r>
            <a:r>
              <a:rPr lang="en-US" sz="3100" dirty="0" smtClean="0">
                <a:effectLst>
                  <a:outerShdw blurRad="38100" dist="38100" dir="2700000" algn="tl">
                    <a:srgbClr val="000000">
                      <a:alpha val="43137"/>
                    </a:srgbClr>
                  </a:outerShdw>
                </a:effectLst>
                <a:latin typeface="Monotype Corsiva" pitchFamily="66" charset="0"/>
              </a:rPr>
              <a:t>.</a:t>
            </a:r>
          </a:p>
          <a:p>
            <a:r>
              <a:rPr lang="en-US" sz="3100" dirty="0" smtClean="0">
                <a:effectLst>
                  <a:outerShdw blurRad="38100" dist="38100" dir="2700000" algn="tl">
                    <a:srgbClr val="000000">
                      <a:alpha val="43137"/>
                    </a:srgbClr>
                  </a:outerShdw>
                </a:effectLst>
                <a:latin typeface="Monotype Corsiva" pitchFamily="66" charset="0"/>
              </a:rPr>
              <a:t>There is a general rule: the highest prices in the summer, and the lowest - in the winter</a:t>
            </a:r>
            <a:r>
              <a:rPr lang="en-US" sz="3100" dirty="0" smtClean="0">
                <a:effectLst>
                  <a:outerShdw blurRad="38100" dist="38100" dir="2700000" algn="tl">
                    <a:srgbClr val="000000">
                      <a:alpha val="43137"/>
                    </a:srgbClr>
                  </a:outerShdw>
                </a:effectLst>
                <a:latin typeface="Monotype Corsiva" pitchFamily="66" charset="0"/>
              </a:rPr>
              <a:t>.</a:t>
            </a:r>
          </a:p>
          <a:p>
            <a:r>
              <a:rPr lang="en-US" sz="3100" dirty="0" smtClean="0">
                <a:effectLst>
                  <a:outerShdw blurRad="38100" dist="38100" dir="2700000" algn="tl">
                    <a:srgbClr val="000000">
                      <a:alpha val="43137"/>
                    </a:srgbClr>
                  </a:outerShdw>
                </a:effectLst>
                <a:latin typeface="Monotype Corsiva" pitchFamily="66" charset="0"/>
              </a:rPr>
              <a:t>Most luxury hotels in </a:t>
            </a:r>
            <a:r>
              <a:rPr lang="en-US" sz="3100" dirty="0" smtClean="0">
                <a:effectLst>
                  <a:outerShdw blurRad="38100" dist="38100" dir="2700000" algn="tl">
                    <a:srgbClr val="000000">
                      <a:alpha val="43137"/>
                    </a:srgbClr>
                  </a:outerShdw>
                </a:effectLst>
                <a:latin typeface="Monotype Corsiva" pitchFamily="66" charset="0"/>
              </a:rPr>
              <a:t>London </a:t>
            </a:r>
            <a:r>
              <a:rPr lang="en-US" sz="3100" dirty="0" smtClean="0">
                <a:effectLst>
                  <a:outerShdw blurRad="38100" dist="38100" dir="2700000" algn="tl">
                    <a:srgbClr val="000000">
                      <a:alpha val="43137"/>
                    </a:srgbClr>
                  </a:outerShdw>
                </a:effectLst>
                <a:latin typeface="Monotype Corsiva" pitchFamily="66" charset="0"/>
              </a:rPr>
              <a:t>are </a:t>
            </a:r>
            <a:r>
              <a:rPr lang="en-US" sz="3100" u="sng" dirty="0" smtClean="0">
                <a:effectLst>
                  <a:outerShdw blurRad="38100" dist="38100" dir="2700000" algn="tl">
                    <a:srgbClr val="000000">
                      <a:alpha val="43137"/>
                    </a:srgbClr>
                  </a:outerShdw>
                </a:effectLst>
                <a:latin typeface="Monotype Corsiva" pitchFamily="66" charset="0"/>
              </a:rPr>
              <a:t>Landmark</a:t>
            </a:r>
            <a:r>
              <a:rPr lang="en-US" sz="3100" u="sng" dirty="0" smtClean="0">
                <a:effectLst>
                  <a:outerShdw blurRad="38100" dist="38100" dir="2700000" algn="tl">
                    <a:srgbClr val="000000">
                      <a:alpha val="43137"/>
                    </a:srgbClr>
                  </a:outerShdw>
                </a:effectLst>
                <a:latin typeface="Monotype Corsiva" pitchFamily="66" charset="0"/>
              </a:rPr>
              <a:t>, Dorchester</a:t>
            </a:r>
            <a:r>
              <a:rPr lang="en-US" sz="3100" u="sng" dirty="0" smtClean="0">
                <a:effectLst>
                  <a:outerShdw blurRad="38100" dist="38100" dir="2700000" algn="tl">
                    <a:srgbClr val="000000">
                      <a:alpha val="43137"/>
                    </a:srgbClr>
                  </a:outerShdw>
                </a:effectLst>
                <a:latin typeface="Monotype Corsiva" pitchFamily="66" charset="0"/>
              </a:rPr>
              <a:t>, </a:t>
            </a:r>
            <a:r>
              <a:rPr lang="en-US" sz="3100" u="sng" dirty="0" err="1" smtClean="0">
                <a:effectLst>
                  <a:outerShdw blurRad="38100" dist="38100" dir="2700000" algn="tl">
                    <a:srgbClr val="000000">
                      <a:alpha val="43137"/>
                    </a:srgbClr>
                  </a:outerShdw>
                </a:effectLst>
                <a:latin typeface="Monotype Corsiva" pitchFamily="66" charset="0"/>
              </a:rPr>
              <a:t>Claridges</a:t>
            </a:r>
            <a:r>
              <a:rPr lang="en-US" sz="3100" u="sng" dirty="0" smtClean="0">
                <a:effectLst>
                  <a:outerShdw blurRad="38100" dist="38100" dir="2700000" algn="tl">
                    <a:srgbClr val="000000">
                      <a:alpha val="43137"/>
                    </a:srgbClr>
                  </a:outerShdw>
                </a:effectLst>
                <a:latin typeface="Monotype Corsiva" pitchFamily="66" charset="0"/>
              </a:rPr>
              <a:t> </a:t>
            </a:r>
            <a:r>
              <a:rPr lang="en-US" sz="3100" u="sng" dirty="0" smtClean="0">
                <a:effectLst>
                  <a:outerShdw blurRad="38100" dist="38100" dir="2700000" algn="tl">
                    <a:srgbClr val="000000">
                      <a:alpha val="43137"/>
                    </a:srgbClr>
                  </a:outerShdw>
                </a:effectLst>
                <a:latin typeface="Monotype Corsiva" pitchFamily="66" charset="0"/>
              </a:rPr>
              <a:t>and Mandarin </a:t>
            </a:r>
            <a:r>
              <a:rPr lang="en-US" sz="3100" u="sng" dirty="0" smtClean="0">
                <a:effectLst>
                  <a:outerShdw blurRad="38100" dist="38100" dir="2700000" algn="tl">
                    <a:srgbClr val="000000">
                      <a:alpha val="43137"/>
                    </a:srgbClr>
                  </a:outerShdw>
                </a:effectLst>
                <a:latin typeface="Monotype Corsiva" pitchFamily="66" charset="0"/>
              </a:rPr>
              <a:t>Oriental Hyde </a:t>
            </a:r>
            <a:r>
              <a:rPr lang="en-US" sz="3100" u="sng" dirty="0" smtClean="0">
                <a:effectLst>
                  <a:outerShdw blurRad="38100" dist="38100" dir="2700000" algn="tl">
                    <a:srgbClr val="000000">
                      <a:alpha val="43137"/>
                    </a:srgbClr>
                  </a:outerShdw>
                </a:effectLst>
                <a:latin typeface="Monotype Corsiva" pitchFamily="66" charset="0"/>
              </a:rPr>
              <a:t>Park</a:t>
            </a:r>
            <a:r>
              <a:rPr lang="en-US" sz="3100" dirty="0" smtClean="0">
                <a:effectLst>
                  <a:outerShdw blurRad="38100" dist="38100" dir="2700000" algn="tl">
                    <a:srgbClr val="000000">
                      <a:alpha val="43137"/>
                    </a:srgbClr>
                  </a:outerShdw>
                </a:effectLst>
                <a:latin typeface="Monotype Corsiva" pitchFamily="66" charset="0"/>
              </a:rPr>
              <a:t>.</a:t>
            </a:r>
          </a:p>
          <a:p>
            <a:r>
              <a:rPr lang="en-US" sz="3100" dirty="0" smtClean="0">
                <a:effectLst>
                  <a:outerShdw blurRad="38100" dist="38100" dir="2700000" algn="tl">
                    <a:srgbClr val="000000">
                      <a:alpha val="43137"/>
                    </a:srgbClr>
                  </a:outerShdw>
                </a:effectLst>
                <a:latin typeface="Monotype Corsiva" pitchFamily="66" charset="0"/>
              </a:rPr>
              <a:t>One day stay at the hostel will cost 12-15 pounds, and the hotel will cost from 40 to 130 pounds.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43000"/>
          </a:xfrm>
        </p:spPr>
        <p:txBody>
          <a:bodyPr>
            <a:noAutofit/>
          </a:bodyPr>
          <a:lstStyle/>
          <a:p>
            <a:r>
              <a:rPr lang="en-US" sz="5200" dirty="0" smtClean="0">
                <a:effectLst>
                  <a:outerShdw blurRad="38100" dist="38100" dir="2700000" algn="tl">
                    <a:srgbClr val="000000">
                      <a:alpha val="43137"/>
                    </a:srgbClr>
                  </a:outerShdw>
                </a:effectLst>
                <a:latin typeface="Monotype Corsiva" pitchFamily="66" charset="0"/>
              </a:rPr>
              <a:t>Transportation and meals in the UK</a:t>
            </a:r>
            <a:endParaRPr lang="ru-RU" sz="5200" dirty="0">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a:xfrm>
            <a:off x="214282" y="1357298"/>
            <a:ext cx="8715436" cy="5286412"/>
          </a:xfrm>
        </p:spPr>
        <p:txBody>
          <a:bodyPr>
            <a:normAutofit/>
          </a:bodyPr>
          <a:lstStyle/>
          <a:p>
            <a:r>
              <a:rPr lang="en-US" dirty="0" smtClean="0">
                <a:effectLst>
                  <a:outerShdw blurRad="38100" dist="38100" dir="2700000" algn="tl">
                    <a:srgbClr val="000000">
                      <a:alpha val="43137"/>
                    </a:srgbClr>
                  </a:outerShdw>
                </a:effectLst>
                <a:latin typeface="Monotype Corsiva" pitchFamily="66" charset="0"/>
              </a:rPr>
              <a:t>The bus journey to London will cost 1-4 pounds. The price depends on the </a:t>
            </a:r>
            <a:r>
              <a:rPr lang="en-US" dirty="0" smtClean="0">
                <a:effectLst>
                  <a:outerShdw blurRad="38100" dist="38100" dir="2700000" algn="tl">
                    <a:srgbClr val="000000">
                      <a:alpha val="43137"/>
                    </a:srgbClr>
                  </a:outerShdw>
                </a:effectLst>
                <a:latin typeface="Monotype Corsiva" pitchFamily="66" charset="0"/>
              </a:rPr>
              <a:t>distance. The </a:t>
            </a:r>
            <a:r>
              <a:rPr lang="en-US" dirty="0" smtClean="0">
                <a:effectLst>
                  <a:outerShdw blurRad="38100" dist="38100" dir="2700000" algn="tl">
                    <a:srgbClr val="000000">
                      <a:alpha val="43137"/>
                    </a:srgbClr>
                  </a:outerShdw>
                </a:effectLst>
                <a:latin typeface="Monotype Corsiva" pitchFamily="66" charset="0"/>
              </a:rPr>
              <a:t>fare on the subway is approximately equal to the cost of travel on the buses . One mile taxi ride will cost between 4 to 7 pounds depending on the day of the week. A taxi from Heathrow Airport to central London , for example, will cost from 40 to 70 pounds</a:t>
            </a:r>
            <a:r>
              <a:rPr lang="en-US" dirty="0" smtClean="0">
                <a:effectLst>
                  <a:outerShdw blurRad="38100" dist="38100" dir="2700000" algn="tl">
                    <a:srgbClr val="000000">
                      <a:alpha val="43137"/>
                    </a:srgbClr>
                  </a:outerShdw>
                </a:effectLst>
                <a:latin typeface="Monotype Corsiva" pitchFamily="66" charset="0"/>
              </a:rPr>
              <a:t>.</a:t>
            </a:r>
          </a:p>
          <a:p>
            <a:r>
              <a:rPr lang="en-US" dirty="0" smtClean="0">
                <a:effectLst>
                  <a:outerShdw blurRad="38100" dist="38100" dir="2700000" algn="tl">
                    <a:srgbClr val="000000">
                      <a:alpha val="43137"/>
                    </a:srgbClr>
                  </a:outerShdw>
                </a:effectLst>
                <a:latin typeface="Monotype Corsiva" pitchFamily="66" charset="0"/>
              </a:rPr>
              <a:t>In inexpensive cafes and restaurants, the average cost of a dinner is about 15-20 pounds and rarely exceed 100 pounds , even in relatively expensive </a:t>
            </a:r>
            <a:r>
              <a:rPr lang="en-US" dirty="0" smtClean="0">
                <a:effectLst>
                  <a:outerShdw blurRad="38100" dist="38100" dir="2700000" algn="tl">
                    <a:srgbClr val="000000">
                      <a:alpha val="43137"/>
                    </a:srgbClr>
                  </a:outerShdw>
                </a:effectLst>
                <a:latin typeface="Monotype Corsiva" pitchFamily="66" charset="0"/>
              </a:rPr>
              <a:t>establishments.</a:t>
            </a:r>
            <a:endParaRPr lang="en-US" dirty="0" smtClean="0">
              <a:effectLst>
                <a:outerShdw blurRad="38100" dist="38100" dir="2700000" algn="tl">
                  <a:srgbClr val="000000">
                    <a:alpha val="43137"/>
                  </a:srgbClr>
                </a:outerShdw>
              </a:effectLst>
              <a:latin typeface="Monotype Corsiva" pitchFamily="66" charset="0"/>
            </a:endParaRPr>
          </a:p>
          <a:p>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214290"/>
            <a:ext cx="4357718" cy="628664"/>
          </a:xfrm>
        </p:spPr>
        <p:txBody>
          <a:bodyPr>
            <a:noAutofit/>
          </a:bodyPr>
          <a:lstStyle/>
          <a:p>
            <a:pPr algn="ctr"/>
            <a:r>
              <a:rPr lang="en-US" sz="5400" b="0" dirty="0" smtClean="0">
                <a:effectLst>
                  <a:outerShdw blurRad="38100" dist="38100" dir="2700000" algn="tl">
                    <a:srgbClr val="000000">
                      <a:alpha val="43137"/>
                    </a:srgbClr>
                  </a:outerShdw>
                </a:effectLst>
                <a:latin typeface="Monotype Corsiva" pitchFamily="66" charset="0"/>
              </a:rPr>
              <a:t>Big Ben</a:t>
            </a:r>
            <a:endParaRPr lang="ru-RU" sz="5400" b="0" dirty="0">
              <a:effectLst>
                <a:outerShdw blurRad="38100" dist="38100" dir="2700000" algn="tl">
                  <a:srgbClr val="000000">
                    <a:alpha val="43137"/>
                  </a:srgbClr>
                </a:outerShdw>
              </a:effectLst>
              <a:latin typeface="Monotype Corsiva" pitchFamily="66" charset="0"/>
            </a:endParaRPr>
          </a:p>
        </p:txBody>
      </p:sp>
      <p:sp>
        <p:nvSpPr>
          <p:cNvPr id="4" name="Текст 3"/>
          <p:cNvSpPr>
            <a:spLocks noGrp="1"/>
          </p:cNvSpPr>
          <p:nvPr>
            <p:ph type="body" sz="half" idx="2"/>
          </p:nvPr>
        </p:nvSpPr>
        <p:spPr>
          <a:xfrm>
            <a:off x="0" y="5286388"/>
            <a:ext cx="9001156" cy="1347810"/>
          </a:xfrm>
        </p:spPr>
        <p:txBody>
          <a:bodyPr>
            <a:noAutofit/>
          </a:bodyPr>
          <a:lstStyle/>
          <a:p>
            <a:pPr algn="ctr"/>
            <a:r>
              <a:rPr lang="en-US" sz="2400" dirty="0" smtClean="0">
                <a:effectLst>
                  <a:outerShdw blurRad="38100" dist="38100" dir="2700000" algn="tl">
                    <a:srgbClr val="000000">
                      <a:alpha val="43137"/>
                    </a:srgbClr>
                  </a:outerShdw>
                </a:effectLst>
                <a:latin typeface="Monotype Corsiva" pitchFamily="66" charset="0"/>
              </a:rPr>
              <a:t>The most recognizable symbol of London and the UK is the famous clock tower of the Palace of Westminster. The clock shows the exact time the citizens and guests of the British capital since May 31, 1859. Chime is heard throughout the city, even during peak hours.</a:t>
            </a:r>
            <a:endParaRPr lang="ru-RU" sz="2400" dirty="0">
              <a:effectLst>
                <a:outerShdw blurRad="38100" dist="38100" dir="2700000" algn="tl">
                  <a:srgbClr val="000000">
                    <a:alpha val="43137"/>
                  </a:srgbClr>
                </a:outerShdw>
              </a:effectLst>
              <a:latin typeface="Monotype Corsiva" pitchFamily="66" charset="0"/>
            </a:endParaRPr>
          </a:p>
        </p:txBody>
      </p:sp>
      <p:pic>
        <p:nvPicPr>
          <p:cNvPr id="7" name="Рисунок 6" descr="london_big_ben_tower_wallpaper-normal5.4.jpg"/>
          <p:cNvPicPr>
            <a:picLocks noGrp="1" noChangeAspect="1"/>
          </p:cNvPicPr>
          <p:nvPr>
            <p:ph type="pic" idx="1"/>
          </p:nvPr>
        </p:nvPicPr>
        <p:blipFill>
          <a:blip r:embed="rId2"/>
          <a:srcRect t="3125" b="3125"/>
          <a:stretch>
            <a:fillRect/>
          </a:stretch>
        </p:blipFill>
        <p:spPr>
          <a:xfrm>
            <a:off x="1643042" y="785794"/>
            <a:ext cx="6072230" cy="438269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357166"/>
            <a:ext cx="5486400" cy="566738"/>
          </a:xfrm>
        </p:spPr>
        <p:txBody>
          <a:bodyPr>
            <a:noAutofit/>
          </a:bodyPr>
          <a:lstStyle/>
          <a:p>
            <a:pPr algn="ctr"/>
            <a:r>
              <a:rPr lang="en-US" sz="5400" b="0" dirty="0" smtClean="0">
                <a:effectLst>
                  <a:outerShdw blurRad="38100" dist="38100" dir="2700000" algn="tl">
                    <a:srgbClr val="000000">
                      <a:alpha val="43137"/>
                    </a:srgbClr>
                  </a:outerShdw>
                </a:effectLst>
                <a:latin typeface="Monotype Corsiva" pitchFamily="66" charset="0"/>
              </a:rPr>
              <a:t>Westminster Abbey</a:t>
            </a:r>
            <a:endParaRPr lang="ru-RU" sz="5400" b="0" dirty="0">
              <a:effectLst>
                <a:outerShdw blurRad="38100" dist="38100" dir="2700000" algn="tl">
                  <a:srgbClr val="000000">
                    <a:alpha val="43137"/>
                  </a:srgbClr>
                </a:outerShdw>
              </a:effectLst>
              <a:latin typeface="Monotype Corsiva" pitchFamily="66" charset="0"/>
            </a:endParaRPr>
          </a:p>
        </p:txBody>
      </p:sp>
      <p:sp>
        <p:nvSpPr>
          <p:cNvPr id="4" name="Текст 3"/>
          <p:cNvSpPr>
            <a:spLocks noGrp="1"/>
          </p:cNvSpPr>
          <p:nvPr>
            <p:ph type="body" sz="half" idx="2"/>
          </p:nvPr>
        </p:nvSpPr>
        <p:spPr>
          <a:xfrm>
            <a:off x="142844" y="5286388"/>
            <a:ext cx="8858312" cy="1347810"/>
          </a:xfrm>
        </p:spPr>
        <p:txBody>
          <a:bodyPr>
            <a:noAutofit/>
          </a:bodyPr>
          <a:lstStyle/>
          <a:p>
            <a:pPr algn="ctr"/>
            <a:r>
              <a:rPr lang="en-US" sz="2400" dirty="0" smtClean="0">
                <a:effectLst>
                  <a:outerShdw blurRad="38100" dist="38100" dir="2700000" algn="tl">
                    <a:srgbClr val="000000">
                      <a:alpha val="43137"/>
                    </a:srgbClr>
                  </a:outerShdw>
                </a:effectLst>
                <a:latin typeface="Monotype Corsiva" pitchFamily="66" charset="0"/>
              </a:rPr>
              <a:t>Within the walls of Westminster Abbey coronation of all the kings of Britain since William the Conqueror. It's also where monarchs were buried next to the great poets, senior officials and ministers of the church, where lie William Shakespeare, Charles Dickens, Winston Churchill and many others</a:t>
            </a:r>
            <a:endParaRPr lang="ru-RU" sz="2400" dirty="0">
              <a:effectLst>
                <a:outerShdw blurRad="38100" dist="38100" dir="2700000" algn="tl">
                  <a:srgbClr val="000000">
                    <a:alpha val="43137"/>
                  </a:srgbClr>
                </a:outerShdw>
              </a:effectLst>
              <a:latin typeface="Monotype Corsiva" pitchFamily="66" charset="0"/>
            </a:endParaRPr>
          </a:p>
        </p:txBody>
      </p:sp>
      <p:pic>
        <p:nvPicPr>
          <p:cNvPr id="11" name="Рисунок 10" descr="01.jpg"/>
          <p:cNvPicPr>
            <a:picLocks noGrp="1" noChangeAspect="1"/>
          </p:cNvPicPr>
          <p:nvPr>
            <p:ph type="pic" idx="1"/>
          </p:nvPr>
        </p:nvPicPr>
        <p:blipFill>
          <a:blip r:embed="rId2"/>
          <a:srcRect/>
          <a:stretch>
            <a:fillRect/>
          </a:stretch>
        </p:blipFill>
        <p:spPr>
          <a:xfrm>
            <a:off x="1714480" y="857232"/>
            <a:ext cx="5700714" cy="427553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14290"/>
            <a:ext cx="6786610" cy="785818"/>
          </a:xfrm>
        </p:spPr>
        <p:txBody>
          <a:bodyPr>
            <a:noAutofit/>
          </a:bodyPr>
          <a:lstStyle/>
          <a:p>
            <a:pPr algn="ctr"/>
            <a:r>
              <a:rPr lang="en-US" sz="5400" b="0" dirty="0" smtClean="0">
                <a:effectLst>
                  <a:outerShdw blurRad="38100" dist="38100" dir="2700000" algn="tl">
                    <a:srgbClr val="000000">
                      <a:alpha val="43137"/>
                    </a:srgbClr>
                  </a:outerShdw>
                </a:effectLst>
                <a:latin typeface="Monotype Corsiva" pitchFamily="66" charset="0"/>
              </a:rPr>
              <a:t>Buckingham Palace</a:t>
            </a:r>
            <a:endParaRPr lang="ru-RU" sz="5400" b="0" dirty="0">
              <a:effectLst>
                <a:outerShdw blurRad="38100" dist="38100" dir="2700000" algn="tl">
                  <a:srgbClr val="000000">
                    <a:alpha val="43137"/>
                  </a:srgbClr>
                </a:outerShdw>
              </a:effectLst>
              <a:latin typeface="Monotype Corsiva" pitchFamily="66" charset="0"/>
            </a:endParaRPr>
          </a:p>
        </p:txBody>
      </p:sp>
      <p:sp>
        <p:nvSpPr>
          <p:cNvPr id="4" name="Текст 3"/>
          <p:cNvSpPr>
            <a:spLocks noGrp="1"/>
          </p:cNvSpPr>
          <p:nvPr>
            <p:ph type="body" sz="half" idx="2"/>
          </p:nvPr>
        </p:nvSpPr>
        <p:spPr>
          <a:xfrm>
            <a:off x="214282" y="5367338"/>
            <a:ext cx="8715436" cy="1347810"/>
          </a:xfrm>
        </p:spPr>
        <p:txBody>
          <a:bodyPr>
            <a:noAutofit/>
          </a:bodyPr>
          <a:lstStyle/>
          <a:p>
            <a:pPr algn="ctr"/>
            <a:r>
              <a:rPr lang="en-US" sz="2800" dirty="0" smtClean="0">
                <a:effectLst>
                  <a:outerShdw blurRad="38100" dist="38100" dir="2700000" algn="tl">
                    <a:srgbClr val="000000">
                      <a:alpha val="43137"/>
                    </a:srgbClr>
                  </a:outerShdw>
                </a:effectLst>
                <a:latin typeface="Monotype Corsiva" pitchFamily="66" charset="0"/>
              </a:rPr>
              <a:t>The official residence of the British Queen placed at Buckingham Palace since 1837, when Queen Victoria ascended the throne. Initially, the palace was built for the Duke of Buckingham.</a:t>
            </a:r>
            <a:endParaRPr lang="ru-RU" sz="2800" dirty="0">
              <a:effectLst>
                <a:outerShdw blurRad="38100" dist="38100" dir="2700000" algn="tl">
                  <a:srgbClr val="000000">
                    <a:alpha val="43137"/>
                  </a:srgbClr>
                </a:outerShdw>
              </a:effectLst>
              <a:latin typeface="Monotype Corsiva" pitchFamily="66" charset="0"/>
            </a:endParaRPr>
          </a:p>
        </p:txBody>
      </p:sp>
      <p:pic>
        <p:nvPicPr>
          <p:cNvPr id="7" name="Рисунок 6" descr="Buckingham-Palace-London.jpg"/>
          <p:cNvPicPr>
            <a:picLocks noGrp="1" noChangeAspect="1"/>
          </p:cNvPicPr>
          <p:nvPr>
            <p:ph type="pic" idx="1"/>
          </p:nvPr>
        </p:nvPicPr>
        <p:blipFill>
          <a:blip r:embed="rId2"/>
          <a:srcRect t="3874" b="3874"/>
          <a:stretch>
            <a:fillRect/>
          </a:stretch>
        </p:blipFill>
        <p:spPr>
          <a:xfrm>
            <a:off x="1071538" y="1214422"/>
            <a:ext cx="7215212" cy="41148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85728"/>
            <a:ext cx="5486400" cy="566738"/>
          </a:xfrm>
        </p:spPr>
        <p:txBody>
          <a:bodyPr>
            <a:noAutofit/>
          </a:bodyPr>
          <a:lstStyle/>
          <a:p>
            <a:pPr algn="ctr"/>
            <a:r>
              <a:rPr lang="en-US" sz="5400" b="0" dirty="0" smtClean="0">
                <a:effectLst>
                  <a:outerShdw blurRad="38100" dist="38100" dir="2700000" algn="tl">
                    <a:srgbClr val="000000">
                      <a:alpha val="43137"/>
                    </a:srgbClr>
                  </a:outerShdw>
                </a:effectLst>
                <a:latin typeface="Monotype Corsiva" pitchFamily="66" charset="0"/>
              </a:rPr>
              <a:t>Tower Bridge</a:t>
            </a:r>
            <a:endParaRPr lang="ru-RU" sz="5400" b="0" dirty="0">
              <a:effectLst>
                <a:outerShdw blurRad="38100" dist="38100" dir="2700000" algn="tl">
                  <a:srgbClr val="000000">
                    <a:alpha val="43137"/>
                  </a:srgbClr>
                </a:outerShdw>
              </a:effectLst>
              <a:latin typeface="Monotype Corsiva" pitchFamily="66" charset="0"/>
            </a:endParaRPr>
          </a:p>
        </p:txBody>
      </p:sp>
      <p:sp>
        <p:nvSpPr>
          <p:cNvPr id="4" name="Текст 3"/>
          <p:cNvSpPr>
            <a:spLocks noGrp="1"/>
          </p:cNvSpPr>
          <p:nvPr>
            <p:ph type="body" sz="half" idx="2"/>
          </p:nvPr>
        </p:nvSpPr>
        <p:spPr>
          <a:xfrm>
            <a:off x="214282" y="5357826"/>
            <a:ext cx="8786874" cy="1347810"/>
          </a:xfrm>
        </p:spPr>
        <p:txBody>
          <a:bodyPr>
            <a:noAutofit/>
          </a:bodyPr>
          <a:lstStyle/>
          <a:p>
            <a:pPr algn="ctr"/>
            <a:r>
              <a:rPr lang="en-US" sz="2800" dirty="0" smtClean="0">
                <a:effectLst>
                  <a:outerShdw blurRad="38100" dist="38100" dir="2700000" algn="tl">
                    <a:srgbClr val="000000">
                      <a:alpha val="43137"/>
                    </a:srgbClr>
                  </a:outerShdw>
                </a:effectLst>
                <a:latin typeface="Monotype Corsiva" pitchFamily="66" charset="0"/>
              </a:rPr>
              <a:t>The famous Tower Bridge was opened in 1984. Now this structure with two towers is one of the most recognizable symbols of London. The bridge is 244 meters.</a:t>
            </a:r>
            <a:endParaRPr lang="ru-RU" sz="2800" dirty="0">
              <a:effectLst>
                <a:outerShdw blurRad="38100" dist="38100" dir="2700000" algn="tl">
                  <a:srgbClr val="000000">
                    <a:alpha val="43137"/>
                  </a:srgbClr>
                </a:outerShdw>
              </a:effectLst>
              <a:latin typeface="Monotype Corsiva" pitchFamily="66" charset="0"/>
            </a:endParaRPr>
          </a:p>
        </p:txBody>
      </p:sp>
      <p:pic>
        <p:nvPicPr>
          <p:cNvPr id="9" name="Рисунок 8" descr="art773_4b.jpg"/>
          <p:cNvPicPr>
            <a:picLocks noGrp="1" noChangeAspect="1"/>
          </p:cNvPicPr>
          <p:nvPr>
            <p:ph type="pic" idx="1"/>
          </p:nvPr>
        </p:nvPicPr>
        <p:blipFill>
          <a:blip r:embed="rId2"/>
          <a:srcRect t="1078" b="1078"/>
          <a:stretch>
            <a:fillRect/>
          </a:stretch>
        </p:blipFill>
        <p:spPr>
          <a:xfrm>
            <a:off x="1714480" y="857232"/>
            <a:ext cx="5908519" cy="436318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517</Words>
  <Application>Microsoft Office PowerPoint</Application>
  <PresentationFormat>Экран (4:3)</PresentationFormat>
  <Paragraphs>27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The Great Britain</vt:lpstr>
      <vt:lpstr>Something about the UK</vt:lpstr>
      <vt:lpstr>How can you go to the UK?</vt:lpstr>
      <vt:lpstr>Living in the UK</vt:lpstr>
      <vt:lpstr>Transportation and meals in the UK</vt:lpstr>
      <vt:lpstr>Big Ben</vt:lpstr>
      <vt:lpstr>Westminster Abbey</vt:lpstr>
      <vt:lpstr>Buckingham Palace</vt:lpstr>
      <vt:lpstr>Tower Bridge</vt:lpstr>
      <vt:lpstr>Piccadilly Circus</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pc</cp:lastModifiedBy>
  <cp:revision>16</cp:revision>
  <dcterms:created xsi:type="dcterms:W3CDTF">2013-10-20T07:38:11Z</dcterms:created>
  <dcterms:modified xsi:type="dcterms:W3CDTF">2013-10-21T19:32:01Z</dcterms:modified>
</cp:coreProperties>
</file>