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Великобританія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t1.gstatic.com/images?q=tbn:ANd9GcTMjhRJ4tix3ElBxWOhZLoCGX_fDsj0dRpGzjTdnH9oIGiGMm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9" y="0"/>
            <a:ext cx="10585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290519"/>
            <a:ext cx="77768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80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Алєксєєва</a:t>
            </a:r>
            <a:r>
              <a:rPr lang="ru-RU" sz="2400" dirty="0">
                <a:solidFill>
                  <a:schemeClr val="bg1"/>
                </a:solidFill>
              </a:rPr>
              <a:t> Анна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Лялюцька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Вікторія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66f4b643aa2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6512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5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Великобританія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парламентарної</a:t>
            </a:r>
            <a:r>
              <a:rPr lang="ru-RU" dirty="0"/>
              <a:t> уряд,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вестмінстерської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яку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- </a:t>
            </a:r>
            <a:r>
              <a:rPr lang="ru-RU" dirty="0" err="1"/>
              <a:t>спадщина</a:t>
            </a:r>
            <a:r>
              <a:rPr lang="ru-RU" dirty="0"/>
              <a:t> </a:t>
            </a:r>
            <a:r>
              <a:rPr lang="ru-RU" dirty="0" err="1"/>
              <a:t>колишньої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Парламент </a:t>
            </a:r>
            <a:r>
              <a:rPr lang="ru-RU" dirty="0" err="1"/>
              <a:t>Великобританії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засідає</a:t>
            </a:r>
            <a:r>
              <a:rPr lang="ru-RU" dirty="0"/>
              <a:t> у </a:t>
            </a:r>
            <a:r>
              <a:rPr lang="ru-RU" dirty="0" err="1"/>
              <a:t>Вестмінстерському</a:t>
            </a:r>
            <a:r>
              <a:rPr lang="ru-RU" dirty="0"/>
              <a:t> </a:t>
            </a:r>
            <a:r>
              <a:rPr lang="ru-RU" dirty="0" err="1"/>
              <a:t>палаці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: </a:t>
            </a:r>
            <a:r>
              <a:rPr lang="ru-RU" dirty="0" err="1"/>
              <a:t>виборна</a:t>
            </a:r>
            <a:r>
              <a:rPr lang="ru-RU" dirty="0"/>
              <a:t> Палата громад і </a:t>
            </a:r>
            <a:r>
              <a:rPr lang="ru-RU" dirty="0" err="1"/>
              <a:t>призначається</a:t>
            </a:r>
            <a:r>
              <a:rPr lang="ru-RU" dirty="0"/>
              <a:t> Палата </a:t>
            </a:r>
            <a:r>
              <a:rPr lang="ru-RU" dirty="0" err="1"/>
              <a:t>лордів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0"/>
            <a:ext cx="10706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332656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парламентарної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вестмінстерської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колишньої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Британської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Парламент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засідає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Вестмінстерському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палаці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Палата громад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призначається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Палата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080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Сполучене</a:t>
            </a:r>
            <a:r>
              <a:rPr lang="ru-RU" dirty="0"/>
              <a:t> </a:t>
            </a:r>
            <a:r>
              <a:rPr lang="ru-RU" dirty="0" err="1"/>
              <a:t>Королівство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пункту 19 угоди про </a:t>
            </a:r>
            <a:r>
              <a:rPr lang="ru-RU" dirty="0" err="1"/>
              <a:t>об'єднання</a:t>
            </a:r>
            <a:r>
              <a:rPr lang="ru-RU" dirty="0"/>
              <a:t> 1706 </a:t>
            </a:r>
            <a:r>
              <a:rPr lang="ru-RU" dirty="0" err="1"/>
              <a:t>Шотландія</a:t>
            </a:r>
            <a:r>
              <a:rPr lang="ru-RU" dirty="0"/>
              <a:t> </a:t>
            </a:r>
            <a:r>
              <a:rPr lang="ru-RU" dirty="0" err="1"/>
              <a:t>зберегла</a:t>
            </a:r>
            <a:r>
              <a:rPr lang="ru-RU" dirty="0"/>
              <a:t> свою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правову</a:t>
            </a:r>
            <a:r>
              <a:rPr lang="ru-RU" dirty="0"/>
              <a:t> </a:t>
            </a:r>
            <a:r>
              <a:rPr lang="ru-RU" dirty="0" smtClean="0"/>
              <a:t>систему.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/>
              <a:t>Великобританія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три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: </a:t>
            </a:r>
            <a:r>
              <a:rPr lang="ru-RU" dirty="0" err="1"/>
              <a:t>Англійське</a:t>
            </a:r>
            <a:r>
              <a:rPr lang="ru-RU" dirty="0"/>
              <a:t> право, право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Ірландії</a:t>
            </a:r>
            <a:r>
              <a:rPr lang="ru-RU" dirty="0"/>
              <a:t> і право </a:t>
            </a:r>
            <a:r>
              <a:rPr lang="ru-RU" dirty="0" err="1"/>
              <a:t>Шотландії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1"/>
            <a:ext cx="120928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332656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Сполучене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Королівство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пункту 19 угоди про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1706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Шотландія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зберегла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право, право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Північній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Ірландії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право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Шотландії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70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Великобританія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одну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технологічно</a:t>
            </a:r>
            <a:r>
              <a:rPr lang="ru-RU" dirty="0"/>
              <a:t> </a:t>
            </a:r>
            <a:r>
              <a:rPr lang="ru-RU" dirty="0" err="1"/>
              <a:t>просунутих</a:t>
            </a:r>
            <a:r>
              <a:rPr lang="ru-RU" dirty="0"/>
              <a:t> і </a:t>
            </a:r>
            <a:r>
              <a:rPr lang="ru-RU" dirty="0" err="1"/>
              <a:t>натренованих</a:t>
            </a:r>
            <a:r>
              <a:rPr lang="ru-RU" dirty="0"/>
              <a:t> </a:t>
            </a:r>
            <a:r>
              <a:rPr lang="ru-RU" dirty="0" err="1"/>
              <a:t>армій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і на 2008 </a:t>
            </a:r>
            <a:r>
              <a:rPr lang="ru-RU" dirty="0" err="1"/>
              <a:t>рік</a:t>
            </a:r>
            <a:r>
              <a:rPr lang="ru-RU" dirty="0"/>
              <a:t> мала </a:t>
            </a:r>
            <a:r>
              <a:rPr lang="ru-RU" dirty="0" err="1"/>
              <a:t>близько</a:t>
            </a:r>
            <a:r>
              <a:rPr lang="ru-RU" dirty="0"/>
              <a:t> 20 </a:t>
            </a:r>
            <a:r>
              <a:rPr lang="ru-RU" dirty="0" err="1"/>
              <a:t>військових</a:t>
            </a:r>
            <a:r>
              <a:rPr lang="ru-RU" dirty="0"/>
              <a:t> баз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, </a:t>
            </a:r>
            <a:r>
              <a:rPr lang="ru-RU" dirty="0" err="1"/>
              <a:t>Британія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четвертий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27-е </a:t>
            </a:r>
            <a:r>
              <a:rPr lang="ru-RU" dirty="0" err="1"/>
              <a:t>місце</a:t>
            </a:r>
            <a:r>
              <a:rPr lang="ru-RU" dirty="0"/>
              <a:t> за </a:t>
            </a:r>
            <a:r>
              <a:rPr lang="ru-RU" dirty="0" err="1"/>
              <a:t>чисельністю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54" y="-16897"/>
            <a:ext cx="101943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93577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одну з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просунутих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натренованих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на 2008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 по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всьому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Британія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27-е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чисельністю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56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Великобританія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регульовану</a:t>
            </a:r>
            <a:r>
              <a:rPr lang="ru-RU" dirty="0"/>
              <a:t> </a:t>
            </a:r>
            <a:r>
              <a:rPr lang="ru-RU" dirty="0" err="1" smtClean="0"/>
              <a:t>економіку</a:t>
            </a:r>
            <a:r>
              <a:rPr lang="ru-RU" dirty="0" smtClean="0"/>
              <a:t>. </a:t>
            </a:r>
            <a:r>
              <a:rPr lang="ru-RU" dirty="0" err="1"/>
              <a:t>Розраховуючи</a:t>
            </a:r>
            <a:r>
              <a:rPr lang="ru-RU" dirty="0"/>
              <a:t> за </a:t>
            </a:r>
            <a:r>
              <a:rPr lang="ru-RU" dirty="0" err="1"/>
              <a:t>ринковими</a:t>
            </a:r>
            <a:r>
              <a:rPr lang="ru-RU" dirty="0"/>
              <a:t> </a:t>
            </a:r>
            <a:r>
              <a:rPr lang="ru-RU" dirty="0" err="1"/>
              <a:t>валютними</a:t>
            </a:r>
            <a:r>
              <a:rPr lang="ru-RU" dirty="0"/>
              <a:t> курсами, </a:t>
            </a:r>
            <a:r>
              <a:rPr lang="ru-RU" dirty="0" err="1"/>
              <a:t>Великобританія</a:t>
            </a:r>
            <a:r>
              <a:rPr lang="ru-RU" dirty="0"/>
              <a:t> є </a:t>
            </a:r>
            <a:r>
              <a:rPr lang="ru-RU" dirty="0" err="1"/>
              <a:t>шостою</a:t>
            </a:r>
            <a:r>
              <a:rPr lang="ru-RU" dirty="0"/>
              <a:t> за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і </a:t>
            </a:r>
            <a:r>
              <a:rPr lang="ru-RU" dirty="0" err="1"/>
              <a:t>другий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01"/>
            <a:ext cx="9144000" cy="688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Великобританія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частково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регульовану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економіку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Розраховуючи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ринковими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валютними</a:t>
            </a:r>
            <a:r>
              <a:rPr lang="ru-RU" sz="2400" dirty="0">
                <a:solidFill>
                  <a:schemeClr val="bg1"/>
                </a:solidFill>
              </a:rPr>
              <a:t> курсами, </a:t>
            </a:r>
            <a:r>
              <a:rPr lang="ru-RU" sz="2400" dirty="0" err="1">
                <a:solidFill>
                  <a:schemeClr val="bg1"/>
                </a:solidFill>
              </a:rPr>
              <a:t>Великобританія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шостою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розміром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економікою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світі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другий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Європі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Німеччини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Транспорт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Дорожня</a:t>
            </a:r>
            <a:r>
              <a:rPr lang="ru-RU" dirty="0"/>
              <a:t> мережа </a:t>
            </a:r>
            <a:r>
              <a:rPr lang="ru-RU" dirty="0" err="1"/>
              <a:t>складає</a:t>
            </a:r>
            <a:r>
              <a:rPr lang="ru-RU" dirty="0"/>
              <a:t> 3497 </a:t>
            </a:r>
            <a:r>
              <a:rPr lang="ru-RU" dirty="0" err="1"/>
              <a:t>кілометрів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, 3497 км </a:t>
            </a:r>
            <a:r>
              <a:rPr lang="ru-RU" dirty="0" err="1"/>
              <a:t>автомагістралей</a:t>
            </a:r>
            <a:r>
              <a:rPr lang="ru-RU" dirty="0"/>
              <a:t> і 344 000 км </a:t>
            </a:r>
            <a:r>
              <a:rPr lang="ru-RU" dirty="0" err="1"/>
              <a:t>другорядних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 . У 2009 </a:t>
            </a:r>
            <a:r>
              <a:rPr lang="ru-RU" dirty="0" err="1"/>
              <a:t>році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34 </a:t>
            </a:r>
            <a:r>
              <a:rPr lang="ru-RU" dirty="0" err="1"/>
              <a:t>мільйона</a:t>
            </a:r>
            <a:r>
              <a:rPr lang="ru-RU" dirty="0"/>
              <a:t> </a:t>
            </a:r>
            <a:r>
              <a:rPr lang="ru-RU" dirty="0" err="1"/>
              <a:t>зареєстрованих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[. </a:t>
            </a:r>
            <a:r>
              <a:rPr lang="ru-RU" dirty="0" err="1"/>
              <a:t>Залізнична</a:t>
            </a:r>
            <a:r>
              <a:rPr lang="ru-RU" dirty="0"/>
              <a:t> мережа </a:t>
            </a:r>
            <a:r>
              <a:rPr lang="ru-RU" dirty="0" err="1"/>
              <a:t>має</a:t>
            </a:r>
            <a:r>
              <a:rPr lang="ru-RU" dirty="0"/>
              <a:t> 16 116 км на </a:t>
            </a:r>
            <a:r>
              <a:rPr lang="ru-RU" dirty="0" err="1"/>
              <a:t>британському</a:t>
            </a:r>
            <a:r>
              <a:rPr lang="ru-RU" dirty="0"/>
              <a:t> </a:t>
            </a:r>
            <a:r>
              <a:rPr lang="ru-RU" dirty="0" err="1"/>
              <a:t>острові</a:t>
            </a:r>
            <a:r>
              <a:rPr lang="ru-RU" dirty="0"/>
              <a:t> і 303 км у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Ірландії</a:t>
            </a:r>
            <a:r>
              <a:rPr lang="ru-RU" dirty="0"/>
              <a:t>, по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 перевозиться 18 000 </a:t>
            </a:r>
            <a:r>
              <a:rPr lang="ru-RU" dirty="0" err="1"/>
              <a:t>пасажирів</a:t>
            </a:r>
            <a:r>
              <a:rPr lang="ru-RU" dirty="0"/>
              <a:t> та 1000 </a:t>
            </a:r>
            <a:r>
              <a:rPr lang="ru-RU" dirty="0" err="1"/>
              <a:t>вантажних</a:t>
            </a:r>
            <a:r>
              <a:rPr lang="ru-RU" dirty="0"/>
              <a:t> </a:t>
            </a:r>
            <a:r>
              <a:rPr lang="ru-RU" dirty="0" err="1"/>
              <a:t>вагонів</a:t>
            </a:r>
            <a:r>
              <a:rPr lang="ru-RU" dirty="0"/>
              <a:t> 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68340"/>
            <a:ext cx="13465495" cy="69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32656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3497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кілометрів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доріг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3497 км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автомагістралей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344 000 км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другорядних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доріг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У 2009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зареєстрованих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Залізнична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16 116 км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британському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303 км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Ірландії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перевозиться 18 000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пасажирів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1000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вантажних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вагонів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21586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Культура </a:t>
            </a:r>
            <a:r>
              <a:rPr lang="ru-RU" dirty="0" err="1"/>
              <a:t>Сполученого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 </a:t>
            </a:r>
            <a:r>
              <a:rPr lang="ru-RU" dirty="0" err="1"/>
              <a:t>багата</a:t>
            </a:r>
            <a:r>
              <a:rPr lang="ru-RU" dirty="0"/>
              <a:t> і </a:t>
            </a:r>
            <a:r>
              <a:rPr lang="ru-RU" dirty="0" err="1"/>
              <a:t>різноманітна</a:t>
            </a:r>
            <a:r>
              <a:rPr lang="ru-RU" dirty="0"/>
              <a:t>.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впливали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: </a:t>
            </a:r>
            <a:r>
              <a:rPr lang="ru-RU" dirty="0" err="1"/>
              <a:t>острівний</a:t>
            </a:r>
            <a:r>
              <a:rPr lang="ru-RU" dirty="0"/>
              <a:t> характер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як одного з </a:t>
            </a:r>
            <a:r>
              <a:rPr lang="ru-RU" dirty="0" err="1"/>
              <a:t>лідерів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 і </a:t>
            </a:r>
            <a:r>
              <a:rPr lang="ru-RU" dirty="0" err="1"/>
              <a:t>помітного</a:t>
            </a:r>
            <a:r>
              <a:rPr lang="ru-RU" dirty="0"/>
              <a:t> </a:t>
            </a:r>
            <a:r>
              <a:rPr lang="ru-RU" dirty="0" err="1"/>
              <a:t>військово-політичного</a:t>
            </a:r>
            <a:r>
              <a:rPr lang="ru-RU" dirty="0"/>
              <a:t> </a:t>
            </a:r>
            <a:r>
              <a:rPr lang="ru-RU" dirty="0" err="1"/>
              <a:t>гравця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той факт,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сформована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унії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держав,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зберегло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звички</a:t>
            </a:r>
            <a:r>
              <a:rPr lang="ru-RU" dirty="0"/>
              <a:t> і </a:t>
            </a:r>
            <a:r>
              <a:rPr lang="ru-RU" dirty="0" err="1" smtClean="0"/>
              <a:t>символи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" y="49859"/>
            <a:ext cx="9143759" cy="68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2780928"/>
            <a:ext cx="54360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Сполученого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Королівства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впливали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острівний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одного з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помітного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військово-політичного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гравця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той факт,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сформована 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чотирьох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зберегло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звички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3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Великобританія</a:t>
            </a:r>
            <a:r>
              <a:rPr lang="ru-RU" dirty="0"/>
              <a:t> мала великий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кінематографа</a:t>
            </a:r>
            <a:r>
              <a:rPr lang="ru-RU" dirty="0"/>
              <a:t>. </a:t>
            </a:r>
            <a:r>
              <a:rPr lang="ru-RU" dirty="0" err="1"/>
              <a:t>Британські</a:t>
            </a:r>
            <a:r>
              <a:rPr lang="ru-RU" dirty="0"/>
              <a:t> </a:t>
            </a:r>
            <a:r>
              <a:rPr lang="ru-RU" dirty="0" err="1"/>
              <a:t>режисери</a:t>
            </a:r>
            <a:r>
              <a:rPr lang="ru-RU" dirty="0"/>
              <a:t> Альфред </a:t>
            </a:r>
            <a:r>
              <a:rPr lang="ru-RU" dirty="0" err="1"/>
              <a:t>Хічкок</a:t>
            </a:r>
            <a:r>
              <a:rPr lang="ru-RU" dirty="0"/>
              <a:t> і </a:t>
            </a:r>
            <a:r>
              <a:rPr lang="ru-RU" dirty="0" err="1"/>
              <a:t>Девід</a:t>
            </a:r>
            <a:r>
              <a:rPr lang="ru-RU" dirty="0"/>
              <a:t> </a:t>
            </a:r>
            <a:r>
              <a:rPr lang="ru-RU" dirty="0" err="1"/>
              <a:t>Лін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одними з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/>
              <a:t>режисерів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, [231] а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режисерів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Чарлі</a:t>
            </a:r>
            <a:r>
              <a:rPr lang="ru-RU" dirty="0"/>
              <a:t> </a:t>
            </a:r>
            <a:r>
              <a:rPr lang="ru-RU" dirty="0" err="1"/>
              <a:t>Чапліна</a:t>
            </a:r>
            <a:r>
              <a:rPr lang="ru-RU" dirty="0"/>
              <a:t>, Майкла </a:t>
            </a:r>
            <a:r>
              <a:rPr lang="ru-RU" dirty="0" err="1"/>
              <a:t>Пауелла</a:t>
            </a:r>
            <a:r>
              <a:rPr lang="ru-RU" dirty="0"/>
              <a:t>, </a:t>
            </a:r>
            <a:r>
              <a:rPr lang="ru-RU" dirty="0" err="1"/>
              <a:t>Керола</a:t>
            </a:r>
            <a:r>
              <a:rPr lang="ru-RU" dirty="0"/>
              <a:t> </a:t>
            </a:r>
            <a:r>
              <a:rPr lang="ru-RU" dirty="0" err="1"/>
              <a:t>Ріда</a:t>
            </a:r>
            <a:r>
              <a:rPr lang="ru-RU" dirty="0"/>
              <a:t> і </a:t>
            </a:r>
            <a:r>
              <a:rPr lang="ru-RU" dirty="0" err="1"/>
              <a:t>Рідлі</a:t>
            </a:r>
            <a:r>
              <a:rPr lang="ru-RU" dirty="0"/>
              <a:t> Скотта.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114" y="14665"/>
            <a:ext cx="11805753" cy="684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3486" y="836712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мала великий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історію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Британські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Альфред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Хічкок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Девід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одними з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найпопулярніших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відзначити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Чапліна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Майкла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Пауелла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Керола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Рідлі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Скотта.</a:t>
            </a:r>
          </a:p>
        </p:txBody>
      </p:sp>
    </p:spTree>
    <p:extLst>
      <p:ext uri="{BB962C8B-B14F-4D97-AF65-F5344CB8AC3E}">
        <p14:creationId xmlns:p14="http://schemas.microsoft.com/office/powerpoint/2010/main" val="60709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Шотландії</a:t>
            </a:r>
            <a:r>
              <a:rPr lang="ru-RU" dirty="0"/>
              <a:t>, </a:t>
            </a:r>
            <a:r>
              <a:rPr lang="ru-RU" dirty="0" err="1"/>
              <a:t>Уельсу</a:t>
            </a:r>
            <a:r>
              <a:rPr lang="ru-RU" dirty="0"/>
              <a:t> та </a:t>
            </a:r>
            <a:r>
              <a:rPr lang="ru-RU" dirty="0" err="1"/>
              <a:t>Ірландії</a:t>
            </a:r>
            <a:r>
              <a:rPr lang="ru-RU" dirty="0"/>
              <a:t> та </a:t>
            </a:r>
            <a:r>
              <a:rPr lang="ru-RU" dirty="0" err="1"/>
              <a:t>закінчуючи</a:t>
            </a:r>
            <a:r>
              <a:rPr lang="ru-RU" dirty="0"/>
              <a:t> </a:t>
            </a:r>
            <a:r>
              <a:rPr lang="ru-RU" dirty="0" err="1"/>
              <a:t>Хеві-металом</a:t>
            </a:r>
            <a:r>
              <a:rPr lang="ru-RU" dirty="0"/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477"/>
            <a:ext cx="10476656" cy="694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92696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 </a:t>
            </a:r>
            <a:r>
              <a:rPr lang="ru-RU" sz="3200" dirty="0" err="1"/>
              <a:t>Великобританії</a:t>
            </a:r>
            <a:r>
              <a:rPr lang="ru-RU" sz="3200" dirty="0"/>
              <a:t> </a:t>
            </a:r>
            <a:r>
              <a:rPr lang="ru-RU" sz="3200" dirty="0" err="1"/>
              <a:t>популярні</a:t>
            </a:r>
            <a:r>
              <a:rPr lang="ru-RU" sz="3200" dirty="0"/>
              <a:t> </a:t>
            </a:r>
            <a:r>
              <a:rPr lang="ru-RU" sz="3200" dirty="0" err="1"/>
              <a:t>різні</a:t>
            </a:r>
            <a:r>
              <a:rPr lang="ru-RU" sz="3200" dirty="0"/>
              <a:t> </a:t>
            </a:r>
            <a:r>
              <a:rPr lang="ru-RU" sz="3200" dirty="0" err="1"/>
              <a:t>музичні</a:t>
            </a:r>
            <a:r>
              <a:rPr lang="ru-RU" sz="3200" dirty="0"/>
              <a:t> </a:t>
            </a:r>
            <a:r>
              <a:rPr lang="ru-RU" sz="3200" dirty="0" err="1"/>
              <a:t>стилі</a:t>
            </a:r>
            <a:r>
              <a:rPr lang="ru-RU" sz="3200" dirty="0"/>
              <a:t>, </a:t>
            </a:r>
            <a:r>
              <a:rPr lang="ru-RU" sz="3200" dirty="0" err="1"/>
              <a:t>починаючи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місцевої</a:t>
            </a:r>
            <a:r>
              <a:rPr lang="ru-RU" sz="3200" dirty="0"/>
              <a:t> </a:t>
            </a:r>
            <a:r>
              <a:rPr lang="ru-RU" sz="3200" dirty="0" err="1"/>
              <a:t>народної</a:t>
            </a:r>
            <a:r>
              <a:rPr lang="ru-RU" sz="3200" dirty="0"/>
              <a:t> </a:t>
            </a:r>
            <a:r>
              <a:rPr lang="ru-RU" sz="3200" dirty="0" err="1"/>
              <a:t>музики</a:t>
            </a:r>
            <a:r>
              <a:rPr lang="ru-RU" sz="3200" dirty="0"/>
              <a:t> </a:t>
            </a:r>
            <a:r>
              <a:rPr lang="ru-RU" sz="3200" dirty="0" err="1"/>
              <a:t>Англії</a:t>
            </a:r>
            <a:r>
              <a:rPr lang="ru-RU" sz="3200" dirty="0"/>
              <a:t>, </a:t>
            </a:r>
            <a:r>
              <a:rPr lang="ru-RU" sz="3200" dirty="0" err="1"/>
              <a:t>Шотландії</a:t>
            </a:r>
            <a:r>
              <a:rPr lang="ru-RU" sz="3200" dirty="0"/>
              <a:t>, </a:t>
            </a:r>
            <a:r>
              <a:rPr lang="ru-RU" sz="3200" dirty="0" err="1"/>
              <a:t>Уельсу</a:t>
            </a:r>
            <a:r>
              <a:rPr lang="ru-RU" sz="3200" dirty="0"/>
              <a:t> та </a:t>
            </a:r>
            <a:r>
              <a:rPr lang="ru-RU" sz="3200" dirty="0" err="1"/>
              <a:t>Ірландії</a:t>
            </a:r>
            <a:r>
              <a:rPr lang="ru-RU" sz="3200" dirty="0"/>
              <a:t> та </a:t>
            </a:r>
            <a:r>
              <a:rPr lang="ru-RU" sz="3200" dirty="0" err="1"/>
              <a:t>закінчуючи</a:t>
            </a:r>
            <a:r>
              <a:rPr lang="ru-RU" sz="3200" dirty="0"/>
              <a:t> </a:t>
            </a:r>
            <a:r>
              <a:rPr lang="ru-RU" sz="3200" dirty="0" err="1"/>
              <a:t>Хеві-металом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8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спорту,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футбол, </a:t>
            </a:r>
            <a:r>
              <a:rPr lang="ru-RU" dirty="0" err="1"/>
              <a:t>регбіліг</a:t>
            </a:r>
            <a:r>
              <a:rPr lang="ru-RU" dirty="0"/>
              <a:t>, регбі-15, </a:t>
            </a:r>
            <a:r>
              <a:rPr lang="ru-RU" dirty="0" err="1"/>
              <a:t>академічне</a:t>
            </a:r>
            <a:r>
              <a:rPr lang="ru-RU" dirty="0"/>
              <a:t> </a:t>
            </a:r>
            <a:r>
              <a:rPr lang="ru-RU" dirty="0" err="1"/>
              <a:t>веслування</a:t>
            </a:r>
            <a:r>
              <a:rPr lang="ru-RU" dirty="0"/>
              <a:t>, бокс, </a:t>
            </a:r>
            <a:r>
              <a:rPr lang="ru-RU" dirty="0" err="1"/>
              <a:t>бадмінтон</a:t>
            </a:r>
            <a:r>
              <a:rPr lang="ru-RU" dirty="0"/>
              <a:t>, крикет, </a:t>
            </a:r>
            <a:r>
              <a:rPr lang="ru-RU" dirty="0" err="1"/>
              <a:t>теніс</a:t>
            </a:r>
            <a:r>
              <a:rPr lang="ru-RU" dirty="0"/>
              <a:t>, </a:t>
            </a:r>
            <a:r>
              <a:rPr lang="ru-RU" dirty="0" err="1"/>
              <a:t>дартс</a:t>
            </a:r>
            <a:r>
              <a:rPr lang="ru-RU" dirty="0"/>
              <a:t> і гольф, </a:t>
            </a:r>
            <a:r>
              <a:rPr lang="ru-RU" dirty="0" err="1"/>
              <a:t>з'явилися</a:t>
            </a:r>
            <a:r>
              <a:rPr lang="ru-RU" dirty="0"/>
              <a:t> і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розвинені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 та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передували.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4" y="4764"/>
            <a:ext cx="10328272" cy="685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40770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Багато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популярні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види</a:t>
            </a:r>
            <a:r>
              <a:rPr lang="ru-RU" sz="2400" dirty="0">
                <a:solidFill>
                  <a:schemeClr val="bg1"/>
                </a:solidFill>
              </a:rPr>
              <a:t> спорту, </a:t>
            </a:r>
            <a:r>
              <a:rPr lang="ru-RU" sz="2400" dirty="0" err="1">
                <a:solidFill>
                  <a:schemeClr val="bg1"/>
                </a:solidFill>
              </a:rPr>
              <a:t>серед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яких</a:t>
            </a:r>
            <a:r>
              <a:rPr lang="ru-RU" sz="2400" dirty="0">
                <a:solidFill>
                  <a:schemeClr val="bg1"/>
                </a:solidFill>
              </a:rPr>
              <a:t> футбол, </a:t>
            </a:r>
            <a:r>
              <a:rPr lang="ru-RU" sz="2400" dirty="0" err="1">
                <a:solidFill>
                  <a:schemeClr val="bg1"/>
                </a:solidFill>
              </a:rPr>
              <a:t>регбіліг</a:t>
            </a:r>
            <a:r>
              <a:rPr lang="ru-RU" sz="2400" dirty="0">
                <a:solidFill>
                  <a:schemeClr val="bg1"/>
                </a:solidFill>
              </a:rPr>
              <a:t>, регбі-15, </a:t>
            </a:r>
            <a:r>
              <a:rPr lang="ru-RU" sz="2400" dirty="0" err="1">
                <a:solidFill>
                  <a:schemeClr val="bg1"/>
                </a:solidFill>
              </a:rPr>
              <a:t>академічне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веслування</a:t>
            </a:r>
            <a:r>
              <a:rPr lang="ru-RU" sz="2400" dirty="0">
                <a:solidFill>
                  <a:schemeClr val="bg1"/>
                </a:solidFill>
              </a:rPr>
              <a:t>, бокс, </a:t>
            </a:r>
            <a:r>
              <a:rPr lang="ru-RU" sz="2400" dirty="0" err="1">
                <a:solidFill>
                  <a:schemeClr val="bg1"/>
                </a:solidFill>
              </a:rPr>
              <a:t>бадмінтон</a:t>
            </a:r>
            <a:r>
              <a:rPr lang="ru-RU" sz="2400" dirty="0">
                <a:solidFill>
                  <a:schemeClr val="bg1"/>
                </a:solidFill>
              </a:rPr>
              <a:t>, крикет, </a:t>
            </a:r>
            <a:r>
              <a:rPr lang="ru-RU" sz="2400" dirty="0" err="1">
                <a:solidFill>
                  <a:schemeClr val="bg1"/>
                </a:solidFill>
              </a:rPr>
              <a:t>теніс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дартс</a:t>
            </a:r>
            <a:r>
              <a:rPr lang="ru-RU" sz="2400" dirty="0">
                <a:solidFill>
                  <a:schemeClr val="bg1"/>
                </a:solidFill>
              </a:rPr>
              <a:t> і гольф, </a:t>
            </a:r>
            <a:r>
              <a:rPr lang="ru-RU" sz="2400" dirty="0" err="1">
                <a:solidFill>
                  <a:schemeClr val="bg1"/>
                </a:solidFill>
              </a:rPr>
              <a:t>з'явилися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були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розвинені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саме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Великобританії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країнах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їй</a:t>
            </a:r>
            <a:r>
              <a:rPr lang="ru-RU" sz="2400" dirty="0">
                <a:solidFill>
                  <a:schemeClr val="bg1"/>
                </a:solidFill>
              </a:rPr>
              <a:t> передували.</a:t>
            </a:r>
          </a:p>
        </p:txBody>
      </p:sp>
    </p:spTree>
    <p:extLst>
      <p:ext uri="{BB962C8B-B14F-4D97-AF65-F5344CB8AC3E}">
        <p14:creationId xmlns:p14="http://schemas.microsoft.com/office/powerpoint/2010/main" val="338277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: </a:t>
            </a:r>
            <a:r>
              <a:rPr lang="ru-RU" dirty="0" err="1"/>
              <a:t>християнство</a:t>
            </a:r>
            <a:r>
              <a:rPr lang="ru-RU" dirty="0"/>
              <a:t>, </a:t>
            </a:r>
            <a:r>
              <a:rPr lang="ru-RU" dirty="0" err="1"/>
              <a:t>найпоширеніша</a:t>
            </a:r>
            <a:r>
              <a:rPr lang="ru-RU" dirty="0"/>
              <a:t> </a:t>
            </a:r>
            <a:r>
              <a:rPr lang="ru-RU" dirty="0" err="1" smtClean="0"/>
              <a:t>релігія</a:t>
            </a:r>
            <a:r>
              <a:rPr lang="ru-RU" dirty="0" smtClean="0"/>
              <a:t>, </a:t>
            </a:r>
            <a:r>
              <a:rPr lang="ru-RU" dirty="0" err="1" smtClean="0"/>
              <a:t>іслам</a:t>
            </a:r>
            <a:r>
              <a:rPr lang="ru-RU" dirty="0" smtClean="0"/>
              <a:t>, </a:t>
            </a:r>
            <a:r>
              <a:rPr lang="ru-RU" dirty="0" err="1" smtClean="0"/>
              <a:t>індуїзм</a:t>
            </a:r>
            <a:r>
              <a:rPr lang="ru-RU" dirty="0" smtClean="0"/>
              <a:t>, </a:t>
            </a:r>
            <a:r>
              <a:rPr lang="ru-RU" dirty="0" err="1" smtClean="0"/>
              <a:t>сикхізм</a:t>
            </a:r>
            <a:r>
              <a:rPr lang="ru-RU" dirty="0" smtClean="0"/>
              <a:t>, </a:t>
            </a:r>
            <a:r>
              <a:rPr lang="ru-RU" dirty="0" err="1" smtClean="0"/>
              <a:t>іудаїзм</a:t>
            </a:r>
            <a:r>
              <a:rPr lang="ru-RU" dirty="0" smtClean="0"/>
              <a:t>, буддизм,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endParaRPr lang="ru-RU" dirty="0"/>
          </a:p>
        </p:txBody>
      </p:sp>
      <p:sp>
        <p:nvSpPr>
          <p:cNvPr id="4" name="AutoShape 2" descr="http://t0.gstatic.com/images?q=tbn:ANd9GcR_sh1HmJR-jYCXiYCZUUaSG2YtV3RLScq5HVf4ljBNUE8EHO3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60558" cy="686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179374"/>
            <a:ext cx="8808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християнство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найпоширеніша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іслам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індуїзм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сикхізм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іудаїзм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буддизм,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57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Великобританія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острівна</a:t>
            </a:r>
            <a:r>
              <a:rPr lang="ru-RU" dirty="0"/>
              <a:t> держава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/>
              <a:t>Великобританія</a:t>
            </a:r>
            <a:r>
              <a:rPr lang="ru-RU" dirty="0"/>
              <a:t> - одна з </a:t>
            </a:r>
            <a:r>
              <a:rPr lang="ru-RU" dirty="0" err="1"/>
              <a:t>найбільших</a:t>
            </a:r>
            <a:r>
              <a:rPr lang="ru-RU" dirty="0"/>
              <a:t> держав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ядерна</a:t>
            </a:r>
            <a:r>
              <a:rPr lang="ru-RU" dirty="0"/>
              <a:t> держава, </a:t>
            </a:r>
            <a:r>
              <a:rPr lang="ru-RU" dirty="0" err="1"/>
              <a:t>постійний</a:t>
            </a:r>
            <a:r>
              <a:rPr lang="ru-RU" dirty="0"/>
              <a:t> член Ради </a:t>
            </a:r>
            <a:r>
              <a:rPr lang="ru-RU" dirty="0" err="1"/>
              <a:t>Безпеки</a:t>
            </a:r>
            <a:r>
              <a:rPr lang="ru-RU" dirty="0"/>
              <a:t> ООН. </a:t>
            </a:r>
            <a:r>
              <a:rPr lang="ru-RU" dirty="0" err="1"/>
              <a:t>Спадкоємиця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існував</a:t>
            </a:r>
            <a:r>
              <a:rPr lang="ru-RU" dirty="0"/>
              <a:t> в </a:t>
            </a:r>
            <a:r>
              <a:rPr lang="en-US" dirty="0"/>
              <a:t>XIX - </a:t>
            </a:r>
            <a:r>
              <a:rPr lang="ru-RU" dirty="0"/>
              <a:t>початку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</p:txBody>
      </p:sp>
      <p:sp>
        <p:nvSpPr>
          <p:cNvPr id="4" name="AutoShape 2" descr="http://t1.gstatic.com/images?q=tbn:ANd9GcRY1RJP8z7-GzrFq4DAUucqNi9zVxk3nRcavET7oHxzUcPB0OGK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t1.gstatic.com/images?q=tbn:ANd9GcRY1RJP8z7-GzrFq4DAUucqNi9zVxk3nRcavET7oHxzUcPB0OGKp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593"/>
            <a:ext cx="10508990" cy="703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1733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Великобританія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острівна</a:t>
            </a:r>
            <a:r>
              <a:rPr lang="ru-RU" sz="2400" dirty="0">
                <a:solidFill>
                  <a:schemeClr val="bg1"/>
                </a:solidFill>
              </a:rPr>
              <a:t> держава на </a:t>
            </a:r>
            <a:r>
              <a:rPr lang="ru-RU" sz="2400" dirty="0" err="1">
                <a:solidFill>
                  <a:schemeClr val="bg1"/>
                </a:solidFill>
              </a:rPr>
              <a:t>північному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заході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Європи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Великобританія</a:t>
            </a:r>
            <a:r>
              <a:rPr lang="ru-RU" sz="2400" dirty="0">
                <a:solidFill>
                  <a:schemeClr val="bg1"/>
                </a:solidFill>
              </a:rPr>
              <a:t> - одна з </a:t>
            </a:r>
            <a:r>
              <a:rPr lang="ru-RU" sz="2400" dirty="0" err="1">
                <a:solidFill>
                  <a:schemeClr val="bg1"/>
                </a:solidFill>
              </a:rPr>
              <a:t>найбільших</a:t>
            </a:r>
            <a:r>
              <a:rPr lang="ru-RU" sz="2400" dirty="0">
                <a:solidFill>
                  <a:schemeClr val="bg1"/>
                </a:solidFill>
              </a:rPr>
              <a:t> держав </a:t>
            </a:r>
            <a:r>
              <a:rPr lang="ru-RU" sz="2400" dirty="0" err="1">
                <a:solidFill>
                  <a:schemeClr val="bg1"/>
                </a:solidFill>
              </a:rPr>
              <a:t>Європи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ядерна</a:t>
            </a:r>
            <a:r>
              <a:rPr lang="ru-RU" sz="2400" dirty="0">
                <a:solidFill>
                  <a:schemeClr val="bg1"/>
                </a:solidFill>
              </a:rPr>
              <a:t> держава, </a:t>
            </a:r>
            <a:r>
              <a:rPr lang="ru-RU" sz="2400" dirty="0" err="1">
                <a:solidFill>
                  <a:schemeClr val="bg1"/>
                </a:solidFill>
              </a:rPr>
              <a:t>постійний</a:t>
            </a:r>
            <a:r>
              <a:rPr lang="ru-RU" sz="2400" dirty="0">
                <a:solidFill>
                  <a:schemeClr val="bg1"/>
                </a:solidFill>
              </a:rPr>
              <a:t> член Ради </a:t>
            </a:r>
            <a:r>
              <a:rPr lang="ru-RU" sz="2400" dirty="0" err="1">
                <a:solidFill>
                  <a:schemeClr val="bg1"/>
                </a:solidFill>
              </a:rPr>
              <a:t>Безпеки</a:t>
            </a:r>
            <a:r>
              <a:rPr lang="ru-RU" sz="2400" dirty="0">
                <a:solidFill>
                  <a:schemeClr val="bg1"/>
                </a:solidFill>
              </a:rPr>
              <a:t> ООН. </a:t>
            </a:r>
            <a:r>
              <a:rPr lang="ru-RU" sz="2400" dirty="0" err="1">
                <a:solidFill>
                  <a:schemeClr val="bg1"/>
                </a:solidFill>
              </a:rPr>
              <a:t>Спадкоємиця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Британської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імперії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найбільшого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держави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історії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існував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en-US" sz="2400" dirty="0">
                <a:solidFill>
                  <a:schemeClr val="bg1"/>
                </a:solidFill>
              </a:rPr>
              <a:t>XIX - </a:t>
            </a:r>
            <a:r>
              <a:rPr lang="ru-RU" sz="2400" dirty="0">
                <a:solidFill>
                  <a:schemeClr val="bg1"/>
                </a:solidFill>
              </a:rPr>
              <a:t>початку </a:t>
            </a:r>
            <a:r>
              <a:rPr lang="en-US" sz="2400" dirty="0">
                <a:solidFill>
                  <a:schemeClr val="bg1"/>
                </a:solidFill>
              </a:rPr>
              <a:t>XX </a:t>
            </a:r>
            <a:r>
              <a:rPr lang="ru-RU" sz="2400" dirty="0" err="1">
                <a:solidFill>
                  <a:schemeClr val="bg1"/>
                </a:solidFill>
              </a:rPr>
              <a:t>століття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Держава </a:t>
            </a:r>
            <a:r>
              <a:rPr lang="ru-RU" dirty="0" err="1"/>
              <a:t>розташовується</a:t>
            </a:r>
            <a:r>
              <a:rPr lang="ru-RU" dirty="0"/>
              <a:t> на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smtClean="0"/>
              <a:t>островах, </a:t>
            </a:r>
            <a:r>
              <a:rPr lang="ru-RU" dirty="0" err="1"/>
              <a:t>омивається</a:t>
            </a:r>
            <a:r>
              <a:rPr lang="ru-RU" dirty="0"/>
              <a:t> </a:t>
            </a:r>
            <a:r>
              <a:rPr lang="ru-RU" dirty="0" err="1"/>
              <a:t>Атлантичним</a:t>
            </a:r>
            <a:r>
              <a:rPr lang="ru-RU" dirty="0"/>
              <a:t> океаном і </a:t>
            </a:r>
            <a:r>
              <a:rPr lang="ru-RU" dirty="0" err="1"/>
              <a:t>Північним</a:t>
            </a:r>
            <a:r>
              <a:rPr lang="ru-RU" dirty="0"/>
              <a:t> морем, а </a:t>
            </a:r>
            <a:r>
              <a:rPr lang="ru-RU" dirty="0" err="1"/>
              <a:t>південно-східне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розташовується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в 35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розділені</a:t>
            </a:r>
            <a:r>
              <a:rPr lang="ru-RU" dirty="0"/>
              <a:t> Ла-Маншем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95536"/>
            <a:ext cx="9361040" cy="934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725165"/>
            <a:ext cx="5454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розташовується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Британських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островах,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омивається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Атлантичним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океаном і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Північним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морем, а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південно-східне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узбережжя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розташовується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35 км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північного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узбережжя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Франції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розділені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Ла-Маншем</a:t>
            </a:r>
          </a:p>
        </p:txBody>
      </p:sp>
    </p:spTree>
    <p:extLst>
      <p:ext uri="{BB962C8B-B14F-4D97-AF65-F5344CB8AC3E}">
        <p14:creationId xmlns:p14="http://schemas.microsoft.com/office/powerpoint/2010/main" val="198815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становить 243 809 км ², суша </a:t>
            </a:r>
            <a:r>
              <a:rPr lang="ru-RU" dirty="0" err="1"/>
              <a:t>складає</a:t>
            </a:r>
            <a:r>
              <a:rPr lang="ru-RU" dirty="0"/>
              <a:t> 240 579 км ², </a:t>
            </a:r>
            <a:r>
              <a:rPr lang="ru-RU" dirty="0" err="1"/>
              <a:t>внутрішні</a:t>
            </a:r>
            <a:r>
              <a:rPr lang="ru-RU" dirty="0"/>
              <a:t> води - 3 230 км ². За </a:t>
            </a:r>
            <a:r>
              <a:rPr lang="ru-RU" dirty="0" err="1"/>
              <a:t>даними</a:t>
            </a:r>
            <a:r>
              <a:rPr lang="ru-RU" dirty="0"/>
              <a:t> на 1993 </a:t>
            </a:r>
            <a:r>
              <a:rPr lang="ru-RU" dirty="0" err="1"/>
              <a:t>рік</a:t>
            </a:r>
            <a:r>
              <a:rPr lang="ru-RU" dirty="0"/>
              <a:t> 10% </a:t>
            </a:r>
            <a:r>
              <a:rPr lang="ru-RU" dirty="0" err="1"/>
              <a:t>суші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лісом</a:t>
            </a:r>
            <a:r>
              <a:rPr lang="ru-RU" dirty="0"/>
              <a:t>, 46% </a:t>
            </a:r>
            <a:r>
              <a:rPr lang="ru-RU" dirty="0" err="1"/>
              <a:t>використовувалися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пасовища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25% </a:t>
            </a:r>
            <a:r>
              <a:rPr lang="ru-RU" dirty="0" err="1"/>
              <a:t>використовувалося</a:t>
            </a:r>
            <a:r>
              <a:rPr lang="ru-RU" dirty="0"/>
              <a:t> для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32" y="0"/>
            <a:ext cx="104000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становить 243 809 км ², суша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240 579 км ²,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- 3 230 км ². За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1993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лісом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46%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використовувалися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пасовища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25%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використовувалося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13471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Клімат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Великобританія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помірно</a:t>
            </a:r>
            <a:r>
              <a:rPr lang="ru-RU" dirty="0"/>
              <a:t> </a:t>
            </a:r>
            <a:r>
              <a:rPr lang="ru-RU" dirty="0" err="1"/>
              <a:t>океанічний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з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дощів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року </a:t>
            </a:r>
            <a:r>
              <a:rPr lang="ru-RU" dirty="0" smtClean="0"/>
              <a:t>.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сезону,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падають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-11 ° </a:t>
            </a:r>
            <a:r>
              <a:rPr lang="en-US" dirty="0"/>
              <a:t>C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піднімаються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35 ° </a:t>
            </a:r>
            <a:r>
              <a:rPr lang="en-US" dirty="0"/>
              <a:t>C </a:t>
            </a:r>
            <a:r>
              <a:rPr lang="en-US" dirty="0" smtClean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з </a:t>
            </a:r>
            <a:r>
              <a:rPr lang="ru-RU" dirty="0" err="1"/>
              <a:t>південного</a:t>
            </a:r>
            <a:r>
              <a:rPr lang="ru-RU" dirty="0"/>
              <a:t> заходу і часто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холодну</a:t>
            </a:r>
            <a:r>
              <a:rPr lang="ru-RU" dirty="0"/>
              <a:t> і </a:t>
            </a:r>
            <a:r>
              <a:rPr lang="ru-RU" dirty="0" err="1"/>
              <a:t>мокру</a:t>
            </a:r>
            <a:r>
              <a:rPr lang="ru-RU" dirty="0"/>
              <a:t> погоду з </a:t>
            </a:r>
            <a:r>
              <a:rPr lang="ru-RU" dirty="0" err="1"/>
              <a:t>Атлантичного</a:t>
            </a:r>
            <a:r>
              <a:rPr lang="ru-RU" dirty="0"/>
              <a:t> </a:t>
            </a:r>
            <a:r>
              <a:rPr lang="ru-RU" dirty="0" smtClean="0"/>
              <a:t>океану,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східні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 основному </a:t>
            </a:r>
            <a:r>
              <a:rPr lang="ru-RU" dirty="0" err="1"/>
              <a:t>захищені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вітрів</a:t>
            </a:r>
            <a:r>
              <a:rPr lang="ru-RU" dirty="0"/>
              <a:t>, і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 </a:t>
            </a:r>
            <a:r>
              <a:rPr lang="ru-RU" dirty="0" err="1"/>
              <a:t>випадає</a:t>
            </a:r>
            <a:r>
              <a:rPr lang="ru-RU" dirty="0"/>
              <a:t> в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, </a:t>
            </a:r>
            <a:r>
              <a:rPr lang="ru-RU" dirty="0" err="1"/>
              <a:t>східні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сухими. </a:t>
            </a:r>
            <a:r>
              <a:rPr lang="ru-RU" dirty="0" err="1"/>
              <a:t>Атлантичні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, </a:t>
            </a:r>
            <a:r>
              <a:rPr lang="ru-RU" dirty="0" err="1"/>
              <a:t>розігріті</a:t>
            </a:r>
            <a:r>
              <a:rPr lang="ru-RU" dirty="0"/>
              <a:t> </a:t>
            </a:r>
            <a:r>
              <a:rPr lang="ru-RU" dirty="0" err="1"/>
              <a:t>Гольфстрімом</a:t>
            </a:r>
            <a:r>
              <a:rPr lang="ru-RU" dirty="0"/>
              <a:t>,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м'які</a:t>
            </a:r>
            <a:r>
              <a:rPr lang="ru-RU" dirty="0"/>
              <a:t> </a:t>
            </a:r>
            <a:r>
              <a:rPr lang="ru-RU" dirty="0" err="1"/>
              <a:t>зими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взимку</a:t>
            </a:r>
            <a:r>
              <a:rPr lang="ru-RU" dirty="0"/>
              <a:t> та </a:t>
            </a:r>
            <a:r>
              <a:rPr lang="ru-RU" dirty="0" err="1"/>
              <a:t>ранньої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снігопади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сніг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недовго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308"/>
            <a:ext cx="9144000" cy="715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2204864"/>
            <a:ext cx="5598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Великобританія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помірно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океанічний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клімат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з великою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кількістю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дощів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протягом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усього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року .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Температури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змінюються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залежності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сезону,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проте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рідко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падають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нижче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-11 °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піднімаються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вище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35 °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 .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Основні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вітру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йдуть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південного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заходу і часто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приносять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холодну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мокру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погоду з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Атлантичного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океану,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однак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східні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частини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країни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основному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захищені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цих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вітрів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і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оскільки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основна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частина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опадів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випадає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західних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регіонах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східні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найбільш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сухими.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Атлантичні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течії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розігріті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Гольфстрімом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приносять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м'які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зими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іноді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взимку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ранньої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весни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бувають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снігопади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хоча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сніг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зазвичай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лежить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недовго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07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Перепис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десять </a:t>
            </a:r>
            <a:r>
              <a:rPr lang="ru-RU" dirty="0" err="1"/>
              <a:t>років</a:t>
            </a:r>
            <a:r>
              <a:rPr lang="ru-RU" dirty="0"/>
              <a:t>. За </a:t>
            </a:r>
            <a:r>
              <a:rPr lang="ru-RU" dirty="0" err="1"/>
              <a:t>переписом</a:t>
            </a:r>
            <a:r>
              <a:rPr lang="ru-RU" dirty="0"/>
              <a:t> 2001 року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склало</a:t>
            </a:r>
            <a:r>
              <a:rPr lang="ru-RU" dirty="0"/>
              <a:t> 58789194 </a:t>
            </a:r>
            <a:r>
              <a:rPr lang="ru-RU" dirty="0" err="1"/>
              <a:t>людини</a:t>
            </a:r>
            <a:r>
              <a:rPr lang="ru-RU" dirty="0"/>
              <a:t>. 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, число людей </a:t>
            </a:r>
            <a:r>
              <a:rPr lang="ru-RU" dirty="0" err="1"/>
              <a:t>віком</a:t>
            </a:r>
            <a:r>
              <a:rPr lang="ru-RU" dirty="0"/>
              <a:t> 100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зросте</a:t>
            </a:r>
            <a:r>
              <a:rPr lang="ru-RU" dirty="0"/>
              <a:t> до 626 000 до 2080 року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72437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132856"/>
            <a:ext cx="5094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Перепис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десять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переписом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2001 року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склало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58789194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число людей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626 000 до 2080 року</a:t>
            </a:r>
          </a:p>
        </p:txBody>
      </p:sp>
    </p:spTree>
    <p:extLst>
      <p:ext uri="{BB962C8B-B14F-4D97-AF65-F5344CB8AC3E}">
        <p14:creationId xmlns:p14="http://schemas.microsoft.com/office/powerpoint/2010/main" val="77172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Етнічний</a:t>
            </a:r>
            <a:r>
              <a:rPr lang="ru-RU" dirty="0" smtClean="0"/>
              <a:t> </a:t>
            </a:r>
            <a:r>
              <a:rPr lang="ru-RU" dirty="0"/>
              <a:t>склад</a:t>
            </a:r>
          </a:p>
          <a:p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змішанням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селівшіхся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до </a:t>
            </a:r>
            <a:r>
              <a:rPr lang="en-US" dirty="0"/>
              <a:t>XI </a:t>
            </a:r>
            <a:r>
              <a:rPr lang="ru-RU" dirty="0" err="1"/>
              <a:t>століття</a:t>
            </a:r>
            <a:r>
              <a:rPr lang="ru-RU" dirty="0"/>
              <a:t>: </a:t>
            </a:r>
            <a:r>
              <a:rPr lang="ru-RU" dirty="0" err="1"/>
              <a:t>кельтів</a:t>
            </a:r>
            <a:r>
              <a:rPr lang="ru-RU" dirty="0"/>
              <a:t>, римлян, </a:t>
            </a:r>
            <a:r>
              <a:rPr lang="ru-RU" dirty="0" err="1"/>
              <a:t>англосаксів</a:t>
            </a:r>
            <a:r>
              <a:rPr lang="ru-RU" dirty="0"/>
              <a:t>, </a:t>
            </a:r>
            <a:r>
              <a:rPr lang="ru-RU" dirty="0" err="1"/>
              <a:t>вікінгів</a:t>
            </a:r>
            <a:r>
              <a:rPr lang="ru-RU" dirty="0"/>
              <a:t> і </a:t>
            </a:r>
            <a:r>
              <a:rPr lang="ru-RU" dirty="0" err="1"/>
              <a:t>норманів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41"/>
            <a:ext cx="9396536" cy="752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5327" y="116632"/>
            <a:ext cx="4896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Етнічний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</a:t>
            </a:r>
          </a:p>
          <a:p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вважаються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змішанням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селівшіхся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кельтів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римлян,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англосаксів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вікінгів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норманів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31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Офіційною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є </a:t>
            </a:r>
            <a:r>
              <a:rPr lang="ru-RU" dirty="0" err="1"/>
              <a:t>англійська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західнонімецький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з </a:t>
            </a:r>
            <a:r>
              <a:rPr lang="ru-RU" dirty="0" err="1"/>
              <a:t>давньоанглійської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запозичень</a:t>
            </a:r>
            <a:r>
              <a:rPr lang="ru-RU" dirty="0"/>
              <a:t> з древнескандинавского, </a:t>
            </a:r>
            <a:r>
              <a:rPr lang="ru-RU" dirty="0" err="1"/>
              <a:t>нормандського</a:t>
            </a:r>
            <a:r>
              <a:rPr lang="ru-RU" dirty="0"/>
              <a:t>, </a:t>
            </a:r>
            <a:r>
              <a:rPr lang="ru-RU" dirty="0" err="1"/>
              <a:t>французької</a:t>
            </a:r>
            <a:r>
              <a:rPr lang="ru-RU" dirty="0"/>
              <a:t> та </a:t>
            </a:r>
            <a:r>
              <a:rPr lang="ru-RU" dirty="0" err="1"/>
              <a:t>латинської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. </a:t>
            </a:r>
            <a:r>
              <a:rPr lang="ru-RU" dirty="0" err="1"/>
              <a:t>Англійська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поширилася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Британській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і стала </a:t>
            </a:r>
            <a:r>
              <a:rPr lang="ru-RU" dirty="0" err="1"/>
              <a:t>міжнародною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і самим </a:t>
            </a:r>
            <a:r>
              <a:rPr lang="ru-RU" dirty="0" err="1"/>
              <a:t>поширення</a:t>
            </a:r>
            <a:r>
              <a:rPr lang="ru-RU" dirty="0"/>
              <a:t> другого </a:t>
            </a:r>
            <a:r>
              <a:rPr lang="ru-RU" dirty="0" err="1"/>
              <a:t>вивчаються</a:t>
            </a:r>
            <a:r>
              <a:rPr lang="ru-RU" dirty="0"/>
              <a:t> </a:t>
            </a:r>
            <a:r>
              <a:rPr lang="ru-RU" dirty="0" err="1"/>
              <a:t>мовою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80512" cy="722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5670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Офіційною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мовою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Великобританії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англійська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західнонімецький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мову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з'явився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давньоанглійської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велику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запозичень</a:t>
            </a:r>
            <a:r>
              <a:rPr lang="ru-RU" sz="2400" dirty="0">
                <a:solidFill>
                  <a:schemeClr val="bg1"/>
                </a:solidFill>
              </a:rPr>
              <a:t> з древнескандинавского, </a:t>
            </a:r>
            <a:r>
              <a:rPr lang="ru-RU" sz="2400" dirty="0" err="1">
                <a:solidFill>
                  <a:schemeClr val="bg1"/>
                </a:solidFill>
              </a:rPr>
              <a:t>нормандського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французької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латинської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мов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Англійська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поширилася</a:t>
            </a:r>
            <a:r>
              <a:rPr lang="ru-RU" sz="2400" dirty="0">
                <a:solidFill>
                  <a:schemeClr val="bg1"/>
                </a:solidFill>
              </a:rPr>
              <a:t> по </a:t>
            </a:r>
            <a:r>
              <a:rPr lang="ru-RU" sz="2400" dirty="0" err="1">
                <a:solidFill>
                  <a:schemeClr val="bg1"/>
                </a:solidFill>
              </a:rPr>
              <a:t>всьому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світу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багато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чому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завдяки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Британській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імперії</a:t>
            </a:r>
            <a:r>
              <a:rPr lang="ru-RU" sz="2400" dirty="0">
                <a:solidFill>
                  <a:schemeClr val="bg1"/>
                </a:solidFill>
              </a:rPr>
              <a:t> і стала </a:t>
            </a:r>
            <a:r>
              <a:rPr lang="ru-RU" sz="2400" dirty="0" err="1">
                <a:solidFill>
                  <a:schemeClr val="bg1"/>
                </a:solidFill>
              </a:rPr>
              <a:t>міжнародною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мовою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бізнесу</a:t>
            </a:r>
            <a:r>
              <a:rPr lang="ru-RU" sz="2400" dirty="0">
                <a:solidFill>
                  <a:schemeClr val="bg1"/>
                </a:solidFill>
              </a:rPr>
              <a:t> і самим </a:t>
            </a:r>
            <a:r>
              <a:rPr lang="ru-RU" sz="2400" dirty="0" err="1">
                <a:solidFill>
                  <a:schemeClr val="bg1"/>
                </a:solidFill>
              </a:rPr>
              <a:t>поширення</a:t>
            </a:r>
            <a:r>
              <a:rPr lang="ru-RU" sz="2400" dirty="0">
                <a:solidFill>
                  <a:schemeClr val="bg1"/>
                </a:solidFill>
              </a:rPr>
              <a:t> другого </a:t>
            </a:r>
            <a:r>
              <a:rPr lang="ru-RU" sz="2400" dirty="0" err="1">
                <a:solidFill>
                  <a:schemeClr val="bg1"/>
                </a:solidFill>
              </a:rPr>
              <a:t>вивчаються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мовою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9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Великобританія</a:t>
            </a:r>
            <a:r>
              <a:rPr lang="ru-RU" dirty="0"/>
              <a:t> - </a:t>
            </a:r>
            <a:r>
              <a:rPr lang="ru-RU" dirty="0" err="1"/>
              <a:t>унітарна</a:t>
            </a:r>
            <a:r>
              <a:rPr lang="ru-RU" dirty="0"/>
              <a:t> держава з </a:t>
            </a:r>
            <a:r>
              <a:rPr lang="ru-RU" dirty="0" err="1"/>
              <a:t>конституційною</a:t>
            </a:r>
            <a:r>
              <a:rPr lang="ru-RU" dirty="0"/>
              <a:t> </a:t>
            </a:r>
            <a:r>
              <a:rPr lang="ru-RU" dirty="0" err="1"/>
              <a:t>монархією</a:t>
            </a:r>
            <a:r>
              <a:rPr lang="ru-RU" dirty="0"/>
              <a:t>. Королева </a:t>
            </a:r>
            <a:r>
              <a:rPr lang="ru-RU" dirty="0" err="1"/>
              <a:t>Єлизавета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/>
              <a:t>є главою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Сполученого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 та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п'ятнадцяти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Співдружності</a:t>
            </a:r>
            <a:r>
              <a:rPr lang="ru-RU" dirty="0"/>
              <a:t>. Монарх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скоріше</a:t>
            </a:r>
            <a:r>
              <a:rPr lang="ru-RU" dirty="0"/>
              <a:t> </a:t>
            </a:r>
            <a:r>
              <a:rPr lang="ru-RU" dirty="0" err="1"/>
              <a:t>символічну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політичну</a:t>
            </a:r>
            <a:r>
              <a:rPr lang="ru-RU" dirty="0"/>
              <a:t> роль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«право на </a:t>
            </a:r>
            <a:r>
              <a:rPr lang="ru-RU" dirty="0" err="1"/>
              <a:t>консультування</a:t>
            </a:r>
            <a:r>
              <a:rPr lang="ru-RU" dirty="0"/>
              <a:t>, право на </a:t>
            </a:r>
            <a:r>
              <a:rPr lang="ru-RU" dirty="0" err="1"/>
              <a:t>схвалення</a:t>
            </a:r>
            <a:r>
              <a:rPr lang="ru-RU" dirty="0"/>
              <a:t> і право на </a:t>
            </a:r>
            <a:r>
              <a:rPr lang="ru-RU" dirty="0" err="1"/>
              <a:t>попередження</a:t>
            </a:r>
            <a:r>
              <a:rPr lang="ru-RU" dirty="0"/>
              <a:t>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" y="0"/>
            <a:ext cx="9252520" cy="69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7008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Великобританія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ru-RU" sz="2000" dirty="0" err="1">
                <a:solidFill>
                  <a:schemeClr val="bg1"/>
                </a:solidFill>
              </a:rPr>
              <a:t>унітарна</a:t>
            </a:r>
            <a:r>
              <a:rPr lang="ru-RU" sz="2000" dirty="0">
                <a:solidFill>
                  <a:schemeClr val="bg1"/>
                </a:solidFill>
              </a:rPr>
              <a:t> держава з </a:t>
            </a:r>
            <a:r>
              <a:rPr lang="ru-RU" sz="2000" dirty="0" err="1">
                <a:solidFill>
                  <a:schemeClr val="bg1"/>
                </a:solidFill>
              </a:rPr>
              <a:t>конституційною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монархією</a:t>
            </a:r>
            <a:r>
              <a:rPr lang="ru-RU" sz="2000" dirty="0">
                <a:solidFill>
                  <a:schemeClr val="bg1"/>
                </a:solidFill>
              </a:rPr>
              <a:t>. Королева </a:t>
            </a:r>
            <a:r>
              <a:rPr lang="ru-RU" sz="2000" dirty="0" err="1">
                <a:solidFill>
                  <a:schemeClr val="bg1"/>
                </a:solidFill>
              </a:rPr>
              <a:t>Єлизавета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II </a:t>
            </a:r>
            <a:r>
              <a:rPr lang="ru-RU" sz="2000" dirty="0">
                <a:solidFill>
                  <a:schemeClr val="bg1"/>
                </a:solidFill>
              </a:rPr>
              <a:t>є главою </a:t>
            </a:r>
            <a:r>
              <a:rPr lang="ru-RU" sz="2000" dirty="0" err="1">
                <a:solidFill>
                  <a:schemeClr val="bg1"/>
                </a:solidFill>
              </a:rPr>
              <a:t>держави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Сполученого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Королівства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ще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п'ятнадцяти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незалежних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країн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Співдружності</a:t>
            </a:r>
            <a:r>
              <a:rPr lang="ru-RU" sz="2000" dirty="0">
                <a:solidFill>
                  <a:schemeClr val="bg1"/>
                </a:solidFill>
              </a:rPr>
              <a:t>. Монарх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скоріше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символічну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ніж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політичну</a:t>
            </a:r>
            <a:r>
              <a:rPr lang="ru-RU" sz="2000" dirty="0">
                <a:solidFill>
                  <a:schemeClr val="bg1"/>
                </a:solidFill>
              </a:rPr>
              <a:t> роль і </a:t>
            </a:r>
            <a:r>
              <a:rPr lang="ru-RU" sz="2000" dirty="0" err="1">
                <a:solidFill>
                  <a:schemeClr val="bg1"/>
                </a:solidFill>
              </a:rPr>
              <a:t>тільки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«право на </a:t>
            </a:r>
            <a:r>
              <a:rPr lang="ru-RU" sz="2000" dirty="0" err="1">
                <a:solidFill>
                  <a:schemeClr val="bg1"/>
                </a:solidFill>
              </a:rPr>
              <a:t>консультування</a:t>
            </a:r>
            <a:r>
              <a:rPr lang="ru-RU" sz="2000" dirty="0">
                <a:solidFill>
                  <a:schemeClr val="bg1"/>
                </a:solidFill>
              </a:rPr>
              <a:t>, право на </a:t>
            </a:r>
            <a:r>
              <a:rPr lang="ru-RU" sz="2000" dirty="0" err="1">
                <a:solidFill>
                  <a:schemeClr val="bg1"/>
                </a:solidFill>
              </a:rPr>
              <a:t>схвалення</a:t>
            </a:r>
            <a:r>
              <a:rPr lang="ru-RU" sz="2000" dirty="0">
                <a:solidFill>
                  <a:schemeClr val="bg1"/>
                </a:solidFill>
              </a:rPr>
              <a:t> і право на </a:t>
            </a:r>
            <a:r>
              <a:rPr lang="ru-RU" sz="2000" dirty="0" err="1">
                <a:solidFill>
                  <a:schemeClr val="bg1"/>
                </a:solidFill>
              </a:rPr>
              <a:t>попередження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332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1598</Words>
  <Application>Microsoft Office PowerPoint</Application>
  <PresentationFormat>Экран (4:3)</PresentationFormat>
  <Paragraphs>44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Великобританія</vt:lpstr>
      <vt:lpstr>Презентация PowerPoint</vt:lpstr>
      <vt:lpstr>Презентация PowerPoint</vt:lpstr>
      <vt:lpstr>Презентация PowerPoint</vt:lpstr>
      <vt:lpstr>Клімат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Великобританія</dc:title>
  <dc:creator>Администратор</dc:creator>
  <cp:lastModifiedBy>XTreme.ws</cp:lastModifiedBy>
  <cp:revision>16</cp:revision>
  <dcterms:created xsi:type="dcterms:W3CDTF">2013-02-03T11:02:18Z</dcterms:created>
  <dcterms:modified xsi:type="dcterms:W3CDTF">2013-02-03T16:36:57Z</dcterms:modified>
</cp:coreProperties>
</file>