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589E6-232C-41F4-849D-BD184CE76506}" type="doc">
      <dgm:prSet loTypeId="urn:microsoft.com/office/officeart/2005/8/layout/process1" loCatId="process" qsTypeId="urn:microsoft.com/office/officeart/2005/8/quickstyle/simple4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A89F9023-7E05-4E2F-8D24-B05268E78408}">
      <dgm:prSet/>
      <dgm:spPr/>
      <dgm:t>
        <a:bodyPr/>
        <a:lstStyle/>
        <a:p>
          <a:pPr rtl="0"/>
          <a:r>
            <a:rPr lang="ru-RU" dirty="0" err="1" smtClean="0"/>
            <a:t>Колообіг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повторюваний</a:t>
          </a:r>
          <a:r>
            <a:rPr lang="ru-RU" dirty="0" smtClean="0"/>
            <a:t> </a:t>
          </a:r>
          <a:r>
            <a:rPr lang="ru-RU" dirty="0" err="1" smtClean="0"/>
            <a:t>процес</a:t>
          </a:r>
          <a:r>
            <a:rPr lang="ru-RU" dirty="0" smtClean="0"/>
            <a:t> </a:t>
          </a:r>
          <a:r>
            <a:rPr lang="ru-RU" dirty="0" err="1" smtClean="0"/>
            <a:t>взаємопов’язаного</a:t>
          </a:r>
          <a:r>
            <a:rPr lang="ru-RU" dirty="0" smtClean="0"/>
            <a:t> </a:t>
          </a:r>
          <a:r>
            <a:rPr lang="ru-RU" dirty="0" err="1" smtClean="0"/>
            <a:t>перетворення</a:t>
          </a:r>
          <a:r>
            <a:rPr lang="ru-RU" dirty="0" smtClean="0"/>
            <a:t>, </a:t>
          </a:r>
          <a:r>
            <a:rPr lang="ru-RU" dirty="0" err="1" smtClean="0"/>
            <a:t>переміщення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у </a:t>
          </a:r>
          <a:r>
            <a:rPr lang="ru-RU" dirty="0" err="1" smtClean="0"/>
            <a:t>природі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циклічний</a:t>
          </a:r>
          <a:r>
            <a:rPr lang="ru-RU" dirty="0" smtClean="0"/>
            <a:t> характер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відбувається</a:t>
          </a:r>
          <a:r>
            <a:rPr lang="ru-RU" dirty="0" smtClean="0"/>
            <a:t> за </a:t>
          </a:r>
          <a:r>
            <a:rPr lang="ru-RU" dirty="0" err="1" smtClean="0"/>
            <a:t>обов’язкової</a:t>
          </a:r>
          <a:r>
            <a:rPr lang="ru-RU" dirty="0" smtClean="0"/>
            <a:t> </a:t>
          </a:r>
          <a:r>
            <a:rPr lang="ru-RU" dirty="0" err="1" smtClean="0"/>
            <a:t>участі</a:t>
          </a:r>
          <a:r>
            <a:rPr lang="ru-RU" dirty="0" smtClean="0"/>
            <a:t> </a:t>
          </a:r>
          <a:r>
            <a:rPr lang="ru-RU" dirty="0" err="1" smtClean="0"/>
            <a:t>живих</a:t>
          </a:r>
          <a:r>
            <a:rPr lang="ru-RU" dirty="0" smtClean="0"/>
            <a:t> </a:t>
          </a:r>
          <a:r>
            <a:rPr lang="ru-RU" dirty="0" err="1" smtClean="0"/>
            <a:t>організмів</a:t>
          </a:r>
          <a:r>
            <a:rPr lang="ru-RU" dirty="0" smtClean="0"/>
            <a:t>.</a:t>
          </a:r>
          <a:endParaRPr lang="ru-RU" dirty="0"/>
        </a:p>
      </dgm:t>
    </dgm:pt>
    <dgm:pt modelId="{C4147FEC-ED52-43EF-A8AB-0D9A8139FE71}" type="parTrans" cxnId="{916994D3-9FF3-4EF9-9F00-066948071C25}">
      <dgm:prSet/>
      <dgm:spPr/>
      <dgm:t>
        <a:bodyPr/>
        <a:lstStyle/>
        <a:p>
          <a:endParaRPr lang="ru-RU"/>
        </a:p>
      </dgm:t>
    </dgm:pt>
    <dgm:pt modelId="{C511B52C-6BB1-43C9-9027-71CE82494FEA}" type="sibTrans" cxnId="{916994D3-9FF3-4EF9-9F00-066948071C25}">
      <dgm:prSet/>
      <dgm:spPr/>
      <dgm:t>
        <a:bodyPr/>
        <a:lstStyle/>
        <a:p>
          <a:endParaRPr lang="ru-RU"/>
        </a:p>
      </dgm:t>
    </dgm:pt>
    <dgm:pt modelId="{8047A781-1499-4733-BCAE-50DCF70D6ADD}" type="pres">
      <dgm:prSet presAssocID="{107589E6-232C-41F4-849D-BD184CE76506}" presName="Name0" presStyleCnt="0">
        <dgm:presLayoutVars>
          <dgm:dir/>
          <dgm:resizeHandles val="exact"/>
        </dgm:presLayoutVars>
      </dgm:prSet>
      <dgm:spPr/>
    </dgm:pt>
    <dgm:pt modelId="{DD1D6AAD-6E26-4DF4-BD8F-E64A587E1CF8}" type="pres">
      <dgm:prSet presAssocID="{A89F9023-7E05-4E2F-8D24-B05268E78408}" presName="node" presStyleLbl="node1" presStyleIdx="0" presStyleCnt="1">
        <dgm:presLayoutVars>
          <dgm:bulletEnabled val="1"/>
        </dgm:presLayoutVars>
      </dgm:prSet>
      <dgm:spPr/>
    </dgm:pt>
  </dgm:ptLst>
  <dgm:cxnLst>
    <dgm:cxn modelId="{01086CAF-FAFC-44FC-AA2F-165C1440DF05}" type="presOf" srcId="{A89F9023-7E05-4E2F-8D24-B05268E78408}" destId="{DD1D6AAD-6E26-4DF4-BD8F-E64A587E1CF8}" srcOrd="0" destOrd="0" presId="urn:microsoft.com/office/officeart/2005/8/layout/process1"/>
    <dgm:cxn modelId="{39F0D100-16E7-4931-AAD8-997090BFE810}" type="presOf" srcId="{107589E6-232C-41F4-849D-BD184CE76506}" destId="{8047A781-1499-4733-BCAE-50DCF70D6ADD}" srcOrd="0" destOrd="0" presId="urn:microsoft.com/office/officeart/2005/8/layout/process1"/>
    <dgm:cxn modelId="{916994D3-9FF3-4EF9-9F00-066948071C25}" srcId="{107589E6-232C-41F4-849D-BD184CE76506}" destId="{A89F9023-7E05-4E2F-8D24-B05268E78408}" srcOrd="0" destOrd="0" parTransId="{C4147FEC-ED52-43EF-A8AB-0D9A8139FE71}" sibTransId="{C511B52C-6BB1-43C9-9027-71CE82494FEA}"/>
    <dgm:cxn modelId="{16F85E37-8E6F-4483-B1D9-E11F248EC714}" type="presParOf" srcId="{8047A781-1499-4733-BCAE-50DCF70D6ADD}" destId="{DD1D6AAD-6E26-4DF4-BD8F-E64A587E1CF8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A59CE-0FAA-4D4B-A712-A1A6961E258A}" type="doc">
      <dgm:prSet loTypeId="urn:microsoft.com/office/officeart/2005/8/layout/venn1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A034F5F-C9E6-400F-9AA9-AA7151614F2B}">
      <dgm:prSet custT="1"/>
      <dgm:spPr/>
      <dgm:t>
        <a:bodyPr/>
        <a:lstStyle/>
        <a:p>
          <a:pPr rtl="0"/>
          <a:r>
            <a:rPr lang="uk-UA" sz="3200" b="1" dirty="0" err="1" smtClean="0"/>
            <a:t>Колообіг</a:t>
          </a:r>
          <a:r>
            <a:rPr lang="uk-UA" sz="3200" b="1" dirty="0" smtClean="0"/>
            <a:t> речовин</a:t>
          </a:r>
          <a:endParaRPr lang="uk-UA" sz="3200" b="1" dirty="0"/>
        </a:p>
      </dgm:t>
    </dgm:pt>
    <dgm:pt modelId="{AE88AE3D-9CF5-469C-BEE7-7F09B36EFFD1}" type="parTrans" cxnId="{0D395462-0B7F-4C3E-8F6C-677B7BF0A245}">
      <dgm:prSet/>
      <dgm:spPr/>
      <dgm:t>
        <a:bodyPr/>
        <a:lstStyle/>
        <a:p>
          <a:endParaRPr lang="ru-RU"/>
        </a:p>
      </dgm:t>
    </dgm:pt>
    <dgm:pt modelId="{02C4AE3A-F071-4ABC-9C73-74E7446F0B2E}" type="sibTrans" cxnId="{0D395462-0B7F-4C3E-8F6C-677B7BF0A245}">
      <dgm:prSet/>
      <dgm:spPr/>
      <dgm:t>
        <a:bodyPr/>
        <a:lstStyle/>
        <a:p>
          <a:endParaRPr lang="ru-RU"/>
        </a:p>
      </dgm:t>
    </dgm:pt>
    <dgm:pt modelId="{AB7515CD-08AA-4E24-B496-50220A376695}">
      <dgm:prSet/>
      <dgm:spPr/>
      <dgm:t>
        <a:bodyPr/>
        <a:lstStyle/>
        <a:p>
          <a:pPr rtl="0"/>
          <a:r>
            <a:rPr lang="uk-UA" b="1" dirty="0" smtClean="0"/>
            <a:t>Малий</a:t>
          </a:r>
          <a:r>
            <a:rPr lang="uk-UA" dirty="0" smtClean="0"/>
            <a:t>(біологічний)-</a:t>
          </a:r>
          <a:r>
            <a:rPr lang="ru-RU" dirty="0" err="1" smtClean="0"/>
            <a:t>колообіг</a:t>
          </a:r>
          <a:r>
            <a:rPr lang="ru-RU" dirty="0" smtClean="0"/>
            <a:t> </a:t>
          </a:r>
          <a:r>
            <a:rPr lang="ru-RU" dirty="0" err="1" smtClean="0"/>
            <a:t>елементів</a:t>
          </a:r>
          <a:r>
            <a:rPr lang="ru-RU" dirty="0" smtClean="0"/>
            <a:t>, </a:t>
          </a:r>
          <a:r>
            <a:rPr lang="ru-RU" dirty="0" err="1" smtClean="0"/>
            <a:t>необхідних</a:t>
          </a:r>
          <a:r>
            <a:rPr lang="ru-RU" dirty="0" smtClean="0"/>
            <a:t> для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клітини</a:t>
          </a:r>
          <a:r>
            <a:rPr lang="uk-UA" dirty="0" smtClean="0"/>
            <a:t>                </a:t>
          </a:r>
          <a:endParaRPr lang="ru-RU" dirty="0"/>
        </a:p>
      </dgm:t>
    </dgm:pt>
    <dgm:pt modelId="{638E73F2-4E09-42F0-9B74-EE6AE1B73F42}" type="parTrans" cxnId="{FD7EA063-9145-4B21-920B-228F6FB46451}">
      <dgm:prSet/>
      <dgm:spPr/>
      <dgm:t>
        <a:bodyPr/>
        <a:lstStyle/>
        <a:p>
          <a:endParaRPr lang="ru-RU"/>
        </a:p>
      </dgm:t>
    </dgm:pt>
    <dgm:pt modelId="{8DE5E271-4CDE-4BA2-8ED1-C8E9782BD231}" type="sibTrans" cxnId="{FD7EA063-9145-4B21-920B-228F6FB46451}">
      <dgm:prSet/>
      <dgm:spPr/>
      <dgm:t>
        <a:bodyPr/>
        <a:lstStyle/>
        <a:p>
          <a:endParaRPr lang="ru-RU"/>
        </a:p>
      </dgm:t>
    </dgm:pt>
    <dgm:pt modelId="{54E7D33C-541C-43F8-BF00-C0662B345496}">
      <dgm:prSet/>
      <dgm:spPr/>
      <dgm:t>
        <a:bodyPr/>
        <a:lstStyle/>
        <a:p>
          <a:pPr rtl="0"/>
          <a:r>
            <a:rPr lang="uk-UA" b="1" dirty="0" smtClean="0"/>
            <a:t>Великий</a:t>
          </a:r>
          <a:r>
            <a:rPr lang="uk-UA" dirty="0" smtClean="0"/>
            <a:t>(геологічний)- </a:t>
          </a:r>
          <a:r>
            <a:rPr lang="ru-RU" dirty="0" err="1" smtClean="0"/>
            <a:t>циркуляція</a:t>
          </a:r>
          <a:r>
            <a:rPr lang="ru-RU" dirty="0" smtClean="0"/>
            <a:t> </a:t>
          </a:r>
          <a:r>
            <a:rPr lang="ru-RU" dirty="0" err="1" smtClean="0"/>
            <a:t>атмосферних</a:t>
          </a:r>
          <a:r>
            <a:rPr lang="ru-RU" dirty="0" smtClean="0"/>
            <a:t> </a:t>
          </a:r>
          <a:r>
            <a:rPr lang="ru-RU" dirty="0" err="1" smtClean="0"/>
            <a:t>мас</a:t>
          </a:r>
          <a:r>
            <a:rPr lang="ru-RU" dirty="0" smtClean="0"/>
            <a:t>, води, </a:t>
          </a:r>
          <a:r>
            <a:rPr lang="ru-RU" dirty="0" err="1" smtClean="0"/>
            <a:t>продуктів</a:t>
          </a:r>
          <a:r>
            <a:rPr lang="ru-RU" dirty="0" smtClean="0"/>
            <a:t> </a:t>
          </a:r>
          <a:r>
            <a:rPr lang="ru-RU" dirty="0" err="1" smtClean="0"/>
            <a:t>гірських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endParaRPr lang="ru-RU" dirty="0"/>
        </a:p>
      </dgm:t>
    </dgm:pt>
    <dgm:pt modelId="{D2D49450-44CB-45EC-96E8-3D503A77C435}" type="parTrans" cxnId="{F734E5F9-6005-427E-B950-C8B55F12DE67}">
      <dgm:prSet/>
      <dgm:spPr/>
      <dgm:t>
        <a:bodyPr/>
        <a:lstStyle/>
        <a:p>
          <a:endParaRPr lang="ru-RU"/>
        </a:p>
      </dgm:t>
    </dgm:pt>
    <dgm:pt modelId="{F304A5A9-AFD7-4D7A-A082-603BF371C2F8}" type="sibTrans" cxnId="{F734E5F9-6005-427E-B950-C8B55F12DE67}">
      <dgm:prSet/>
      <dgm:spPr/>
      <dgm:t>
        <a:bodyPr/>
        <a:lstStyle/>
        <a:p>
          <a:endParaRPr lang="ru-RU"/>
        </a:p>
      </dgm:t>
    </dgm:pt>
    <dgm:pt modelId="{52179DB5-4439-4512-B809-71BA88C380BA}" type="pres">
      <dgm:prSet presAssocID="{2F0A59CE-0FAA-4D4B-A712-A1A6961E258A}" presName="compositeShape" presStyleCnt="0">
        <dgm:presLayoutVars>
          <dgm:chMax val="7"/>
          <dgm:dir/>
          <dgm:resizeHandles val="exact"/>
        </dgm:presLayoutVars>
      </dgm:prSet>
      <dgm:spPr/>
    </dgm:pt>
    <dgm:pt modelId="{CABC7BDB-0A4D-4C74-907E-A4EB29663C7B}" type="pres">
      <dgm:prSet presAssocID="{EA034F5F-C9E6-400F-9AA9-AA7151614F2B}" presName="circ1" presStyleLbl="vennNode1" presStyleIdx="0" presStyleCnt="3" custLinFactNeighborX="-348" custLinFactNeighborY="-2083"/>
      <dgm:spPr/>
    </dgm:pt>
    <dgm:pt modelId="{716E8C17-04D0-4928-AAE1-5BC29348803B}" type="pres">
      <dgm:prSet presAssocID="{EA034F5F-C9E6-400F-9AA9-AA7151614F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80D26CA-2943-47AF-B539-66E64BDA05A0}" type="pres">
      <dgm:prSet presAssocID="{AB7515CD-08AA-4E24-B496-50220A376695}" presName="circ2" presStyleLbl="vennNode1" presStyleIdx="1" presStyleCnt="3"/>
      <dgm:spPr/>
      <dgm:t>
        <a:bodyPr/>
        <a:lstStyle/>
        <a:p>
          <a:endParaRPr lang="ru-RU"/>
        </a:p>
      </dgm:t>
    </dgm:pt>
    <dgm:pt modelId="{B5D8D276-A8CB-4CA3-BDA5-4FA1B576A0EC}" type="pres">
      <dgm:prSet presAssocID="{AB7515CD-08AA-4E24-B496-50220A3766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F1307-4E39-42CF-9240-75AB52E9CFF3}" type="pres">
      <dgm:prSet presAssocID="{54E7D33C-541C-43F8-BF00-C0662B345496}" presName="circ3" presStyleLbl="vennNode1" presStyleIdx="2" presStyleCnt="3"/>
      <dgm:spPr/>
      <dgm:t>
        <a:bodyPr/>
        <a:lstStyle/>
        <a:p>
          <a:endParaRPr lang="ru-RU"/>
        </a:p>
      </dgm:t>
    </dgm:pt>
    <dgm:pt modelId="{54F5AFD7-F5A2-425D-B322-78E59CF3B5B8}" type="pres">
      <dgm:prSet presAssocID="{54E7D33C-541C-43F8-BF00-C0662B3454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4E5F9-6005-427E-B950-C8B55F12DE67}" srcId="{2F0A59CE-0FAA-4D4B-A712-A1A6961E258A}" destId="{54E7D33C-541C-43F8-BF00-C0662B345496}" srcOrd="2" destOrd="0" parTransId="{D2D49450-44CB-45EC-96E8-3D503A77C435}" sibTransId="{F304A5A9-AFD7-4D7A-A082-603BF371C2F8}"/>
    <dgm:cxn modelId="{D188588A-4630-488C-B8B8-F1AD9A5B893E}" type="presOf" srcId="{54E7D33C-541C-43F8-BF00-C0662B345496}" destId="{54F5AFD7-F5A2-425D-B322-78E59CF3B5B8}" srcOrd="1" destOrd="0" presId="urn:microsoft.com/office/officeart/2005/8/layout/venn1"/>
    <dgm:cxn modelId="{CF63588A-8633-4DF5-A891-F3A9B080C981}" type="presOf" srcId="{EA034F5F-C9E6-400F-9AA9-AA7151614F2B}" destId="{716E8C17-04D0-4928-AAE1-5BC29348803B}" srcOrd="1" destOrd="0" presId="urn:microsoft.com/office/officeart/2005/8/layout/venn1"/>
    <dgm:cxn modelId="{5140F4C0-9962-4F0D-972E-9B1D44BFDFB8}" type="presOf" srcId="{AB7515CD-08AA-4E24-B496-50220A376695}" destId="{580D26CA-2943-47AF-B539-66E64BDA05A0}" srcOrd="0" destOrd="0" presId="urn:microsoft.com/office/officeart/2005/8/layout/venn1"/>
    <dgm:cxn modelId="{500C068A-4329-4EC3-8ACC-581F29D7433E}" type="presOf" srcId="{AB7515CD-08AA-4E24-B496-50220A376695}" destId="{B5D8D276-A8CB-4CA3-BDA5-4FA1B576A0EC}" srcOrd="1" destOrd="0" presId="urn:microsoft.com/office/officeart/2005/8/layout/venn1"/>
    <dgm:cxn modelId="{140964AA-97A9-4D31-9E3D-BECCA75C4A3F}" type="presOf" srcId="{EA034F5F-C9E6-400F-9AA9-AA7151614F2B}" destId="{CABC7BDB-0A4D-4C74-907E-A4EB29663C7B}" srcOrd="0" destOrd="0" presId="urn:microsoft.com/office/officeart/2005/8/layout/venn1"/>
    <dgm:cxn modelId="{FD7EA063-9145-4B21-920B-228F6FB46451}" srcId="{2F0A59CE-0FAA-4D4B-A712-A1A6961E258A}" destId="{AB7515CD-08AA-4E24-B496-50220A376695}" srcOrd="1" destOrd="0" parTransId="{638E73F2-4E09-42F0-9B74-EE6AE1B73F42}" sibTransId="{8DE5E271-4CDE-4BA2-8ED1-C8E9782BD231}"/>
    <dgm:cxn modelId="{7E65A01C-344F-4B1A-8111-1C3395DC2EEB}" type="presOf" srcId="{2F0A59CE-0FAA-4D4B-A712-A1A6961E258A}" destId="{52179DB5-4439-4512-B809-71BA88C380BA}" srcOrd="0" destOrd="0" presId="urn:microsoft.com/office/officeart/2005/8/layout/venn1"/>
    <dgm:cxn modelId="{481C569D-065C-40D9-82BD-EF1C5A3F5240}" type="presOf" srcId="{54E7D33C-541C-43F8-BF00-C0662B345496}" destId="{445F1307-4E39-42CF-9240-75AB52E9CFF3}" srcOrd="0" destOrd="0" presId="urn:microsoft.com/office/officeart/2005/8/layout/venn1"/>
    <dgm:cxn modelId="{0D395462-0B7F-4C3E-8F6C-677B7BF0A245}" srcId="{2F0A59CE-0FAA-4D4B-A712-A1A6961E258A}" destId="{EA034F5F-C9E6-400F-9AA9-AA7151614F2B}" srcOrd="0" destOrd="0" parTransId="{AE88AE3D-9CF5-469C-BEE7-7F09B36EFFD1}" sibTransId="{02C4AE3A-F071-4ABC-9C73-74E7446F0B2E}"/>
    <dgm:cxn modelId="{49720A43-0B5A-4466-B398-62082CB06054}" type="presParOf" srcId="{52179DB5-4439-4512-B809-71BA88C380BA}" destId="{CABC7BDB-0A4D-4C74-907E-A4EB29663C7B}" srcOrd="0" destOrd="0" presId="urn:microsoft.com/office/officeart/2005/8/layout/venn1"/>
    <dgm:cxn modelId="{2DBD8187-ECED-4375-9271-9CAD824397EB}" type="presParOf" srcId="{52179DB5-4439-4512-B809-71BA88C380BA}" destId="{716E8C17-04D0-4928-AAE1-5BC29348803B}" srcOrd="1" destOrd="0" presId="urn:microsoft.com/office/officeart/2005/8/layout/venn1"/>
    <dgm:cxn modelId="{B618BC4C-CB67-45AE-863E-2C2EC7AF9A4B}" type="presParOf" srcId="{52179DB5-4439-4512-B809-71BA88C380BA}" destId="{580D26CA-2943-47AF-B539-66E64BDA05A0}" srcOrd="2" destOrd="0" presId="urn:microsoft.com/office/officeart/2005/8/layout/venn1"/>
    <dgm:cxn modelId="{7648F947-3551-4A24-B5F7-9B48FE02C2EE}" type="presParOf" srcId="{52179DB5-4439-4512-B809-71BA88C380BA}" destId="{B5D8D276-A8CB-4CA3-BDA5-4FA1B576A0EC}" srcOrd="3" destOrd="0" presId="urn:microsoft.com/office/officeart/2005/8/layout/venn1"/>
    <dgm:cxn modelId="{5F3423A8-48F5-4013-B881-7DDFE7019FEB}" type="presParOf" srcId="{52179DB5-4439-4512-B809-71BA88C380BA}" destId="{445F1307-4E39-42CF-9240-75AB52E9CFF3}" srcOrd="4" destOrd="0" presId="urn:microsoft.com/office/officeart/2005/8/layout/venn1"/>
    <dgm:cxn modelId="{EA155040-CAA4-45DA-9F63-62E315DE54DF}" type="presParOf" srcId="{52179DB5-4439-4512-B809-71BA88C380BA}" destId="{54F5AFD7-F5A2-425D-B322-78E59CF3B5B8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A1B2-2A11-4694-AA81-7A6045F72BE2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C558B-B0F6-4173-B244-F27EDC679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C558B-B0F6-4173-B244-F27EDC67975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C558B-B0F6-4173-B244-F27EDC67975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5523-DFDF-4F3B-A618-585D6FBBAC5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6326-42AA-4A75-A48B-D7A652C1E8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kontact\&#1052;&#1091;&#1079;&#1099;&#1082;&#1072;%20&#1087;&#1088;&#1080;&#1088;&#1086;&#1076;&#1099;%20-%20&#1089;&#1080;&#1084;&#1092;&#1086;&#1085;&#1080;&#1103;%20&#1074;&#1086;&#1076;&#1099;%20&#1080;%20&#1079;&#1074;&#1091;&#1082;&#1080;%20&#1083;&#1077;&#1089;&#1072;,%20&#1087;&#1090;&#1080;&#109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err="1" smtClean="0"/>
              <a:t>Колообіг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речовин</a:t>
            </a:r>
            <a:r>
              <a:rPr lang="ru-RU" sz="5400" b="1" dirty="0" smtClean="0"/>
              <a:t> у </a:t>
            </a:r>
            <a:r>
              <a:rPr lang="ru-RU" sz="5400" b="1" dirty="0" err="1" smtClean="0"/>
              <a:t>природі</a:t>
            </a:r>
            <a:endParaRPr lang="ru-RU" sz="5400" b="1" dirty="0"/>
          </a:p>
        </p:txBody>
      </p:sp>
      <p:pic>
        <p:nvPicPr>
          <p:cNvPr id="5" name="Музыка природы - симфония воды и звуки леса,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53138"/>
            <a:ext cx="8929718" cy="80486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Кругообіг</a:t>
            </a:r>
            <a:r>
              <a:rPr lang="ru-RU" sz="3200" dirty="0" smtClean="0"/>
              <a:t> фосфору в </a:t>
            </a:r>
            <a:r>
              <a:rPr lang="ru-RU" sz="3200" dirty="0" err="1" smtClean="0"/>
              <a:t>природі</a:t>
            </a:r>
            <a:r>
              <a:rPr lang="ru-RU" sz="3200" dirty="0" smtClean="0"/>
              <a:t>. (За </a:t>
            </a:r>
            <a:r>
              <a:rPr lang="ru-RU" sz="3200" dirty="0" err="1" smtClean="0"/>
              <a:t>В.П.Кучерявим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002" b="9002"/>
          <a:stretch>
            <a:fillRect/>
          </a:stretch>
        </p:blipFill>
        <p:spPr bwMode="auto">
          <a:xfrm>
            <a:off x="857224" y="142851"/>
            <a:ext cx="7858180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Кінець!</a:t>
            </a:r>
            <a:endParaRPr lang="ru-RU" sz="6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Підготувала учениця 11-А класу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Ющенко Наталія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 smtClean="0"/>
              <a:t>Колообіг</a:t>
            </a:r>
            <a:r>
              <a:rPr lang="uk-UA" sz="4000" dirty="0" smtClean="0"/>
              <a:t> </a:t>
            </a:r>
            <a:r>
              <a:rPr lang="uk-UA" sz="4000" dirty="0" err="1" smtClean="0"/>
              <a:t>води-</a:t>
            </a:r>
            <a:endParaRPr lang="ru-RU" sz="40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води на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26808"/>
            <a:ext cx="7929586" cy="453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Колообіг</a:t>
            </a:r>
            <a:r>
              <a:rPr lang="uk-UA" sz="4000" b="1" dirty="0" smtClean="0"/>
              <a:t> вуглецю</a:t>
            </a:r>
            <a:endParaRPr lang="ru-RU" sz="4000" b="1" dirty="0"/>
          </a:p>
        </p:txBody>
      </p:sp>
      <p:pic>
        <p:nvPicPr>
          <p:cNvPr id="4" name="Содержимое 3" descr="1351871640_co2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143372" y="0"/>
            <a:ext cx="1873880" cy="64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714356"/>
            <a:ext cx="9286908" cy="614364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Вуглець — основний біогенний елемент.</a:t>
            </a:r>
          </a:p>
          <a:p>
            <a:r>
              <a:rPr lang="uk-UA" sz="3200" dirty="0" smtClean="0"/>
              <a:t>Біологічний цикл: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err="1"/>
              <a:t>в</a:t>
            </a:r>
            <a:r>
              <a:rPr lang="ru-RU" sz="3200" dirty="0" err="1" smtClean="0"/>
              <a:t>углець</a:t>
            </a:r>
            <a:r>
              <a:rPr lang="ru-RU" sz="3200" dirty="0" smtClean="0"/>
              <a:t> у </a:t>
            </a:r>
            <a:r>
              <a:rPr lang="ru-RU" sz="3200" dirty="0" err="1" smtClean="0"/>
              <a:t>вигляді</a:t>
            </a:r>
            <a:r>
              <a:rPr lang="ru-RU" sz="3200" dirty="0" smtClean="0"/>
              <a:t> </a:t>
            </a:r>
            <a:r>
              <a:rPr lang="ru-RU" sz="3200" dirty="0" err="1" smtClean="0"/>
              <a:t>СО2</a:t>
            </a:r>
            <a:r>
              <a:rPr lang="ru-RU" sz="3200" dirty="0" smtClean="0"/>
              <a:t> </a:t>
            </a:r>
            <a:r>
              <a:rPr lang="ru-RU" sz="3200" dirty="0" err="1" smtClean="0"/>
              <a:t>поглинається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тропосфери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рослинами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вуглець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потрапляє</a:t>
            </a:r>
            <a:r>
              <a:rPr lang="ru-RU" sz="3200" dirty="0" smtClean="0"/>
              <a:t> до </a:t>
            </a:r>
            <a:r>
              <a:rPr lang="ru-RU" sz="3200" dirty="0" err="1" smtClean="0"/>
              <a:t>організму</a:t>
            </a:r>
            <a:r>
              <a:rPr lang="ru-RU" sz="3200" dirty="0" smtClean="0"/>
              <a:t> </a:t>
            </a:r>
            <a:r>
              <a:rPr lang="ru-RU" sz="3200" dirty="0" err="1" smtClean="0"/>
              <a:t>тварин</a:t>
            </a:r>
            <a:r>
              <a:rPr lang="ru-RU" sz="3200" dirty="0" smtClean="0"/>
              <a:t> та </a:t>
            </a:r>
            <a:r>
              <a:rPr lang="ru-RU" sz="3200" dirty="0" err="1" smtClean="0"/>
              <a:t>людини</a:t>
            </a:r>
            <a:endParaRPr lang="ru-RU" sz="3200" dirty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при </a:t>
            </a:r>
            <a:r>
              <a:rPr lang="ru-RU" sz="3200" dirty="0" err="1" smtClean="0"/>
              <a:t>гнитті</a:t>
            </a:r>
            <a:r>
              <a:rPr lang="ru-RU" sz="3200" dirty="0" smtClean="0"/>
              <a:t> </a:t>
            </a:r>
            <a:r>
              <a:rPr lang="ru-RU" sz="3200" dirty="0" err="1" smtClean="0"/>
              <a:t>тваринних</a:t>
            </a:r>
            <a:r>
              <a:rPr lang="ru-RU" sz="3200" dirty="0" smtClean="0"/>
              <a:t> та </a:t>
            </a:r>
            <a:r>
              <a:rPr lang="ru-RU" sz="3200" dirty="0" err="1" smtClean="0"/>
              <a:t>рослинних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матеріалів</a:t>
            </a:r>
            <a:r>
              <a:rPr lang="ru-RU" sz="3200" dirty="0" smtClean="0"/>
              <a:t> — до </a:t>
            </a:r>
            <a:r>
              <a:rPr lang="ru-RU" sz="3200" dirty="0" err="1" smtClean="0"/>
              <a:t>ґрунту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у </a:t>
            </a:r>
            <a:r>
              <a:rPr lang="ru-RU" sz="3200" dirty="0" err="1" smtClean="0"/>
              <a:t>вигляді</a:t>
            </a:r>
            <a:r>
              <a:rPr lang="ru-RU" sz="3200" dirty="0" smtClean="0"/>
              <a:t> </a:t>
            </a:r>
            <a:r>
              <a:rPr lang="ru-RU" sz="3200" dirty="0" err="1" smtClean="0"/>
              <a:t>СО2</a:t>
            </a:r>
            <a:r>
              <a:rPr lang="ru-RU" sz="3200" dirty="0" smtClean="0"/>
              <a:t> — до </a:t>
            </a:r>
            <a:r>
              <a:rPr lang="ru-RU" sz="3200" dirty="0" err="1" smtClean="0"/>
              <a:t>атмосфери</a:t>
            </a:r>
            <a:r>
              <a:rPr lang="ru-RU" sz="3200" dirty="0" smtClean="0"/>
              <a:t>.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smtClean="0"/>
              <a:t>                                                        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</a:t>
            </a:r>
            <a:r>
              <a:rPr lang="ru-RU" sz="3200" dirty="0" err="1" smtClean="0"/>
              <a:t>Кругообіг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вуглецю</a:t>
            </a:r>
            <a:r>
              <a:rPr lang="ru-RU" sz="3200" dirty="0" smtClean="0"/>
              <a:t> в </a:t>
            </a:r>
            <a:r>
              <a:rPr lang="ru-RU" sz="3200" dirty="0" err="1" smtClean="0"/>
              <a:t>природі</a:t>
            </a:r>
            <a:r>
              <a:rPr lang="ru-RU" sz="3200" dirty="0" smtClean="0"/>
              <a:t>. (За </a:t>
            </a:r>
            <a:r>
              <a:rPr lang="ru-RU" sz="3200" dirty="0" err="1" smtClean="0"/>
              <a:t>В.П.Кучерявим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928" r="7928"/>
          <a:stretch>
            <a:fillRect/>
          </a:stretch>
        </p:blipFill>
        <p:spPr bwMode="auto">
          <a:xfrm>
            <a:off x="500034" y="-23"/>
            <a:ext cx="809630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000108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Колообіг</a:t>
            </a:r>
            <a:r>
              <a:rPr lang="uk-UA" sz="4000" b="1" dirty="0" smtClean="0"/>
              <a:t> азоту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Особливості </a:t>
            </a:r>
            <a:r>
              <a:rPr lang="uk-UA" dirty="0" err="1" smtClean="0"/>
              <a:t>колообігу</a:t>
            </a:r>
            <a:r>
              <a:rPr lang="uk-UA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асимілювати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велетенського</a:t>
            </a:r>
            <a:r>
              <a:rPr lang="ru-RU" dirty="0" smtClean="0"/>
              <a:t> фонду,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азот не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безпосередньої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вивільненні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: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роль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входить до складу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структуру </a:t>
            </a:r>
            <a:r>
              <a:rPr lang="ru-RU" dirty="0" err="1" smtClean="0"/>
              <a:t>біологічних</a:t>
            </a:r>
            <a:r>
              <a:rPr lang="ru-RU" dirty="0" smtClean="0"/>
              <a:t> систем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біологічний</a:t>
            </a:r>
            <a:r>
              <a:rPr lang="ru-RU" dirty="0" smtClean="0"/>
              <a:t> </a:t>
            </a:r>
            <a:r>
              <a:rPr lang="ru-RU" dirty="0" err="1" smtClean="0"/>
              <a:t>розклад</a:t>
            </a:r>
            <a:r>
              <a:rPr lang="ru-RU" dirty="0" smtClean="0"/>
              <a:t> </a:t>
            </a:r>
            <a:r>
              <a:rPr lang="ru-RU" dirty="0" err="1" smtClean="0"/>
              <a:t>азотовмісних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до </a:t>
            </a:r>
            <a:r>
              <a:rPr lang="ru-RU" dirty="0" err="1" smtClean="0"/>
              <a:t>органічних</a:t>
            </a:r>
            <a:r>
              <a:rPr lang="ru-RU" dirty="0" smtClean="0"/>
              <a:t> форм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стадій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спеціалізованими</a:t>
            </a:r>
            <a:r>
              <a:rPr lang="ru-RU" dirty="0" smtClean="0"/>
              <a:t> </a:t>
            </a:r>
            <a:r>
              <a:rPr lang="ru-RU" dirty="0" err="1" smtClean="0"/>
              <a:t>бактеріями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біохімічних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розкладі</a:t>
            </a:r>
            <a:r>
              <a:rPr lang="ru-RU" dirty="0" smtClean="0"/>
              <a:t> </a:t>
            </a:r>
            <a:r>
              <a:rPr lang="ru-RU" dirty="0" err="1" smtClean="0"/>
              <a:t>азотовмісних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ґрунті</a:t>
            </a:r>
            <a:r>
              <a:rPr lang="ru-RU" dirty="0" smtClean="0"/>
              <a:t>, де </a:t>
            </a:r>
            <a:r>
              <a:rPr lang="ru-RU" dirty="0" err="1" smtClean="0"/>
              <a:t>доступність</a:t>
            </a:r>
            <a:r>
              <a:rPr lang="ru-RU" dirty="0" smtClean="0"/>
              <a:t> азоту для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полегшується</a:t>
            </a:r>
            <a:r>
              <a:rPr lang="ru-RU" dirty="0" smtClean="0"/>
              <a:t> </a:t>
            </a:r>
            <a:r>
              <a:rPr lang="ru-RU" dirty="0" err="1" smtClean="0"/>
              <a:t>розчинністю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неорганічних</a:t>
            </a:r>
            <a:r>
              <a:rPr lang="ru-RU" dirty="0" smtClean="0"/>
              <a:t> форм.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143644"/>
            <a:ext cx="9501222" cy="714356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Кругообіг</a:t>
            </a:r>
            <a:r>
              <a:rPr lang="ru-RU" sz="3200" dirty="0" smtClean="0"/>
              <a:t> азоту в </a:t>
            </a:r>
            <a:r>
              <a:rPr lang="ru-RU" sz="3200" dirty="0" err="1" smtClean="0"/>
              <a:t>природі</a:t>
            </a:r>
            <a:r>
              <a:rPr lang="ru-RU" sz="3200" dirty="0" smtClean="0"/>
              <a:t>. (За </a:t>
            </a:r>
            <a:r>
              <a:rPr lang="ru-RU" sz="3200" dirty="0" err="1" smtClean="0"/>
              <a:t>В.П.Кучерявим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3568" b="3568"/>
          <a:stretch>
            <a:fillRect/>
          </a:stretch>
        </p:blipFill>
        <p:spPr bwMode="auto">
          <a:xfrm>
            <a:off x="0" y="0"/>
            <a:ext cx="819152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Колообіг</a:t>
            </a:r>
            <a:r>
              <a:rPr lang="uk-UA" sz="4000" b="1" dirty="0" smtClean="0"/>
              <a:t> фосфору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У </a:t>
            </a:r>
            <a:r>
              <a:rPr lang="ru-RU" sz="2400" dirty="0" err="1" smtClean="0"/>
              <a:t>ґрунті</a:t>
            </a:r>
            <a:r>
              <a:rPr lang="ru-RU" sz="2400" dirty="0" smtClean="0"/>
              <a:t> фосфор входить до складу </a:t>
            </a:r>
            <a:r>
              <a:rPr lang="ru-RU" sz="2400" dirty="0" err="1" smtClean="0"/>
              <a:t>решток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мертвих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Поширеним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фосфоровмісним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гуано – </a:t>
            </a:r>
            <a:r>
              <a:rPr lang="ru-RU" sz="2400" dirty="0" err="1" smtClean="0"/>
              <a:t>послід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птахів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Редуценти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мінералізують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сполуки</a:t>
            </a:r>
            <a:r>
              <a:rPr lang="ru-RU" sz="2400" dirty="0" smtClean="0"/>
              <a:t> фосфору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відмерлих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фосфати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err="1" smtClean="0"/>
              <a:t>Сполуки</a:t>
            </a:r>
            <a:r>
              <a:rPr lang="ru-RU" sz="2400" dirty="0" smtClean="0"/>
              <a:t> фосфору </a:t>
            </a:r>
            <a:r>
              <a:rPr lang="ru-RU" sz="2400" dirty="0" err="1" smtClean="0"/>
              <a:t>накопичуються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прибережній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океанів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решток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фосфатів</a:t>
            </a:r>
            <a:r>
              <a:rPr lang="ru-RU" sz="24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На </a:t>
            </a:r>
            <a:r>
              <a:rPr lang="ru-RU" sz="2400" dirty="0" err="1" smtClean="0"/>
              <a:t>суходіл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рибою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видобування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копалин</a:t>
            </a:r>
            <a:r>
              <a:rPr lang="ru-RU" sz="2400" dirty="0" smtClean="0"/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dirty="0" err="1" smtClean="0"/>
              <a:t>Кислотні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дощі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прискорюють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міграцію</a:t>
            </a:r>
            <a:r>
              <a:rPr lang="ru-RU" sz="2400" dirty="0" smtClean="0"/>
              <a:t> фосфору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фосфатів</a:t>
            </a:r>
            <a:r>
              <a:rPr lang="ru-RU" sz="24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Змивання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водойми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спричинює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біологічної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екосистеми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нагромадження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біогенних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чином, </a:t>
            </a:r>
            <a:r>
              <a:rPr lang="ru-RU" sz="2400" dirty="0" err="1" smtClean="0"/>
              <a:t>нітрогену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фосфору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370</Words>
  <Application>Microsoft Office PowerPoint</Application>
  <PresentationFormat>Экран (4:3)</PresentationFormat>
  <Paragraphs>38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Колообіг речовин у природі</vt:lpstr>
      <vt:lpstr>Слайд 2</vt:lpstr>
      <vt:lpstr>Слайд 3</vt:lpstr>
      <vt:lpstr>Колообіг води-</vt:lpstr>
      <vt:lpstr>Колообіг вуглецю</vt:lpstr>
      <vt:lpstr>Слайд 6</vt:lpstr>
      <vt:lpstr>Колообіг азоту</vt:lpstr>
      <vt:lpstr>Слайд 8</vt:lpstr>
      <vt:lpstr>Колообіг фосфору</vt:lpstr>
      <vt:lpstr>Слайд 10</vt:lpstr>
      <vt:lpstr>Кінець!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VT</dc:creator>
  <cp:lastModifiedBy>VT</cp:lastModifiedBy>
  <cp:revision>17</cp:revision>
  <dcterms:created xsi:type="dcterms:W3CDTF">2014-02-17T17:23:56Z</dcterms:created>
  <dcterms:modified xsi:type="dcterms:W3CDTF">2014-02-17T20:02:51Z</dcterms:modified>
</cp:coreProperties>
</file>