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91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35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1328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099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0065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594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95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75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18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12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1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072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34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1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06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51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BCC8D-84EB-4400-8D1A-7FDC0FF4B8CF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99539F-649A-4245-8C26-B08920205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92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9604" y="1245704"/>
            <a:ext cx="9011478" cy="2871393"/>
          </a:xfrm>
        </p:spPr>
        <p:txBody>
          <a:bodyPr/>
          <a:lstStyle/>
          <a:p>
            <a:r>
              <a:rPr lang="uk-UA" sz="9600" dirty="0" smtClean="0">
                <a:solidFill>
                  <a:srgbClr val="FF0000"/>
                </a:solidFill>
              </a:rPr>
              <a:t>Червона книга України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69843" y="4653807"/>
            <a:ext cx="5073064" cy="2204193"/>
          </a:xfrm>
        </p:spPr>
        <p:txBody>
          <a:bodyPr>
            <a:noAutofit/>
          </a:bodyPr>
          <a:lstStyle/>
          <a:p>
            <a:r>
              <a:rPr lang="uk-UA" sz="3600" dirty="0" smtClean="0"/>
              <a:t>Підготувала</a:t>
            </a:r>
          </a:p>
          <a:p>
            <a:r>
              <a:rPr lang="uk-UA" sz="3600" dirty="0" smtClean="0"/>
              <a:t>Учениця 11 А</a:t>
            </a:r>
          </a:p>
          <a:p>
            <a:r>
              <a:rPr lang="uk-UA" sz="3600" dirty="0" smtClean="0"/>
              <a:t>Дубінська Оксана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91473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22713" y="1895061"/>
            <a:ext cx="64670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dirty="0" smtClean="0"/>
              <a:t>Дякую за увагу!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848347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48" y="4784035"/>
            <a:ext cx="1179443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 smtClean="0"/>
              <a:t>Червона</a:t>
            </a:r>
            <a:r>
              <a:rPr lang="ru-RU" sz="2000" b="1" i="1" dirty="0" smtClean="0"/>
              <a:t> книга </a:t>
            </a:r>
            <a:r>
              <a:rPr lang="ru-RU" sz="2000" b="1" i="1" dirty="0" err="1" smtClean="0"/>
              <a:t>України</a:t>
            </a:r>
            <a:r>
              <a:rPr lang="ru-RU" sz="2000" b="1" i="1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анотований</a:t>
            </a:r>
            <a:r>
              <a:rPr lang="ru-RU" dirty="0" smtClean="0"/>
              <a:t> та </a:t>
            </a:r>
            <a:r>
              <a:rPr lang="ru-RU" dirty="0" err="1" smtClean="0"/>
              <a:t>ілюстрований</a:t>
            </a:r>
            <a:r>
              <a:rPr lang="ru-RU" dirty="0" smtClean="0"/>
              <a:t> </a:t>
            </a:r>
            <a:r>
              <a:rPr lang="ru-RU" dirty="0" err="1" smtClean="0"/>
              <a:t>перелік</a:t>
            </a:r>
            <a:r>
              <a:rPr lang="ru-RU" dirty="0" smtClean="0"/>
              <a:t> </a:t>
            </a:r>
            <a:r>
              <a:rPr lang="ru-RU" dirty="0" err="1" smtClean="0"/>
              <a:t>рідкісних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та </a:t>
            </a:r>
            <a:r>
              <a:rPr lang="ru-RU" dirty="0" err="1" smtClean="0"/>
              <a:t>підвидів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загрозою</a:t>
            </a:r>
            <a:r>
              <a:rPr lang="ru-RU" dirty="0" smtClean="0"/>
              <a:t> </a:t>
            </a:r>
            <a:r>
              <a:rPr lang="ru-RU" dirty="0" err="1" smtClean="0"/>
              <a:t>зникнення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і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охороні</a:t>
            </a:r>
            <a:r>
              <a:rPr lang="ru-RU" dirty="0" smtClean="0"/>
              <a:t>; </a:t>
            </a:r>
            <a:r>
              <a:rPr lang="ru-RU" dirty="0" err="1" smtClean="0"/>
              <a:t>основний</a:t>
            </a:r>
            <a:r>
              <a:rPr lang="ru-RU" dirty="0" smtClean="0"/>
              <a:t> документ,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узагальнено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про </a:t>
            </a:r>
            <a:r>
              <a:rPr lang="ru-RU" dirty="0" err="1" smtClean="0"/>
              <a:t>сучасний</a:t>
            </a:r>
            <a:r>
              <a:rPr lang="ru-RU" dirty="0" smtClean="0"/>
              <a:t> стан </a:t>
            </a:r>
            <a:r>
              <a:rPr lang="ru-RU" dirty="0" err="1" smtClean="0"/>
              <a:t>рідкісних</a:t>
            </a:r>
            <a:r>
              <a:rPr lang="ru-RU" dirty="0" smtClean="0"/>
              <a:t>, і таких,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загрозою</a:t>
            </a:r>
            <a:r>
              <a:rPr lang="ru-RU" dirty="0" smtClean="0"/>
              <a:t> </a:t>
            </a:r>
            <a:r>
              <a:rPr lang="ru-RU" dirty="0" err="1" smtClean="0"/>
              <a:t>зникнення</a:t>
            </a:r>
            <a:r>
              <a:rPr lang="ru-RU" dirty="0" smtClean="0"/>
              <a:t>,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і </a:t>
            </a:r>
            <a:r>
              <a:rPr lang="ru-RU" dirty="0" err="1" smtClean="0"/>
              <a:t>рослин</a:t>
            </a:r>
            <a:r>
              <a:rPr lang="ru-RU" dirty="0" smtClean="0"/>
              <a:t>,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розробляються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і </a:t>
            </a:r>
            <a:r>
              <a:rPr lang="ru-RU" dirty="0" err="1" smtClean="0"/>
              <a:t>практичні</a:t>
            </a:r>
            <a:r>
              <a:rPr lang="ru-RU" dirty="0" smtClean="0"/>
              <a:t> заходи, </a:t>
            </a:r>
            <a:r>
              <a:rPr lang="ru-RU" dirty="0" err="1" smtClean="0"/>
              <a:t>спрямовані</a:t>
            </a:r>
            <a:r>
              <a:rPr lang="ru-RU" dirty="0" smtClean="0"/>
              <a:t> 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охорону</a:t>
            </a:r>
            <a:r>
              <a:rPr lang="ru-RU" dirty="0" smtClean="0"/>
              <a:t>, </a:t>
            </a:r>
            <a:r>
              <a:rPr lang="ru-RU" dirty="0" err="1" smtClean="0"/>
              <a:t>відтворення</a:t>
            </a:r>
            <a:r>
              <a:rPr lang="ru-RU" dirty="0" smtClean="0"/>
              <a:t> і </a:t>
            </a:r>
            <a:r>
              <a:rPr lang="ru-RU" dirty="0" err="1" smtClean="0"/>
              <a:t>раціональне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.</a:t>
            </a:r>
          </a:p>
          <a:p>
            <a:endParaRPr lang="ru-RU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345" y="225445"/>
            <a:ext cx="3208840" cy="455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838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1148" y="993913"/>
            <a:ext cx="447923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До </a:t>
            </a:r>
            <a:r>
              <a:rPr lang="ru-RU" sz="2400" dirty="0" err="1" smtClean="0"/>
              <a:t>Червоної</a:t>
            </a:r>
            <a:r>
              <a:rPr lang="ru-RU" sz="2400" dirty="0" smtClean="0"/>
              <a:t> книги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заносяться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види</a:t>
            </a:r>
            <a:r>
              <a:rPr lang="ru-RU" sz="2400" dirty="0" smtClean="0"/>
              <a:t>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 і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тимчасово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перебувають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зростають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природних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умовах</a:t>
            </a:r>
            <a:r>
              <a:rPr lang="ru-RU" sz="2400" dirty="0" smtClean="0"/>
              <a:t> на 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 в межах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територіальних</a:t>
            </a:r>
            <a:r>
              <a:rPr lang="ru-RU" sz="2400" dirty="0" smtClean="0"/>
              <a:t> вод, континентального шельфу та </a:t>
            </a:r>
            <a:r>
              <a:rPr lang="ru-RU" sz="2400" dirty="0" err="1" smtClean="0"/>
              <a:t>виняткової</a:t>
            </a:r>
            <a:r>
              <a:rPr lang="ru-RU" sz="2400" dirty="0" smtClean="0"/>
              <a:t> (</a:t>
            </a:r>
            <a:r>
              <a:rPr lang="ru-RU" sz="2400" dirty="0" err="1" smtClean="0"/>
              <a:t>морської</a:t>
            </a:r>
            <a:r>
              <a:rPr lang="ru-RU" sz="2400" dirty="0" smtClean="0"/>
              <a:t>) </a:t>
            </a:r>
            <a:r>
              <a:rPr lang="ru-RU" sz="2400" dirty="0" err="1" smtClean="0"/>
              <a:t>економічної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зони</a:t>
            </a:r>
            <a:r>
              <a:rPr lang="ru-RU" sz="2400" dirty="0" smtClean="0"/>
              <a:t>. </a:t>
            </a:r>
            <a:r>
              <a:rPr lang="ru-RU" sz="2400" dirty="0" err="1" smtClean="0"/>
              <a:t>Занесені</a:t>
            </a:r>
            <a:r>
              <a:rPr lang="ru-RU" sz="2400" dirty="0" smtClean="0"/>
              <a:t> до </a:t>
            </a:r>
            <a:r>
              <a:rPr lang="ru-RU" sz="2400" dirty="0" err="1" smtClean="0"/>
              <a:t>Червоної</a:t>
            </a:r>
            <a:r>
              <a:rPr lang="ru-RU" sz="2400" dirty="0" smtClean="0"/>
              <a:t> книги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види</a:t>
            </a:r>
            <a:r>
              <a:rPr lang="ru-RU" sz="2400" dirty="0" smtClean="0"/>
              <a:t>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 і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підлягають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особливій</a:t>
            </a:r>
            <a:r>
              <a:rPr lang="ru-RU" sz="2400" dirty="0" smtClean="0"/>
              <a:t> </a:t>
            </a:r>
            <a:r>
              <a:rPr lang="ru-RU" sz="2400" dirty="0" err="1" smtClean="0"/>
              <a:t>охороні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всій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383" y="1192695"/>
            <a:ext cx="5855252" cy="439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233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6592" y="808384"/>
            <a:ext cx="107872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Розуміння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ретельного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обліку</a:t>
            </a:r>
            <a:r>
              <a:rPr lang="ru-RU" sz="2400" dirty="0" smtClean="0"/>
              <a:t> </a:t>
            </a:r>
            <a:r>
              <a:rPr lang="ru-RU" sz="2400" dirty="0" err="1" smtClean="0"/>
              <a:t>рідкісних</a:t>
            </a:r>
            <a:r>
              <a:rPr lang="ru-RU" sz="2400" dirty="0" smtClean="0"/>
              <a:t> і </a:t>
            </a:r>
            <a:r>
              <a:rPr lang="ru-RU" sz="2400" dirty="0" err="1" smtClean="0"/>
              <a:t>зникаючих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організмів</a:t>
            </a:r>
            <a:r>
              <a:rPr lang="ru-RU" sz="2400" dirty="0" smtClean="0"/>
              <a:t>, </a:t>
            </a:r>
            <a:r>
              <a:rPr lang="ru-RU" sz="2400" dirty="0" err="1" smtClean="0"/>
              <a:t>зокрема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, </a:t>
            </a:r>
            <a:r>
              <a:rPr lang="ru-RU" sz="2400" dirty="0" err="1" smtClean="0"/>
              <a:t>зумовило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Міжнародним</a:t>
            </a:r>
            <a:r>
              <a:rPr lang="ru-RU" sz="2400" dirty="0" smtClean="0"/>
              <a:t> союзом </a:t>
            </a:r>
            <a:r>
              <a:rPr lang="ru-RU" sz="2400" dirty="0" err="1" smtClean="0"/>
              <a:t>охорони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природи</a:t>
            </a:r>
            <a:r>
              <a:rPr lang="ru-RU" sz="2400" dirty="0" smtClean="0"/>
              <a:t> й </a:t>
            </a:r>
            <a:r>
              <a:rPr lang="ru-RU" sz="2400" dirty="0" err="1" smtClean="0"/>
              <a:t>природних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ресурсів</a:t>
            </a:r>
            <a:r>
              <a:rPr lang="ru-RU" sz="2400" dirty="0" smtClean="0"/>
              <a:t> </a:t>
            </a:r>
            <a:r>
              <a:rPr lang="ru-RU" sz="2400" dirty="0" err="1" smtClean="0"/>
              <a:t>Міжнародної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Червоної</a:t>
            </a:r>
            <a:r>
              <a:rPr lang="ru-RU" sz="2400" dirty="0" smtClean="0"/>
              <a:t> книги, </a:t>
            </a:r>
            <a:r>
              <a:rPr lang="ru-RU" sz="2400" dirty="0" err="1" smtClean="0"/>
              <a:t>окремі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випуски</a:t>
            </a:r>
            <a:r>
              <a:rPr lang="ru-RU" sz="2400" dirty="0" smtClean="0"/>
              <a:t>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почали </a:t>
            </a:r>
            <a:r>
              <a:rPr lang="ru-RU" sz="2400" dirty="0" err="1" smtClean="0"/>
              <a:t>видавати</a:t>
            </a:r>
            <a:r>
              <a:rPr lang="ru-RU" sz="2400" dirty="0" smtClean="0"/>
              <a:t> з 1966 року. </a:t>
            </a:r>
            <a:r>
              <a:rPr lang="ru-RU" sz="2400" dirty="0" err="1" smtClean="0"/>
              <a:t>Види</a:t>
            </a:r>
            <a:r>
              <a:rPr lang="ru-RU" sz="2400" dirty="0" smtClean="0"/>
              <a:t>, </a:t>
            </a:r>
            <a:r>
              <a:rPr lang="ru-RU" sz="2400" dirty="0" err="1" smtClean="0"/>
              <a:t>занесені</a:t>
            </a:r>
            <a:r>
              <a:rPr lang="ru-RU" sz="2400" dirty="0" smtClean="0"/>
              <a:t> до </a:t>
            </a:r>
            <a:r>
              <a:rPr lang="ru-RU" sz="2400" dirty="0" err="1" smtClean="0"/>
              <a:t>Міжнародної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Червоної</a:t>
            </a:r>
            <a:r>
              <a:rPr lang="ru-RU" sz="2400" dirty="0" smtClean="0"/>
              <a:t> книги, </a:t>
            </a:r>
            <a:r>
              <a:rPr lang="ru-RU" sz="2400" dirty="0" err="1" smtClean="0"/>
              <a:t>мають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охороняти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терені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</a:t>
            </a:r>
            <a:r>
              <a:rPr lang="ru-RU" sz="2400" dirty="0" smtClean="0"/>
              <a:t>, де вони </a:t>
            </a:r>
            <a:r>
              <a:rPr lang="ru-RU" sz="2400" dirty="0" err="1" smtClean="0"/>
              <a:t>поширені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Види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потребують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охорони</a:t>
            </a:r>
            <a:r>
              <a:rPr lang="ru-RU" sz="2400" dirty="0" smtClean="0"/>
              <a:t> в межах </a:t>
            </a:r>
            <a:r>
              <a:rPr lang="ru-RU" sz="2400" dirty="0" err="1" smtClean="0"/>
              <a:t>певної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, </a:t>
            </a:r>
            <a:r>
              <a:rPr lang="ru-RU" sz="2400" dirty="0" err="1" smtClean="0"/>
              <a:t>занесені</a:t>
            </a:r>
            <a:r>
              <a:rPr lang="ru-RU" sz="2400" dirty="0" smtClean="0"/>
              <a:t> до </a:t>
            </a:r>
            <a:r>
              <a:rPr lang="ru-RU" sz="2400" dirty="0" err="1" smtClean="0"/>
              <a:t>національних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Червоних</a:t>
            </a:r>
            <a:r>
              <a:rPr lang="ru-RU" sz="2400" dirty="0" smtClean="0"/>
              <a:t> книг </a:t>
            </a:r>
            <a:r>
              <a:rPr lang="ru-RU" sz="2400" dirty="0" err="1" smtClean="0"/>
              <a:t>окремих</a:t>
            </a:r>
            <a:r>
              <a:rPr lang="ru-RU" sz="2400" dirty="0" smtClean="0"/>
              <a:t> держав. </a:t>
            </a:r>
            <a:r>
              <a:rPr lang="ru-RU" sz="2400" dirty="0" err="1" smtClean="0"/>
              <a:t>Крім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видів</a:t>
            </a:r>
            <a:r>
              <a:rPr lang="ru-RU" sz="2400" dirty="0" smtClean="0"/>
              <a:t>, </a:t>
            </a:r>
            <a:r>
              <a:rPr lang="ru-RU" sz="2400" dirty="0" err="1" smtClean="0"/>
              <a:t>занесених</a:t>
            </a:r>
            <a:r>
              <a:rPr lang="ru-RU" sz="2400" dirty="0" smtClean="0"/>
              <a:t> до </a:t>
            </a:r>
            <a:r>
              <a:rPr lang="ru-RU" sz="2400" dirty="0" err="1" smtClean="0"/>
              <a:t>Міжнародної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Червоної</a:t>
            </a:r>
            <a:r>
              <a:rPr lang="ru-RU" sz="2400" dirty="0" smtClean="0"/>
              <a:t> книги, </a:t>
            </a:r>
            <a:r>
              <a:rPr lang="ru-RU" sz="2400" dirty="0" err="1" smtClean="0"/>
              <a:t>туди</a:t>
            </a:r>
            <a:r>
              <a:rPr lang="ru-RU" sz="2400" dirty="0" smtClean="0"/>
              <a:t> </a:t>
            </a:r>
            <a:r>
              <a:rPr lang="ru-RU" sz="2400" dirty="0" err="1" smtClean="0"/>
              <a:t>включені</a:t>
            </a:r>
            <a:r>
              <a:rPr lang="ru-RU" sz="2400" dirty="0" smtClean="0"/>
              <a:t> й </a:t>
            </a:r>
            <a:r>
              <a:rPr lang="ru-RU" sz="2400" dirty="0" err="1" smtClean="0"/>
              <a:t>ті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є </a:t>
            </a:r>
            <a:r>
              <a:rPr lang="ru-RU" sz="2400" dirty="0" err="1" smtClean="0"/>
              <a:t>рідкісними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зникаючими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.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перше </a:t>
            </a:r>
            <a:r>
              <a:rPr lang="ru-RU" sz="2400" dirty="0" err="1" smtClean="0"/>
              <a:t>видання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Червоної</a:t>
            </a:r>
            <a:r>
              <a:rPr lang="ru-RU" sz="2400" dirty="0" smtClean="0"/>
              <a:t> книги </a:t>
            </a:r>
            <a:r>
              <a:rPr lang="ru-RU" sz="2400" dirty="0" err="1" smtClean="0"/>
              <a:t>здійснене</a:t>
            </a:r>
            <a:r>
              <a:rPr lang="ru-RU" sz="2400" dirty="0" smtClean="0"/>
              <a:t> 1980 року. </a:t>
            </a:r>
            <a:r>
              <a:rPr lang="ru-RU" sz="2400" dirty="0" err="1" smtClean="0"/>
              <a:t>Випуск</a:t>
            </a:r>
            <a:r>
              <a:rPr lang="ru-RU" sz="2400" dirty="0" smtClean="0"/>
              <a:t> другого </a:t>
            </a:r>
            <a:r>
              <a:rPr lang="ru-RU" sz="2400" dirty="0" err="1" smtClean="0"/>
              <a:t>видання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Червоної</a:t>
            </a:r>
            <a:r>
              <a:rPr lang="ru-RU" sz="2400" dirty="0" smtClean="0"/>
              <a:t> книги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 </a:t>
            </a:r>
            <a:r>
              <a:rPr lang="ru-RU" sz="2400" dirty="0" err="1" smtClean="0"/>
              <a:t>присвячений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рідкісним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зникаючим</a:t>
            </a:r>
            <a:r>
              <a:rPr lang="ru-RU" sz="2400" dirty="0" smtClean="0"/>
              <a:t> видам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, видано 1994 року, а </a:t>
            </a:r>
            <a:r>
              <a:rPr lang="ru-RU" sz="2400" dirty="0" err="1" smtClean="0"/>
              <a:t>рослинам</a:t>
            </a:r>
            <a:r>
              <a:rPr lang="ru-RU" sz="2400" dirty="0" smtClean="0"/>
              <a:t> і грибам - 1996 року.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8592135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5616" y="397566"/>
            <a:ext cx="47840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До </a:t>
            </a:r>
            <a:r>
              <a:rPr lang="ru-RU" sz="2400" dirty="0" err="1" smtClean="0"/>
              <a:t>Червоної</a:t>
            </a:r>
            <a:r>
              <a:rPr lang="ru-RU" sz="2400" dirty="0" smtClean="0"/>
              <a:t> книги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занесено </a:t>
            </a:r>
            <a:r>
              <a:rPr lang="ru-RU" sz="2400" dirty="0" err="1" smtClean="0"/>
              <a:t>ті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зникаючі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рідкісні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види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організмів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тимчасово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мешкають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природних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умовах</a:t>
            </a:r>
            <a:r>
              <a:rPr lang="ru-RU" sz="2400" dirty="0" smtClean="0"/>
              <a:t> на 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в межах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територіальних</a:t>
            </a:r>
            <a:r>
              <a:rPr lang="ru-RU" sz="2400" dirty="0" smtClean="0"/>
              <a:t> вод.</a:t>
            </a:r>
          </a:p>
          <a:p>
            <a:r>
              <a:rPr lang="ru-RU" sz="2400" dirty="0" smtClean="0"/>
              <a:t>Про </a:t>
            </a:r>
            <a:r>
              <a:rPr lang="ru-RU" sz="2400" dirty="0" err="1" smtClean="0"/>
              <a:t>кожний</a:t>
            </a:r>
            <a:r>
              <a:rPr lang="ru-RU" sz="2400" dirty="0" smtClean="0"/>
              <a:t> вид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 і </a:t>
            </a:r>
            <a:r>
              <a:rPr lang="ru-RU" sz="2400" dirty="0" err="1" smtClean="0"/>
              <a:t>грибів</a:t>
            </a:r>
            <a:r>
              <a:rPr lang="ru-RU" sz="2400" dirty="0" smtClean="0"/>
              <a:t>, занесений до </a:t>
            </a:r>
            <a:r>
              <a:rPr lang="ru-RU" sz="2400" dirty="0" err="1" smtClean="0"/>
              <a:t>Червоної</a:t>
            </a:r>
            <a:r>
              <a:rPr lang="ru-RU" sz="2400" dirty="0" smtClean="0"/>
              <a:t> книги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(а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понад</a:t>
            </a:r>
            <a:r>
              <a:rPr lang="ru-RU" sz="2400" dirty="0" smtClean="0"/>
              <a:t> 540), </a:t>
            </a:r>
            <a:r>
              <a:rPr lang="ru-RU" sz="2400" dirty="0" err="1" smtClean="0"/>
              <a:t>наведені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дані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характерні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риси</a:t>
            </a:r>
            <a:r>
              <a:rPr lang="ru-RU" sz="2400" dirty="0" smtClean="0"/>
              <a:t> </a:t>
            </a:r>
            <a:r>
              <a:rPr lang="ru-RU" sz="2400" dirty="0" err="1" smtClean="0"/>
              <a:t>зовнішньої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будови</a:t>
            </a:r>
            <a:r>
              <a:rPr lang="ru-RU" sz="2400" dirty="0" smtClean="0"/>
              <a:t>, </a:t>
            </a:r>
            <a:r>
              <a:rPr lang="ru-RU" sz="2400" dirty="0" err="1" smtClean="0"/>
              <a:t>поширення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екологічні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особливості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чисельність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ужиті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заплановані</a:t>
            </a:r>
            <a:r>
              <a:rPr lang="ru-RU" sz="2400" dirty="0" smtClean="0"/>
              <a:t> заходи </a:t>
            </a:r>
            <a:r>
              <a:rPr lang="ru-RU" sz="2400" dirty="0" err="1" smtClean="0"/>
              <a:t>охорони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842" y="397566"/>
            <a:ext cx="4426227" cy="610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5886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9950" y="238897"/>
            <a:ext cx="8596668" cy="1320800"/>
          </a:xfrm>
        </p:spPr>
        <p:txBody>
          <a:bodyPr/>
          <a:lstStyle/>
          <a:p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Червоної</a:t>
            </a:r>
            <a:r>
              <a:rPr lang="ru-RU" dirty="0" smtClean="0"/>
              <a:t> книги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826" y="1272746"/>
            <a:ext cx="5359160" cy="40300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0768" y="1497913"/>
            <a:ext cx="50539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Лі́лія</a:t>
            </a:r>
            <a:r>
              <a:rPr lang="ru-RU" dirty="0" smtClean="0"/>
              <a:t> </a:t>
            </a:r>
            <a:r>
              <a:rPr lang="ru-RU" dirty="0" err="1" smtClean="0"/>
              <a:t>лісова</a:t>
            </a:r>
            <a:r>
              <a:rPr lang="ru-RU" dirty="0" smtClean="0"/>
              <a:t>́ (</a:t>
            </a:r>
            <a:r>
              <a:rPr lang="en-GB" dirty="0" err="1" smtClean="0"/>
              <a:t>Lilium</a:t>
            </a:r>
            <a:r>
              <a:rPr lang="en-GB" dirty="0" smtClean="0"/>
              <a:t> </a:t>
            </a:r>
            <a:r>
              <a:rPr lang="en-GB" dirty="0" err="1" smtClean="0"/>
              <a:t>martagon</a:t>
            </a:r>
            <a:r>
              <a:rPr lang="en-GB" dirty="0" smtClean="0"/>
              <a:t>) — </a:t>
            </a:r>
            <a:r>
              <a:rPr lang="ru-RU" dirty="0" err="1" smtClean="0"/>
              <a:t>багаторічна</a:t>
            </a:r>
            <a:r>
              <a:rPr lang="ru-RU" dirty="0" smtClean="0"/>
              <a:t> </a:t>
            </a:r>
            <a:r>
              <a:rPr lang="ru-RU" dirty="0" err="1" smtClean="0"/>
              <a:t>цибулинна</a:t>
            </a:r>
            <a:r>
              <a:rPr lang="ru-RU" dirty="0" smtClean="0"/>
              <a:t> </a:t>
            </a:r>
            <a:r>
              <a:rPr lang="ru-RU" dirty="0" err="1" smtClean="0"/>
              <a:t>рослина</a:t>
            </a:r>
            <a:r>
              <a:rPr lang="ru-RU" dirty="0" smtClean="0"/>
              <a:t>, один з </a:t>
            </a:r>
            <a:r>
              <a:rPr lang="ru-RU" dirty="0" err="1" smtClean="0"/>
              <a:t>видів</a:t>
            </a:r>
            <a:r>
              <a:rPr lang="ru-RU" dirty="0" smtClean="0"/>
              <a:t> роду </a:t>
            </a:r>
            <a:r>
              <a:rPr lang="ru-RU" dirty="0" err="1" smtClean="0"/>
              <a:t>Лілія</a:t>
            </a:r>
            <a:r>
              <a:rPr lang="ru-RU" dirty="0" smtClean="0"/>
              <a:t> (</a:t>
            </a:r>
            <a:r>
              <a:rPr lang="en-GB" dirty="0" err="1" smtClean="0"/>
              <a:t>Lilium</a:t>
            </a:r>
            <a:r>
              <a:rPr lang="en-GB" dirty="0" smtClean="0"/>
              <a:t>) </a:t>
            </a:r>
            <a:r>
              <a:rPr lang="ru-RU" dirty="0" err="1" smtClean="0"/>
              <a:t>родини</a:t>
            </a:r>
            <a:r>
              <a:rPr lang="ru-RU" dirty="0" smtClean="0"/>
              <a:t> </a:t>
            </a:r>
            <a:r>
              <a:rPr lang="ru-RU" dirty="0" err="1" smtClean="0"/>
              <a:t>лілійних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Лілія</a:t>
            </a:r>
            <a:r>
              <a:rPr lang="ru-RU" dirty="0" smtClean="0"/>
              <a:t> </a:t>
            </a:r>
            <a:r>
              <a:rPr lang="ru-RU" dirty="0" err="1" smtClean="0"/>
              <a:t>лісова</a:t>
            </a:r>
            <a:r>
              <a:rPr lang="ru-RU" dirty="0" smtClean="0"/>
              <a:t> — </a:t>
            </a:r>
            <a:r>
              <a:rPr lang="ru-RU" dirty="0" err="1" smtClean="0"/>
              <a:t>єдиний</a:t>
            </a:r>
            <a:r>
              <a:rPr lang="ru-RU" dirty="0" smtClean="0"/>
              <a:t> вид </a:t>
            </a:r>
            <a:r>
              <a:rPr lang="ru-RU" dirty="0" err="1" smtClean="0"/>
              <a:t>лілій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росте в </a:t>
            </a:r>
            <a:r>
              <a:rPr lang="ru-RU" dirty="0" err="1" smtClean="0"/>
              <a:t>Україні</a:t>
            </a:r>
            <a:r>
              <a:rPr lang="ru-RU" dirty="0" smtClean="0"/>
              <a:t> в </a:t>
            </a:r>
            <a:r>
              <a:rPr lang="ru-RU" dirty="0" err="1" smtClean="0"/>
              <a:t>дикорослому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Українська</a:t>
            </a:r>
            <a:r>
              <a:rPr lang="ru-RU" dirty="0" smtClean="0"/>
              <a:t> народна </a:t>
            </a:r>
            <a:r>
              <a:rPr lang="ru-RU" dirty="0" err="1" smtClean="0"/>
              <a:t>назва</a:t>
            </a:r>
            <a:r>
              <a:rPr lang="ru-RU" dirty="0" smtClean="0"/>
              <a:t> — </a:t>
            </a:r>
            <a:r>
              <a:rPr lang="ru-RU" dirty="0" err="1" smtClean="0"/>
              <a:t>сара́нка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Зростає</a:t>
            </a:r>
            <a:r>
              <a:rPr lang="ru-RU" dirty="0" smtClean="0"/>
              <a:t> в </a:t>
            </a:r>
            <a:r>
              <a:rPr lang="ru-RU" dirty="0" err="1" smtClean="0"/>
              <a:t>лісах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— на </a:t>
            </a:r>
            <a:r>
              <a:rPr lang="ru-RU" dirty="0" err="1" smtClean="0"/>
              <a:t>Закарпатті</a:t>
            </a:r>
            <a:r>
              <a:rPr lang="ru-RU" dirty="0" smtClean="0"/>
              <a:t>, </a:t>
            </a:r>
            <a:r>
              <a:rPr lang="ru-RU" dirty="0" err="1" smtClean="0"/>
              <a:t>Буковині</a:t>
            </a:r>
            <a:r>
              <a:rPr lang="ru-RU" dirty="0" smtClean="0"/>
              <a:t>, </a:t>
            </a:r>
            <a:r>
              <a:rPr lang="ru-RU" dirty="0" err="1" smtClean="0"/>
              <a:t>Прикарпатті</a:t>
            </a:r>
            <a:r>
              <a:rPr lang="ru-RU" dirty="0" smtClean="0"/>
              <a:t> (</a:t>
            </a:r>
            <a:r>
              <a:rPr lang="ru-RU" dirty="0" err="1" smtClean="0"/>
              <a:t>зокрема</a:t>
            </a:r>
            <a:r>
              <a:rPr lang="ru-RU" dirty="0" smtClean="0"/>
              <a:t>, у Прут-</a:t>
            </a:r>
            <a:r>
              <a:rPr lang="ru-RU" dirty="0" err="1" smtClean="0"/>
              <a:t>Дністровського</a:t>
            </a:r>
            <a:r>
              <a:rPr lang="ru-RU" dirty="0" smtClean="0"/>
              <a:t> </a:t>
            </a:r>
            <a:r>
              <a:rPr lang="ru-RU" dirty="0" err="1" smtClean="0"/>
              <a:t>межиріччі</a:t>
            </a:r>
            <a:r>
              <a:rPr lang="ru-RU" dirty="0" smtClean="0"/>
              <a:t> та на </a:t>
            </a:r>
            <a:r>
              <a:rPr lang="ru-RU" dirty="0" err="1" smtClean="0"/>
              <a:t>Опіллі</a:t>
            </a:r>
            <a:r>
              <a:rPr lang="ru-RU" dirty="0" smtClean="0"/>
              <a:t>), на </a:t>
            </a:r>
            <a:r>
              <a:rPr lang="ru-RU" dirty="0" err="1" smtClean="0"/>
              <a:t>Поліссі</a:t>
            </a:r>
            <a:r>
              <a:rPr lang="ru-RU" dirty="0" smtClean="0"/>
              <a:t> і в </a:t>
            </a:r>
            <a:r>
              <a:rPr lang="ru-RU" dirty="0" err="1" smtClean="0"/>
              <a:t>Лісостепу</a:t>
            </a:r>
            <a:r>
              <a:rPr lang="ru-RU" dirty="0" smtClean="0"/>
              <a:t>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22536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6955" y="300681"/>
            <a:ext cx="8596668" cy="1320800"/>
          </a:xfrm>
        </p:spPr>
        <p:txBody>
          <a:bodyPr/>
          <a:lstStyle/>
          <a:p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Червоної</a:t>
            </a:r>
            <a:r>
              <a:rPr lang="ru-RU" dirty="0" smtClean="0"/>
              <a:t> книги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771" y="1485350"/>
            <a:ext cx="4610357" cy="33237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3698" y="1485350"/>
            <a:ext cx="57582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Бузок</a:t>
            </a:r>
            <a:r>
              <a:rPr lang="ru-RU" dirty="0" smtClean="0"/>
              <a:t> </a:t>
            </a:r>
            <a:r>
              <a:rPr lang="ru-RU" dirty="0" err="1" smtClean="0"/>
              <a:t>карпатський</a:t>
            </a:r>
            <a:r>
              <a:rPr lang="ru-RU" dirty="0" smtClean="0"/>
              <a:t> (</a:t>
            </a:r>
            <a:r>
              <a:rPr lang="en-GB" dirty="0" err="1" smtClean="0"/>
              <a:t>Syringa</a:t>
            </a:r>
            <a:r>
              <a:rPr lang="en-GB" dirty="0" smtClean="0"/>
              <a:t> </a:t>
            </a:r>
            <a:r>
              <a:rPr lang="en-GB" dirty="0" err="1" smtClean="0"/>
              <a:t>josikaea</a:t>
            </a:r>
            <a:r>
              <a:rPr lang="en-GB" dirty="0" smtClean="0"/>
              <a:t> </a:t>
            </a:r>
            <a:r>
              <a:rPr lang="en-GB" dirty="0" err="1" smtClean="0"/>
              <a:t>J.Jacq</a:t>
            </a:r>
            <a:r>
              <a:rPr lang="en-GB" dirty="0" smtClean="0"/>
              <a:t>. ex </a:t>
            </a:r>
            <a:r>
              <a:rPr lang="en-GB" dirty="0" err="1" smtClean="0"/>
              <a:t>Rchb</a:t>
            </a:r>
            <a:r>
              <a:rPr lang="en-GB" dirty="0" smtClean="0"/>
              <a:t>.) — </a:t>
            </a:r>
            <a:r>
              <a:rPr lang="ru-RU" dirty="0" err="1" smtClean="0"/>
              <a:t>реліктовий</a:t>
            </a:r>
            <a:r>
              <a:rPr lang="ru-RU" dirty="0" smtClean="0"/>
              <a:t> вид з </a:t>
            </a:r>
            <a:r>
              <a:rPr lang="ru-RU" dirty="0" err="1" smtClean="0"/>
              <a:t>родини</a:t>
            </a:r>
            <a:r>
              <a:rPr lang="ru-RU" dirty="0" smtClean="0"/>
              <a:t> </a:t>
            </a:r>
            <a:r>
              <a:rPr lang="ru-RU" dirty="0" err="1" smtClean="0"/>
              <a:t>маслинових</a:t>
            </a:r>
            <a:r>
              <a:rPr lang="ru-RU" dirty="0" smtClean="0"/>
              <a:t> (</a:t>
            </a:r>
            <a:r>
              <a:rPr lang="en-GB" dirty="0" err="1" smtClean="0"/>
              <a:t>Oleaceae</a:t>
            </a:r>
            <a:r>
              <a:rPr lang="en-GB" dirty="0" smtClean="0"/>
              <a:t>).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— </a:t>
            </a:r>
            <a:r>
              <a:rPr lang="ru-RU" dirty="0" err="1" smtClean="0"/>
              <a:t>бузок</a:t>
            </a:r>
            <a:r>
              <a:rPr lang="ru-RU" dirty="0" smtClean="0"/>
              <a:t> </a:t>
            </a:r>
            <a:r>
              <a:rPr lang="ru-RU" dirty="0" err="1" smtClean="0"/>
              <a:t>угорський</a:t>
            </a:r>
            <a:r>
              <a:rPr lang="ru-RU" dirty="0" smtClean="0"/>
              <a:t>, </a:t>
            </a:r>
            <a:r>
              <a:rPr lang="ru-RU" dirty="0" err="1" smtClean="0"/>
              <a:t>бузок</a:t>
            </a:r>
            <a:r>
              <a:rPr lang="ru-RU" dirty="0" smtClean="0"/>
              <a:t> </a:t>
            </a:r>
            <a:r>
              <a:rPr lang="ru-RU" dirty="0" err="1" smtClean="0"/>
              <a:t>східно-карпатський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вид </a:t>
            </a:r>
            <a:r>
              <a:rPr lang="ru-RU" dirty="0" err="1" smtClean="0"/>
              <a:t>поширений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Карпат: у </a:t>
            </a:r>
            <a:r>
              <a:rPr lang="ru-RU" dirty="0" err="1" smtClean="0"/>
              <a:t>верхніх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басейнів</a:t>
            </a:r>
            <a:r>
              <a:rPr lang="ru-RU" dirty="0" smtClean="0"/>
              <a:t> </a:t>
            </a:r>
            <a:r>
              <a:rPr lang="ru-RU" dirty="0" err="1" smtClean="0"/>
              <a:t>річок</a:t>
            </a:r>
            <a:r>
              <a:rPr lang="ru-RU" dirty="0" smtClean="0"/>
              <a:t> Уж, </a:t>
            </a:r>
            <a:r>
              <a:rPr lang="ru-RU" dirty="0" err="1" smtClean="0"/>
              <a:t>Латориця</a:t>
            </a:r>
            <a:r>
              <a:rPr lang="ru-RU" dirty="0" smtClean="0"/>
              <a:t>, </a:t>
            </a:r>
            <a:r>
              <a:rPr lang="ru-RU" dirty="0" err="1" smtClean="0"/>
              <a:t>Ріка</a:t>
            </a:r>
            <a:r>
              <a:rPr lang="ru-RU" dirty="0" smtClean="0"/>
              <a:t>, </a:t>
            </a:r>
            <a:r>
              <a:rPr lang="ru-RU" dirty="0" err="1" smtClean="0"/>
              <a:t>Стрий</a:t>
            </a:r>
            <a:r>
              <a:rPr lang="ru-RU" dirty="0" smtClean="0"/>
              <a:t> на </a:t>
            </a:r>
            <a:r>
              <a:rPr lang="ru-RU" dirty="0" err="1" smtClean="0"/>
              <a:t>висотах</a:t>
            </a:r>
            <a:r>
              <a:rPr lang="ru-RU" dirty="0" smtClean="0"/>
              <a:t> 400—750 м над р. м.</a:t>
            </a:r>
          </a:p>
          <a:p>
            <a:endParaRPr lang="ru-RU" dirty="0" smtClean="0"/>
          </a:p>
          <a:p>
            <a:r>
              <a:rPr lang="ru-RU" dirty="0" smtClean="0"/>
              <a:t>Кущ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невелике</a:t>
            </a:r>
            <a:r>
              <a:rPr lang="ru-RU" dirty="0" smtClean="0"/>
              <a:t> дерево </a:t>
            </a:r>
            <a:r>
              <a:rPr lang="ru-RU" dirty="0" err="1" smtClean="0"/>
              <a:t>заввишки</a:t>
            </a:r>
            <a:r>
              <a:rPr lang="ru-RU" dirty="0" smtClean="0"/>
              <a:t> 3—5 м. Листки широко-</a:t>
            </a:r>
            <a:r>
              <a:rPr lang="ru-RU" dirty="0" err="1" smtClean="0"/>
              <a:t>еліптичні</a:t>
            </a:r>
            <a:r>
              <a:rPr lang="ru-RU" dirty="0" smtClean="0"/>
              <a:t>, </a:t>
            </a:r>
            <a:r>
              <a:rPr lang="ru-RU" dirty="0" err="1" smtClean="0"/>
              <a:t>завдовжки</a:t>
            </a:r>
            <a:r>
              <a:rPr lang="ru-RU" dirty="0" smtClean="0"/>
              <a:t> 5—12 см, </a:t>
            </a:r>
            <a:r>
              <a:rPr lang="ru-RU" dirty="0" err="1" smtClean="0"/>
              <a:t>більш-менш</a:t>
            </a:r>
            <a:r>
              <a:rPr lang="ru-RU" dirty="0" smtClean="0"/>
              <a:t> </a:t>
            </a:r>
            <a:r>
              <a:rPr lang="ru-RU" dirty="0" err="1" smtClean="0"/>
              <a:t>повстисті</a:t>
            </a:r>
            <a:r>
              <a:rPr lang="ru-RU" dirty="0" smtClean="0"/>
              <a:t> (</a:t>
            </a:r>
            <a:r>
              <a:rPr lang="ru-RU" dirty="0" err="1" smtClean="0"/>
              <a:t>зрідка</a:t>
            </a:r>
            <a:r>
              <a:rPr lang="ru-RU" dirty="0" smtClean="0"/>
              <a:t> </a:t>
            </a:r>
            <a:r>
              <a:rPr lang="ru-RU" dirty="0" err="1" smtClean="0"/>
              <a:t>голі</a:t>
            </a:r>
            <a:r>
              <a:rPr lang="ru-RU" dirty="0" smtClean="0"/>
              <a:t>), темно-</a:t>
            </a:r>
            <a:r>
              <a:rPr lang="ru-RU" dirty="0" err="1" smtClean="0"/>
              <a:t>зелені</a:t>
            </a:r>
            <a:r>
              <a:rPr lang="ru-RU" dirty="0" smtClean="0"/>
              <a:t> </a:t>
            </a:r>
            <a:r>
              <a:rPr lang="ru-RU" dirty="0" err="1" smtClean="0"/>
              <a:t>зверху</a:t>
            </a:r>
            <a:r>
              <a:rPr lang="ru-RU" dirty="0" smtClean="0"/>
              <a:t> та </a:t>
            </a:r>
            <a:r>
              <a:rPr lang="ru-RU" dirty="0" err="1" smtClean="0"/>
              <a:t>сіро-зелені</a:t>
            </a:r>
            <a:r>
              <a:rPr lang="ru-RU" dirty="0" smtClean="0"/>
              <a:t> </a:t>
            </a:r>
            <a:r>
              <a:rPr lang="ru-RU" dirty="0" err="1" smtClean="0"/>
              <a:t>зісподу</a:t>
            </a:r>
            <a:r>
              <a:rPr lang="ru-RU" dirty="0" smtClean="0"/>
              <a:t>. </a:t>
            </a:r>
            <a:r>
              <a:rPr lang="ru-RU" dirty="0" err="1" smtClean="0"/>
              <a:t>Квітки</a:t>
            </a:r>
            <a:r>
              <a:rPr lang="ru-RU" dirty="0" smtClean="0"/>
              <a:t> </a:t>
            </a:r>
            <a:r>
              <a:rPr lang="ru-RU" dirty="0" err="1" smtClean="0"/>
              <a:t>світло-фіалкові</a:t>
            </a:r>
            <a:r>
              <a:rPr lang="ru-RU" dirty="0" smtClean="0"/>
              <a:t>, </a:t>
            </a:r>
            <a:r>
              <a:rPr lang="ru-RU" dirty="0" err="1" smtClean="0"/>
              <a:t>пахучі</a:t>
            </a:r>
            <a:r>
              <a:rPr lang="ru-RU" dirty="0" smtClean="0"/>
              <a:t>, </a:t>
            </a:r>
            <a:r>
              <a:rPr lang="ru-RU" dirty="0" err="1" smtClean="0"/>
              <a:t>зібрані</a:t>
            </a:r>
            <a:r>
              <a:rPr lang="ru-RU" dirty="0" smtClean="0"/>
              <a:t> в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негусту</a:t>
            </a:r>
            <a:r>
              <a:rPr lang="ru-RU" dirty="0" smtClean="0"/>
              <a:t> </a:t>
            </a:r>
            <a:r>
              <a:rPr lang="ru-RU" dirty="0" err="1" smtClean="0"/>
              <a:t>прямостоячу</a:t>
            </a:r>
            <a:r>
              <a:rPr lang="ru-RU" dirty="0" smtClean="0"/>
              <a:t> </a:t>
            </a:r>
            <a:r>
              <a:rPr lang="ru-RU" dirty="0" err="1" smtClean="0"/>
              <a:t>волоть</a:t>
            </a:r>
            <a:r>
              <a:rPr lang="ru-RU" dirty="0" smtClean="0"/>
              <a:t>, </a:t>
            </a:r>
            <a:r>
              <a:rPr lang="ru-RU" dirty="0" err="1" smtClean="0"/>
              <a:t>котра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з </a:t>
            </a:r>
            <a:r>
              <a:rPr lang="ru-RU" dirty="0" err="1" smtClean="0"/>
              <a:t>верхівкової</a:t>
            </a:r>
            <a:r>
              <a:rPr lang="ru-RU" dirty="0" smtClean="0"/>
              <a:t> </a:t>
            </a:r>
            <a:r>
              <a:rPr lang="ru-RU" dirty="0" err="1" smtClean="0"/>
              <a:t>бруньки</a:t>
            </a:r>
            <a:r>
              <a:rPr lang="ru-RU" dirty="0" smtClean="0"/>
              <a:t>. </a:t>
            </a:r>
            <a:r>
              <a:rPr lang="ru-RU" dirty="0" err="1" smtClean="0"/>
              <a:t>Цвіте</a:t>
            </a:r>
            <a:r>
              <a:rPr lang="ru-RU" dirty="0" smtClean="0"/>
              <a:t> у </a:t>
            </a:r>
            <a:r>
              <a:rPr lang="ru-RU" dirty="0" err="1" smtClean="0"/>
              <a:t>травні-червні</a:t>
            </a:r>
            <a:r>
              <a:rPr lang="ru-RU" dirty="0" smtClean="0"/>
              <a:t>. Плодоносить у </a:t>
            </a:r>
            <a:r>
              <a:rPr lang="ru-RU" dirty="0" err="1" smtClean="0"/>
              <a:t>вересні-жовтні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8173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38898"/>
            <a:ext cx="8596668" cy="1320800"/>
          </a:xfrm>
        </p:spPr>
        <p:txBody>
          <a:bodyPr/>
          <a:lstStyle/>
          <a:p>
            <a:r>
              <a:rPr lang="uk-UA" dirty="0" smtClean="0"/>
              <a:t>Тварини Червоної книги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354" y="1559698"/>
            <a:ext cx="5139296" cy="34330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1982" y="1250779"/>
            <a:ext cx="57605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Лебідь</a:t>
            </a:r>
            <a:r>
              <a:rPr lang="ru-RU" dirty="0" smtClean="0"/>
              <a:t> </a:t>
            </a:r>
            <a:r>
              <a:rPr lang="ru-RU" dirty="0" err="1" smtClean="0"/>
              <a:t>малий</a:t>
            </a:r>
            <a:r>
              <a:rPr lang="ru-RU" dirty="0" smtClean="0"/>
              <a:t>, </a:t>
            </a:r>
            <a:r>
              <a:rPr lang="ru-RU" dirty="0" err="1" smtClean="0"/>
              <a:t>лебідь</a:t>
            </a:r>
            <a:r>
              <a:rPr lang="ru-RU" dirty="0" smtClean="0"/>
              <a:t> </a:t>
            </a:r>
            <a:r>
              <a:rPr lang="ru-RU" dirty="0" err="1" smtClean="0"/>
              <a:t>тундровий</a:t>
            </a:r>
            <a:r>
              <a:rPr lang="ru-RU" dirty="0" smtClean="0"/>
              <a:t> (</a:t>
            </a:r>
            <a:r>
              <a:rPr lang="en-GB" dirty="0" smtClean="0"/>
              <a:t>Cygnus </a:t>
            </a:r>
            <a:r>
              <a:rPr lang="en-GB" dirty="0" err="1" smtClean="0"/>
              <a:t>bewickii</a:t>
            </a:r>
            <a:r>
              <a:rPr lang="en-GB" dirty="0" smtClean="0"/>
              <a:t>) — </a:t>
            </a:r>
            <a:r>
              <a:rPr lang="ru-RU" dirty="0" err="1" smtClean="0"/>
              <a:t>водоплавний</a:t>
            </a:r>
            <a:r>
              <a:rPr lang="ru-RU" dirty="0" smtClean="0"/>
              <a:t> птах </a:t>
            </a:r>
            <a:r>
              <a:rPr lang="ru-RU" dirty="0" err="1" smtClean="0"/>
              <a:t>родини</a:t>
            </a:r>
            <a:r>
              <a:rPr lang="ru-RU" dirty="0" smtClean="0"/>
              <a:t> </a:t>
            </a:r>
            <a:r>
              <a:rPr lang="ru-RU" dirty="0" err="1" smtClean="0"/>
              <a:t>качкових</a:t>
            </a:r>
            <a:r>
              <a:rPr lang="ru-RU" dirty="0" smtClean="0"/>
              <a:t>. Один з 7-ми (за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, 6-ти) </a:t>
            </a:r>
            <a:r>
              <a:rPr lang="ru-RU" dirty="0" err="1" smtClean="0"/>
              <a:t>видів</a:t>
            </a:r>
            <a:r>
              <a:rPr lang="ru-RU" dirty="0" smtClean="0"/>
              <a:t> роду; один з 3-х </a:t>
            </a:r>
            <a:r>
              <a:rPr lang="ru-RU" dirty="0" err="1" smtClean="0"/>
              <a:t>видів</a:t>
            </a:r>
            <a:r>
              <a:rPr lang="ru-RU" dirty="0" smtClean="0"/>
              <a:t> роду у </a:t>
            </a:r>
            <a:r>
              <a:rPr lang="ru-RU" dirty="0" err="1" smtClean="0"/>
              <a:t>фауні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Інколи</a:t>
            </a:r>
            <a:r>
              <a:rPr lang="ru-RU" dirty="0" smtClean="0"/>
              <a:t> лебедя малого </a:t>
            </a:r>
            <a:r>
              <a:rPr lang="ru-RU" dirty="0" err="1" smtClean="0"/>
              <a:t>розглядають</a:t>
            </a:r>
            <a:r>
              <a:rPr lang="ru-RU" dirty="0" smtClean="0"/>
              <a:t> як </a:t>
            </a:r>
            <a:r>
              <a:rPr lang="ru-RU" dirty="0" err="1" smtClean="0"/>
              <a:t>підвид</a:t>
            </a:r>
            <a:r>
              <a:rPr lang="ru-RU" dirty="0" smtClean="0"/>
              <a:t> </a:t>
            </a:r>
            <a:r>
              <a:rPr lang="ru-RU" dirty="0" err="1" smtClean="0"/>
              <a:t>американського</a:t>
            </a:r>
            <a:r>
              <a:rPr lang="ru-RU" dirty="0" smtClean="0"/>
              <a:t> лебедя.</a:t>
            </a:r>
          </a:p>
          <a:p>
            <a:endParaRPr lang="ru-RU" dirty="0" smtClean="0"/>
          </a:p>
          <a:p>
            <a:r>
              <a:rPr lang="ru-RU" dirty="0" err="1" smtClean="0"/>
              <a:t>Відмінною</a:t>
            </a:r>
            <a:r>
              <a:rPr lang="ru-RU" dirty="0" smtClean="0"/>
              <a:t> </a:t>
            </a:r>
            <a:r>
              <a:rPr lang="ru-RU" dirty="0" err="1" smtClean="0"/>
              <a:t>рисою</a:t>
            </a:r>
            <a:r>
              <a:rPr lang="ru-RU" dirty="0" smtClean="0"/>
              <a:t> є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дзьоба</a:t>
            </a:r>
            <a:endParaRPr lang="ru-RU" dirty="0" smtClean="0"/>
          </a:p>
          <a:p>
            <a:r>
              <a:rPr lang="ru-RU" dirty="0" err="1" smtClean="0"/>
              <a:t>Маса</a:t>
            </a:r>
            <a:r>
              <a:rPr lang="ru-RU" dirty="0" smtClean="0"/>
              <a:t> — 4,9–6,5 кг,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— 107−132 см, </a:t>
            </a:r>
            <a:r>
              <a:rPr lang="ru-RU" dirty="0" err="1" smtClean="0"/>
              <a:t>розмах</a:t>
            </a:r>
            <a:r>
              <a:rPr lang="ru-RU" dirty="0" smtClean="0"/>
              <a:t> </a:t>
            </a:r>
            <a:r>
              <a:rPr lang="ru-RU" dirty="0" err="1" smtClean="0"/>
              <a:t>крил</a:t>
            </a:r>
            <a:r>
              <a:rPr lang="ru-RU" dirty="0" smtClean="0"/>
              <a:t> — 173–200 см. </a:t>
            </a:r>
            <a:r>
              <a:rPr lang="ru-RU" dirty="0" err="1" smtClean="0"/>
              <a:t>Дорослий</a:t>
            </a:r>
            <a:r>
              <a:rPr lang="ru-RU" dirty="0" smtClean="0"/>
              <a:t> птах </a:t>
            </a:r>
            <a:r>
              <a:rPr lang="ru-RU" dirty="0" err="1" smtClean="0"/>
              <a:t>білий</a:t>
            </a:r>
            <a:r>
              <a:rPr lang="ru-RU" dirty="0" smtClean="0"/>
              <a:t> з </a:t>
            </a:r>
            <a:r>
              <a:rPr lang="ru-RU" dirty="0" err="1" smtClean="0"/>
              <a:t>чорними</a:t>
            </a:r>
            <a:r>
              <a:rPr lang="ru-RU" dirty="0" smtClean="0"/>
              <a:t> лапами та </a:t>
            </a:r>
            <a:r>
              <a:rPr lang="ru-RU" dirty="0" err="1" smtClean="0"/>
              <a:t>двоколірним</a:t>
            </a:r>
            <a:r>
              <a:rPr lang="ru-RU" dirty="0" smtClean="0"/>
              <a:t> </a:t>
            </a:r>
            <a:r>
              <a:rPr lang="ru-RU" dirty="0" err="1" smtClean="0"/>
              <a:t>дзьобом</a:t>
            </a:r>
            <a:r>
              <a:rPr lang="ru-RU" dirty="0" smtClean="0"/>
              <a:t> (основа </a:t>
            </a:r>
            <a:r>
              <a:rPr lang="ru-RU" dirty="0" err="1" smtClean="0"/>
              <a:t>жовта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ніздрів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— </a:t>
            </a:r>
            <a:r>
              <a:rPr lang="ru-RU" dirty="0" err="1" smtClean="0"/>
              <a:t>чорний</a:t>
            </a:r>
            <a:r>
              <a:rPr lang="ru-RU" dirty="0" smtClean="0"/>
              <a:t>, межа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кольорами</a:t>
            </a:r>
            <a:r>
              <a:rPr lang="ru-RU" dirty="0" smtClean="0"/>
              <a:t> проходить </a:t>
            </a:r>
            <a:r>
              <a:rPr lang="ru-RU" dirty="0" err="1" smtClean="0"/>
              <a:t>під</a:t>
            </a:r>
            <a:r>
              <a:rPr lang="ru-RU" dirty="0" smtClean="0"/>
              <a:t> прямим кутом). </a:t>
            </a:r>
          </a:p>
          <a:p>
            <a:r>
              <a:rPr lang="ru-RU" dirty="0" err="1" smtClean="0"/>
              <a:t>Гніздиться</a:t>
            </a:r>
            <a:r>
              <a:rPr lang="ru-RU" dirty="0" smtClean="0"/>
              <a:t> в </a:t>
            </a:r>
            <a:r>
              <a:rPr lang="ru-RU" dirty="0" err="1" smtClean="0"/>
              <a:t>тундровій</a:t>
            </a:r>
            <a:r>
              <a:rPr lang="ru-RU" dirty="0" smtClean="0"/>
              <a:t> </a:t>
            </a:r>
            <a:r>
              <a:rPr lang="ru-RU" dirty="0" err="1" smtClean="0"/>
              <a:t>смузі</a:t>
            </a:r>
            <a:r>
              <a:rPr lang="ru-RU" dirty="0" smtClean="0"/>
              <a:t> </a:t>
            </a:r>
            <a:r>
              <a:rPr lang="ru-RU" dirty="0" err="1" smtClean="0"/>
              <a:t>Євразії</a:t>
            </a:r>
            <a:r>
              <a:rPr lang="ru-RU" dirty="0" smtClean="0"/>
              <a:t>, на островах </a:t>
            </a:r>
            <a:r>
              <a:rPr lang="ru-RU" dirty="0" err="1" smtClean="0"/>
              <a:t>Колгуєв</a:t>
            </a:r>
            <a:r>
              <a:rPr lang="ru-RU" dirty="0" smtClean="0"/>
              <a:t>, Вайгач, </a:t>
            </a:r>
            <a:r>
              <a:rPr lang="ru-RU" dirty="0" err="1" smtClean="0"/>
              <a:t>Південна</a:t>
            </a:r>
            <a:r>
              <a:rPr lang="ru-RU" dirty="0" smtClean="0"/>
              <a:t> (Нова Земля). В </a:t>
            </a:r>
            <a:r>
              <a:rPr lang="ru-RU" dirty="0" err="1" smtClean="0"/>
              <a:t>Україні</a:t>
            </a:r>
            <a:r>
              <a:rPr lang="ru-RU" dirty="0" smtClean="0"/>
              <a:t> не </a:t>
            </a:r>
            <a:r>
              <a:rPr lang="ru-RU" dirty="0" err="1" smtClean="0"/>
              <a:t>гніздиться</a:t>
            </a:r>
            <a:r>
              <a:rPr lang="ru-RU" dirty="0" smtClean="0"/>
              <a:t>.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особини</a:t>
            </a:r>
            <a:r>
              <a:rPr lang="ru-RU" dirty="0" smtClean="0"/>
              <a:t> </a:t>
            </a:r>
            <a:r>
              <a:rPr lang="ru-RU" dirty="0" err="1" smtClean="0"/>
              <a:t>зимують</a:t>
            </a:r>
            <a:r>
              <a:rPr lang="ru-RU" dirty="0" smtClean="0"/>
              <a:t> на </a:t>
            </a:r>
            <a:r>
              <a:rPr lang="ru-RU" dirty="0" err="1" smtClean="0"/>
              <a:t>північному</a:t>
            </a:r>
            <a:r>
              <a:rPr lang="ru-RU" dirty="0" smtClean="0"/>
              <a:t> </a:t>
            </a:r>
            <a:r>
              <a:rPr lang="ru-RU" dirty="0" err="1" smtClean="0"/>
              <a:t>узбережжі</a:t>
            </a:r>
            <a:r>
              <a:rPr lang="ru-RU" dirty="0" smtClean="0"/>
              <a:t> </a:t>
            </a:r>
            <a:r>
              <a:rPr lang="ru-RU" dirty="0" err="1" smtClean="0"/>
              <a:t>Азовського</a:t>
            </a:r>
            <a:r>
              <a:rPr lang="ru-RU" dirty="0" smtClean="0"/>
              <a:t> моря (</a:t>
            </a:r>
            <a:r>
              <a:rPr lang="ru-RU" dirty="0" err="1" smtClean="0"/>
              <a:t>Молочний</a:t>
            </a:r>
            <a:r>
              <a:rPr lang="ru-RU" dirty="0" smtClean="0"/>
              <a:t> лиман, </a:t>
            </a:r>
            <a:r>
              <a:rPr lang="ru-RU" dirty="0" err="1" smtClean="0"/>
              <a:t>Обитічна</a:t>
            </a:r>
            <a:r>
              <a:rPr lang="ru-RU" dirty="0" smtClean="0"/>
              <a:t> затока).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зальоти</a:t>
            </a:r>
            <a:r>
              <a:rPr lang="ru-RU" dirty="0" smtClean="0"/>
              <a:t> у </a:t>
            </a:r>
            <a:r>
              <a:rPr lang="ru-RU" dirty="0" err="1" smtClean="0"/>
              <a:t>Полтавську</a:t>
            </a:r>
            <a:r>
              <a:rPr lang="ru-RU" dirty="0" smtClean="0"/>
              <a:t>, </a:t>
            </a:r>
            <a:r>
              <a:rPr lang="ru-RU" dirty="0" err="1" smtClean="0"/>
              <a:t>Волинську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010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4183"/>
            <a:ext cx="8596668" cy="1320800"/>
          </a:xfrm>
        </p:spPr>
        <p:txBody>
          <a:bodyPr/>
          <a:lstStyle/>
          <a:p>
            <a:r>
              <a:rPr lang="uk-UA" dirty="0" smtClean="0"/>
              <a:t>Тварини Червоної книги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237" y="1534983"/>
            <a:ext cx="4763530" cy="31439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1983" y="1124465"/>
            <a:ext cx="56493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Журавель </a:t>
            </a:r>
            <a:r>
              <a:rPr lang="ru-RU" dirty="0" err="1" smtClean="0"/>
              <a:t>сірий</a:t>
            </a:r>
            <a:r>
              <a:rPr lang="ru-RU" dirty="0" smtClean="0"/>
              <a:t> (</a:t>
            </a:r>
            <a:r>
              <a:rPr lang="en-GB" dirty="0" err="1" smtClean="0"/>
              <a:t>Grus</a:t>
            </a:r>
            <a:r>
              <a:rPr lang="en-GB" dirty="0" smtClean="0"/>
              <a:t> </a:t>
            </a:r>
            <a:r>
              <a:rPr lang="en-GB" dirty="0" err="1" smtClean="0"/>
              <a:t>grus</a:t>
            </a:r>
            <a:r>
              <a:rPr lang="en-GB" dirty="0" smtClean="0"/>
              <a:t>) — </a:t>
            </a:r>
            <a:r>
              <a:rPr lang="ru-RU" dirty="0" smtClean="0"/>
              <a:t>великий птах,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мешкає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 і </a:t>
            </a:r>
            <a:r>
              <a:rPr lang="ru-RU" dirty="0" err="1" smtClean="0"/>
              <a:t>Азії</a:t>
            </a:r>
            <a:r>
              <a:rPr lang="ru-RU" dirty="0" smtClean="0"/>
              <a:t>, </a:t>
            </a:r>
            <a:r>
              <a:rPr lang="ru-RU" dirty="0" err="1" smtClean="0"/>
              <a:t>третій</a:t>
            </a:r>
            <a:r>
              <a:rPr lang="ru-RU" dirty="0" smtClean="0"/>
              <a:t> за </a:t>
            </a:r>
            <a:r>
              <a:rPr lang="ru-RU" dirty="0" err="1" smtClean="0"/>
              <a:t>чисельністю</a:t>
            </a:r>
            <a:r>
              <a:rPr lang="ru-RU" dirty="0" smtClean="0"/>
              <a:t> вид </a:t>
            </a:r>
            <a:r>
              <a:rPr lang="ru-RU" dirty="0" err="1" smtClean="0"/>
              <a:t>родини</a:t>
            </a:r>
            <a:r>
              <a:rPr lang="ru-RU" dirty="0" smtClean="0"/>
              <a:t> </a:t>
            </a:r>
            <a:r>
              <a:rPr lang="ru-RU" dirty="0" err="1" smtClean="0"/>
              <a:t>журавлиних</a:t>
            </a:r>
            <a:r>
              <a:rPr lang="ru-RU" dirty="0" smtClean="0"/>
              <a:t>. Один з 10 </a:t>
            </a:r>
            <a:r>
              <a:rPr lang="ru-RU" dirty="0" err="1" smtClean="0"/>
              <a:t>видів</a:t>
            </a:r>
            <a:r>
              <a:rPr lang="ru-RU" dirty="0" smtClean="0"/>
              <a:t> роду, один з 2 </a:t>
            </a:r>
            <a:r>
              <a:rPr lang="ru-RU" dirty="0" err="1" smtClean="0"/>
              <a:t>видів</a:t>
            </a:r>
            <a:r>
              <a:rPr lang="ru-RU" dirty="0" smtClean="0"/>
              <a:t> роду у </a:t>
            </a:r>
            <a:r>
              <a:rPr lang="ru-RU" dirty="0" err="1" smtClean="0"/>
              <a:t>фауні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представлений </a:t>
            </a:r>
            <a:r>
              <a:rPr lang="ru-RU" dirty="0" err="1" smtClean="0"/>
              <a:t>номінативним</a:t>
            </a:r>
            <a:r>
              <a:rPr lang="ru-RU" dirty="0" smtClean="0"/>
              <a:t> </a:t>
            </a:r>
            <a:r>
              <a:rPr lang="ru-RU" dirty="0" err="1" smtClean="0"/>
              <a:t>підвидом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гніздиться</a:t>
            </a:r>
            <a:r>
              <a:rPr lang="ru-RU" dirty="0" smtClean="0"/>
              <a:t> на </a:t>
            </a:r>
            <a:r>
              <a:rPr lang="ru-RU" dirty="0" err="1" smtClean="0"/>
              <a:t>Поліссі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в </a:t>
            </a:r>
            <a:r>
              <a:rPr lang="ru-RU" dirty="0" err="1" smtClean="0"/>
              <a:t>заболочених</a:t>
            </a:r>
            <a:r>
              <a:rPr lang="ru-RU" dirty="0" smtClean="0"/>
              <a:t> долинах </a:t>
            </a:r>
            <a:r>
              <a:rPr lang="ru-RU" dirty="0" err="1" smtClean="0"/>
              <a:t>річок</a:t>
            </a:r>
            <a:r>
              <a:rPr lang="ru-RU" dirty="0" smtClean="0"/>
              <a:t> </a:t>
            </a:r>
            <a:r>
              <a:rPr lang="ru-RU" dirty="0" err="1" smtClean="0"/>
              <a:t>Лівобережного</a:t>
            </a:r>
            <a:r>
              <a:rPr lang="ru-RU" dirty="0" smtClean="0"/>
              <a:t> </a:t>
            </a:r>
            <a:r>
              <a:rPr lang="ru-RU" dirty="0" err="1" smtClean="0"/>
              <a:t>Лісостепу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сезонних</a:t>
            </a:r>
            <a:r>
              <a:rPr lang="ru-RU" dirty="0" smtClean="0"/>
              <a:t> </a:t>
            </a:r>
            <a:r>
              <a:rPr lang="ru-RU" dirty="0" err="1" smtClean="0"/>
              <a:t>міграцій</a:t>
            </a:r>
            <a:r>
              <a:rPr lang="ru-RU" dirty="0" smtClean="0"/>
              <a:t>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по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концентрується</a:t>
            </a:r>
            <a:r>
              <a:rPr lang="ru-RU" dirty="0" smtClean="0"/>
              <a:t> у </a:t>
            </a:r>
            <a:r>
              <a:rPr lang="ru-RU" dirty="0" err="1" smtClean="0"/>
              <a:t>Присивашші</a:t>
            </a:r>
            <a:r>
              <a:rPr lang="ru-RU" dirty="0" smtClean="0"/>
              <a:t>, де </a:t>
            </a:r>
            <a:r>
              <a:rPr lang="ru-RU" dirty="0" err="1" smtClean="0"/>
              <a:t>зареєстровано</a:t>
            </a:r>
            <a:r>
              <a:rPr lang="ru-RU" dirty="0" smtClean="0"/>
              <a:t> </a:t>
            </a:r>
            <a:r>
              <a:rPr lang="ru-RU" dirty="0" err="1" smtClean="0"/>
              <a:t>поодинокі</a:t>
            </a:r>
            <a:r>
              <a:rPr lang="ru-RU" dirty="0" smtClean="0"/>
              <a:t> </a:t>
            </a:r>
            <a:r>
              <a:rPr lang="ru-RU" dirty="0" err="1" smtClean="0"/>
              <a:t>гнізда</a:t>
            </a:r>
            <a:r>
              <a:rPr lang="ru-RU" dirty="0" smtClean="0"/>
              <a:t>. В </a:t>
            </a:r>
            <a:r>
              <a:rPr lang="ru-RU" dirty="0" err="1" smtClean="0"/>
              <a:t>минулому</a:t>
            </a:r>
            <a:r>
              <a:rPr lang="ru-RU" dirty="0" smtClean="0"/>
              <a:t> ареал виду </a:t>
            </a:r>
            <a:r>
              <a:rPr lang="ru-RU" dirty="0" err="1" smtClean="0"/>
              <a:t>охоплював</a:t>
            </a:r>
            <a:r>
              <a:rPr lang="ru-RU" dirty="0" smtClean="0"/>
              <a:t> весь </a:t>
            </a:r>
            <a:r>
              <a:rPr lang="ru-RU" dirty="0" err="1" smtClean="0"/>
              <a:t>помірний</a:t>
            </a:r>
            <a:r>
              <a:rPr lang="ru-RU" dirty="0" smtClean="0"/>
              <a:t> пояс </a:t>
            </a:r>
            <a:r>
              <a:rPr lang="ru-RU" dirty="0" err="1" smtClean="0"/>
              <a:t>Євразії</a:t>
            </a:r>
            <a:r>
              <a:rPr lang="ru-RU" dirty="0" smtClean="0"/>
              <a:t>.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європейська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ареалу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скоротилася</a:t>
            </a:r>
            <a:r>
              <a:rPr lang="ru-RU" dirty="0" smtClean="0"/>
              <a:t> (</a:t>
            </a:r>
            <a:r>
              <a:rPr lang="ru-RU" dirty="0" err="1" smtClean="0"/>
              <a:t>поширений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на </a:t>
            </a:r>
            <a:r>
              <a:rPr lang="ru-RU" dirty="0" err="1" smtClean="0"/>
              <a:t>Скандинавському</a:t>
            </a:r>
            <a:r>
              <a:rPr lang="ru-RU" dirty="0" smtClean="0"/>
              <a:t> </a:t>
            </a:r>
            <a:r>
              <a:rPr lang="ru-RU" dirty="0" err="1" smtClean="0"/>
              <a:t>півострові</a:t>
            </a:r>
            <a:r>
              <a:rPr lang="ru-RU" dirty="0" smtClean="0"/>
              <a:t>). </a:t>
            </a:r>
            <a:r>
              <a:rPr lang="ru-RU" dirty="0" err="1" smtClean="0"/>
              <a:t>Зимує</a:t>
            </a:r>
            <a:r>
              <a:rPr lang="ru-RU" dirty="0" smtClean="0"/>
              <a:t> у </a:t>
            </a:r>
            <a:r>
              <a:rPr lang="ru-RU" dirty="0" err="1" smtClean="0"/>
              <a:t>Північній</a:t>
            </a:r>
            <a:r>
              <a:rPr lang="ru-RU" dirty="0" smtClean="0"/>
              <a:t> </a:t>
            </a:r>
            <a:r>
              <a:rPr lang="ru-RU" dirty="0" err="1" smtClean="0"/>
              <a:t>Африці</a:t>
            </a:r>
            <a:r>
              <a:rPr lang="ru-RU" dirty="0" smtClean="0"/>
              <a:t>, </a:t>
            </a:r>
            <a:r>
              <a:rPr lang="ru-RU" dirty="0" err="1" smtClean="0"/>
              <a:t>Західній</a:t>
            </a:r>
            <a:r>
              <a:rPr lang="ru-RU" dirty="0" smtClean="0"/>
              <a:t> та </a:t>
            </a:r>
            <a:r>
              <a:rPr lang="ru-RU" dirty="0" err="1" smtClean="0"/>
              <a:t>Південній</a:t>
            </a:r>
            <a:r>
              <a:rPr lang="ru-RU" dirty="0" smtClean="0"/>
              <a:t> </a:t>
            </a:r>
            <a:r>
              <a:rPr lang="ru-RU" dirty="0" err="1" smtClean="0"/>
              <a:t>Азії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4488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792</Words>
  <Application>Microsoft Office PowerPoint</Application>
  <PresentationFormat>Широкоэкранный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Грань</vt:lpstr>
      <vt:lpstr>Червона книга України</vt:lpstr>
      <vt:lpstr>Презентация PowerPoint</vt:lpstr>
      <vt:lpstr>Презентация PowerPoint</vt:lpstr>
      <vt:lpstr>Презентация PowerPoint</vt:lpstr>
      <vt:lpstr>Презентация PowerPoint</vt:lpstr>
      <vt:lpstr>Рослини Червоної книги</vt:lpstr>
      <vt:lpstr>Рослини Червоної книги</vt:lpstr>
      <vt:lpstr>Тварини Червоної книги</vt:lpstr>
      <vt:lpstr>Тварини Червоної книги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Червона </dc:title>
  <dc:creator>Оксана Дубінська</dc:creator>
  <cp:lastModifiedBy>Оксана Дубінська</cp:lastModifiedBy>
  <cp:revision>4</cp:revision>
  <dcterms:created xsi:type="dcterms:W3CDTF">2014-02-15T16:05:10Z</dcterms:created>
  <dcterms:modified xsi:type="dcterms:W3CDTF">2014-02-15T16:42:24Z</dcterms:modified>
</cp:coreProperties>
</file>