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29" autoAdjust="0"/>
    <p:restoredTop sz="94660"/>
  </p:normalViewPr>
  <p:slideViewPr>
    <p:cSldViewPr>
      <p:cViewPr varScale="1">
        <p:scale>
          <a:sx n="66" d="100"/>
          <a:sy n="66" d="100"/>
        </p:scale>
        <p:origin x="-9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0DBA-2AFD-4D0D-9634-DD02A1FE0E9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ECBB-07DC-421D-8238-0250E3A26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0DBA-2AFD-4D0D-9634-DD02A1FE0E9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ECBB-07DC-421D-8238-0250E3A26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0DBA-2AFD-4D0D-9634-DD02A1FE0E9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ECBB-07DC-421D-8238-0250E3A26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0DBA-2AFD-4D0D-9634-DD02A1FE0E9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ECBB-07DC-421D-8238-0250E3A26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0DBA-2AFD-4D0D-9634-DD02A1FE0E9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ECBB-07DC-421D-8238-0250E3A26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0DBA-2AFD-4D0D-9634-DD02A1FE0E9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ECBB-07DC-421D-8238-0250E3A26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0DBA-2AFD-4D0D-9634-DD02A1FE0E9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ECBB-07DC-421D-8238-0250E3A26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0DBA-2AFD-4D0D-9634-DD02A1FE0E9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BBECBB-07DC-421D-8238-0250E3A26B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0DBA-2AFD-4D0D-9634-DD02A1FE0E9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ECBB-07DC-421D-8238-0250E3A26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0DBA-2AFD-4D0D-9634-DD02A1FE0E9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1BBECBB-07DC-421D-8238-0250E3A26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A3F0DBA-2AFD-4D0D-9634-DD02A1FE0E9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ECBB-07DC-421D-8238-0250E3A26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A3F0DBA-2AFD-4D0D-9634-DD02A1FE0E9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1BBECBB-07DC-421D-8238-0250E3A26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75;&#1110;&#1084;&#1085;.wa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500042"/>
            <a:ext cx="6551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Саудівська Аравія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3554" name="Picture 2" descr="http://svit.ukrinform.ua/SaudAravi/img/fla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71678"/>
            <a:ext cx="3107553" cy="2071702"/>
          </a:xfrm>
          <a:prstGeom prst="rect">
            <a:avLst/>
          </a:prstGeom>
          <a:noFill/>
        </p:spPr>
      </p:pic>
      <p:pic>
        <p:nvPicPr>
          <p:cNvPr id="23556" name="Picture 4" descr="http://svit.ukrinform.ua/SaudAravi/img/ger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571744"/>
            <a:ext cx="261937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85728"/>
            <a:ext cx="885828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Розташування</a:t>
            </a:r>
            <a:r>
              <a:rPr lang="ru-RU" sz="40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на </a:t>
            </a:r>
            <a:r>
              <a:rPr lang="ru-RU" sz="4000" b="1" i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карті</a:t>
            </a:r>
            <a:r>
              <a:rPr lang="ru-RU" sz="40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i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Світу</a:t>
            </a:r>
            <a:r>
              <a:rPr lang="ru-RU" sz="40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600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Саудівська</a:t>
            </a:r>
            <a:r>
              <a:rPr lang="ru-RU" sz="3600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600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Аравія</a:t>
            </a:r>
            <a:r>
              <a:rPr lang="ru-RU" sz="3600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– </a:t>
            </a:r>
            <a:r>
              <a:rPr lang="ru-RU" sz="3600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країна</a:t>
            </a:r>
            <a:r>
              <a:rPr lang="ru-RU" sz="3600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на </a:t>
            </a:r>
            <a:r>
              <a:rPr lang="ru-RU" sz="3600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Аравійському</a:t>
            </a:r>
            <a:r>
              <a:rPr lang="ru-RU" sz="3600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600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півострові</a:t>
            </a:r>
            <a:endParaRPr lang="ru-RU" sz="3600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6626" name="Picture 2" descr="Файл:Saudi Arabia on the globe (Afro-Eurasia centered)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071678"/>
            <a:ext cx="4515596" cy="450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357166"/>
            <a:ext cx="1701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Гімн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гімн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2643174" y="642918"/>
            <a:ext cx="500066" cy="5000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8662" y="1643050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Арабський</a:t>
            </a:r>
            <a:endParaRPr lang="ru-RU" sz="2400" b="1" dirty="0">
              <a:solidFill>
                <a:schemeClr val="accent6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4" y="1714488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Переклад</a:t>
            </a:r>
            <a:endParaRPr lang="ru-RU" sz="2400" b="1" dirty="0">
              <a:solidFill>
                <a:schemeClr val="accent6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2786058"/>
            <a:ext cx="28797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solidFill>
                  <a:schemeClr val="accent6">
                    <a:lumMod val="25000"/>
                  </a:schemeClr>
                </a:solidFill>
              </a:rPr>
              <a:t>سارعي للمجد و العلياءمجدي لخالق السماءو ارفعي الخفاق أخضريحمل النور المسطررددِ الله أكبر ياموطنيموطني عشت فخر المسلمينعاش الملك للعلم و الوطن</a:t>
            </a:r>
            <a:endParaRPr lang="ru-RU" sz="2000" b="1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7752" y="2714620"/>
            <a:ext cx="321471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Прагни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до </a:t>
            </a:r>
            <a:r>
              <a:rPr lang="ru-RU" b="1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слави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і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вищості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! </a:t>
            </a:r>
          </a:p>
          <a:p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Слав </a:t>
            </a:r>
            <a:r>
              <a:rPr lang="ru-RU" b="1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Творця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небес, </a:t>
            </a:r>
          </a:p>
          <a:p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І </a:t>
            </a:r>
            <a:r>
              <a:rPr lang="ru-RU" b="1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підніми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зелений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прапор, </a:t>
            </a:r>
          </a:p>
          <a:p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Символ </a:t>
            </a:r>
            <a:r>
              <a:rPr lang="ru-RU" b="1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світла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! </a:t>
            </a:r>
          </a:p>
          <a:p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Повтори: Бог великий! </a:t>
            </a:r>
          </a:p>
          <a:p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О, моя </a:t>
            </a:r>
            <a:r>
              <a:rPr lang="ru-RU" b="1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країна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, </a:t>
            </a:r>
          </a:p>
          <a:p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Моя </a:t>
            </a:r>
            <a:r>
              <a:rPr lang="ru-RU" b="1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країна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, живи </a:t>
            </a:r>
            <a:r>
              <a:rPr lang="ru-RU" b="1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вічно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</a:p>
          <a:p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На славу </a:t>
            </a:r>
            <a:r>
              <a:rPr lang="ru-RU" b="1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всім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мусульманам! </a:t>
            </a:r>
          </a:p>
          <a:p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Хай </a:t>
            </a:r>
            <a:r>
              <a:rPr lang="ru-RU" b="1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живе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Король </a:t>
            </a:r>
          </a:p>
          <a:p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В </a:t>
            </a:r>
            <a:r>
              <a:rPr lang="ru-RU" b="1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ім'я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прапора </a:t>
            </a:r>
            <a:r>
              <a:rPr lang="ru-RU" b="1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і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країни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!</a:t>
            </a:r>
            <a:endParaRPr lang="ru-RU" b="1" dirty="0">
              <a:solidFill>
                <a:schemeClr val="accent6">
                  <a:lumMod val="2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255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401080" cy="507209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err="1" smtClean="0">
                <a:solidFill>
                  <a:schemeClr val="accent6">
                    <a:lumMod val="25000"/>
                  </a:schemeClr>
                </a:solidFill>
              </a:rPr>
              <a:t>Офіційна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25000"/>
                  </a:schemeClr>
                </a:solidFill>
              </a:rPr>
              <a:t>назва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-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</a:rPr>
              <a:t>Королівство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</a:rPr>
              <a:t>Саудівська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</a:rPr>
              <a:t>Аравія</a:t>
            </a:r>
            <a:endParaRPr lang="ru-RU" dirty="0" smtClean="0">
              <a:solidFill>
                <a:schemeClr val="accent6">
                  <a:lumMod val="25000"/>
                </a:schemeClr>
              </a:solidFill>
            </a:endParaRPr>
          </a:p>
          <a:p>
            <a:pPr>
              <a:buNone/>
            </a:pPr>
            <a:r>
              <a:rPr lang="ru-RU" b="1" dirty="0" err="1" smtClean="0">
                <a:solidFill>
                  <a:schemeClr val="accent6">
                    <a:lumMod val="25000"/>
                  </a:schemeClr>
                </a:solidFill>
              </a:rPr>
              <a:t>Площа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</a:rPr>
              <a:t> території 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 - 2,240 тис. кв. км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</a:rPr>
              <a:t>Населення 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- 27,140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</a:rPr>
              <a:t>млн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 осіб</a:t>
            </a:r>
          </a:p>
          <a:p>
            <a:pPr>
              <a:buNone/>
            </a:pPr>
            <a:r>
              <a:rPr lang="ru-RU" b="1" dirty="0" err="1" smtClean="0">
                <a:solidFill>
                  <a:schemeClr val="accent6">
                    <a:lumMod val="25000"/>
                  </a:schemeClr>
                </a:solidFill>
              </a:rPr>
              <a:t>Столиця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 - м.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</a:rPr>
              <a:t>Ер-Ріяд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 </a:t>
            </a:r>
          </a:p>
          <a:p>
            <a:pPr>
              <a:buNone/>
            </a:pPr>
            <a:r>
              <a:rPr lang="ru-RU" b="1" dirty="0" err="1" smtClean="0">
                <a:solidFill>
                  <a:schemeClr val="accent6">
                    <a:lumMod val="25000"/>
                  </a:schemeClr>
                </a:solidFill>
              </a:rPr>
              <a:t>Адміністративний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25000"/>
                  </a:schemeClr>
                </a:solidFill>
              </a:rPr>
              <a:t>поділ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-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</a:rPr>
              <a:t>складається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 13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</a:rPr>
              <a:t>адміністративних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</a:rPr>
              <a:t>округів</a:t>
            </a:r>
            <a:endParaRPr lang="ru-RU" dirty="0" smtClean="0">
              <a:solidFill>
                <a:schemeClr val="accent6">
                  <a:lumMod val="25000"/>
                </a:schemeClr>
              </a:solidFill>
            </a:endParaRPr>
          </a:p>
          <a:p>
            <a:pPr>
              <a:buNone/>
            </a:pPr>
            <a:r>
              <a:rPr lang="ru-RU" b="1" dirty="0" err="1" smtClean="0">
                <a:solidFill>
                  <a:schemeClr val="accent6">
                    <a:lumMod val="25000"/>
                  </a:schemeClr>
                </a:solidFill>
              </a:rPr>
              <a:t>Офіційна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</a:rPr>
              <a:t> </a:t>
            </a:r>
            <a:r>
              <a:rPr lang="ru-RU" b="1" dirty="0" err="1" smtClean="0">
                <a:solidFill>
                  <a:schemeClr val="accent6">
                    <a:lumMod val="25000"/>
                  </a:schemeClr>
                </a:solidFill>
              </a:rPr>
              <a:t>мова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-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</a:rPr>
              <a:t>арабська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b="1" dirty="0" err="1" smtClean="0">
                <a:solidFill>
                  <a:schemeClr val="accent6">
                    <a:lumMod val="25000"/>
                  </a:schemeClr>
                </a:solidFill>
              </a:rPr>
              <a:t>Релігія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 -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</a:rPr>
              <a:t>іслам</a:t>
            </a:r>
            <a:endParaRPr lang="ru-RU" dirty="0" smtClean="0">
              <a:solidFill>
                <a:schemeClr val="accent6">
                  <a:lumMod val="25000"/>
                </a:schemeClr>
              </a:solidFill>
            </a:endParaRPr>
          </a:p>
          <a:p>
            <a:pPr>
              <a:buNone/>
            </a:pPr>
            <a:r>
              <a:rPr lang="ru-RU" b="1" dirty="0" err="1" smtClean="0">
                <a:solidFill>
                  <a:schemeClr val="accent6">
                    <a:lumMod val="25000"/>
                  </a:schemeClr>
                </a:solidFill>
              </a:rPr>
              <a:t>Грошова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25000"/>
                  </a:schemeClr>
                </a:solidFill>
              </a:rPr>
              <a:t>одиниця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 -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</a:rPr>
              <a:t>саудівський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</a:rPr>
              <a:t>ріал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 =100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</a:rPr>
              <a:t>халалів</a:t>
            </a:r>
            <a:endParaRPr lang="ru-RU" dirty="0" smtClean="0">
              <a:solidFill>
                <a:schemeClr val="accent6">
                  <a:lumMod val="25000"/>
                </a:schemeClr>
              </a:solidFill>
            </a:endParaRPr>
          </a:p>
          <a:p>
            <a:pPr>
              <a:buNone/>
            </a:pPr>
            <a:endParaRPr lang="ru-RU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85728"/>
            <a:ext cx="74295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Загальна</a:t>
            </a:r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 характеристика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1736" y="2714620"/>
            <a:ext cx="265970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Дубаї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7650" name="Picture 2" descr="http://usiter.com/uploads/20111118/goroda+dubai+oae+57885929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2" name="Picture 4" descr="http://dubai.in.ua/wp-content/uploads/2012/02/Dubai-Marina-at-nigh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4" name="Picture 6" descr="http://pradatravel.ua/media/regions/dubai-72-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7656" name="Picture 8" descr="http://prime-holiday.com/wp-content/uploads/2011/06/dubai_oae_wallpap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pic>
        <p:nvPicPr>
          <p:cNvPr id="27658" name="Picture 10" descr="http://moymir2.ru/wp-content/uploads/2011/09/%D0%94%D1%83%D0%B1%D0%B0%D0%B8-%D0%9E%D0%90%D0%95.jpg"/>
          <p:cNvPicPr>
            <a:picLocks noChangeAspect="1" noChangeArrowheads="1"/>
          </p:cNvPicPr>
          <p:nvPr/>
        </p:nvPicPr>
        <p:blipFill>
          <a:blip r:embed="rId6"/>
          <a:srcRect l="7837" r="9794"/>
          <a:stretch>
            <a:fillRect/>
          </a:stretch>
        </p:blipFill>
        <p:spPr bwMode="auto">
          <a:xfrm>
            <a:off x="0" y="0"/>
            <a:ext cx="9130686" cy="6858000"/>
          </a:xfrm>
          <a:prstGeom prst="rect">
            <a:avLst/>
          </a:prstGeom>
          <a:noFill/>
        </p:spPr>
      </p:pic>
      <p:pic>
        <p:nvPicPr>
          <p:cNvPr id="27660" name="Picture 12" descr="http://www.etoday.ru/uploads/2008/06/16/world_largest_fountain_dubai.jpg"/>
          <p:cNvPicPr>
            <a:picLocks noChangeAspect="1" noChangeArrowheads="1"/>
          </p:cNvPicPr>
          <p:nvPr/>
        </p:nvPicPr>
        <p:blipFill>
          <a:blip r:embed="rId7"/>
          <a:srcRect l="3662" r="7728"/>
          <a:stretch>
            <a:fillRect/>
          </a:stretch>
        </p:blipFill>
        <p:spPr bwMode="auto">
          <a:xfrm>
            <a:off x="0" y="0"/>
            <a:ext cx="9217742" cy="6858000"/>
          </a:xfrm>
          <a:prstGeom prst="rect">
            <a:avLst/>
          </a:prstGeom>
          <a:noFill/>
        </p:spPr>
      </p:pic>
      <p:pic>
        <p:nvPicPr>
          <p:cNvPr id="27662" name="Picture 14" descr="http://dubai-life.info/wp-content/uploads/2013/01/metro-dubai-6.jpg"/>
          <p:cNvPicPr>
            <a:picLocks noChangeAspect="1" noChangeArrowheads="1"/>
          </p:cNvPicPr>
          <p:nvPr/>
        </p:nvPicPr>
        <p:blipFill>
          <a:blip r:embed="rId8"/>
          <a:srcRect l="2222" r="8890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Мечеть </a:t>
            </a:r>
            <a:r>
              <a:rPr lang="ru-RU" sz="2800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Аль-Масджид</a:t>
            </a:r>
            <a:r>
              <a:rPr lang="ru-RU" sz="2800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Аль-Харам</a:t>
            </a:r>
            <a:r>
              <a:rPr lang="ru-RU" sz="2800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(араб. «</a:t>
            </a:r>
            <a:r>
              <a:rPr lang="ru-RU" sz="2800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Заповідна</a:t>
            </a:r>
            <a:r>
              <a:rPr lang="ru-RU" sz="2800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мечеть») – </a:t>
            </a:r>
            <a:r>
              <a:rPr lang="ru-RU" sz="2800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головна</a:t>
            </a:r>
            <a:r>
              <a:rPr lang="ru-RU" sz="2800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Мечеть, у </a:t>
            </a:r>
            <a:r>
              <a:rPr lang="ru-RU" sz="2800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внутрішньому</a:t>
            </a:r>
            <a:r>
              <a:rPr lang="ru-RU" sz="2800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дворі</a:t>
            </a:r>
            <a:r>
              <a:rPr lang="ru-RU" sz="2800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якої</a:t>
            </a:r>
            <a:r>
              <a:rPr lang="ru-RU" sz="2800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знаходиться</a:t>
            </a:r>
            <a:r>
              <a:rPr lang="ru-RU" sz="2800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Кааба. </a:t>
            </a:r>
            <a:r>
              <a:rPr lang="ru-RU" sz="2800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Розташована</a:t>
            </a:r>
            <a:r>
              <a:rPr lang="ru-RU" sz="2800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в </a:t>
            </a:r>
            <a:r>
              <a:rPr lang="ru-RU" sz="2800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Мецці</a:t>
            </a:r>
            <a:r>
              <a:rPr lang="ru-RU" sz="2800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в</a:t>
            </a:r>
            <a:r>
              <a:rPr lang="ru-RU" sz="2800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Саудівській</a:t>
            </a:r>
            <a:r>
              <a:rPr lang="ru-RU" sz="2800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Аравії</a:t>
            </a:r>
            <a:r>
              <a:rPr lang="ru-RU" sz="2800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. </a:t>
            </a:r>
            <a:r>
              <a:rPr lang="ru-RU" sz="2800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Будівництво</a:t>
            </a:r>
            <a:r>
              <a:rPr lang="ru-RU" sz="2800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першої</a:t>
            </a:r>
            <a:r>
              <a:rPr lang="ru-RU" sz="2800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мечеті</a:t>
            </a:r>
            <a:r>
              <a:rPr lang="ru-RU" sz="2800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близько </a:t>
            </a:r>
            <a:r>
              <a:rPr lang="ru-RU" sz="2800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Кааби</a:t>
            </a:r>
            <a:r>
              <a:rPr lang="ru-RU" sz="2800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відносять</a:t>
            </a:r>
            <a:r>
              <a:rPr lang="ru-RU" sz="2800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до 638 року. </a:t>
            </a:r>
            <a:r>
              <a:rPr lang="ru-RU" sz="2800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Існуюча</a:t>
            </a:r>
            <a:r>
              <a:rPr lang="ru-RU" sz="2800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мечетьвідома</a:t>
            </a:r>
            <a:r>
              <a:rPr lang="ru-RU" sz="2800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з</a:t>
            </a:r>
            <a:r>
              <a:rPr lang="ru-RU" sz="2800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1570 року. За час </a:t>
            </a:r>
            <a:r>
              <a:rPr lang="ru-RU" sz="2800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свого</a:t>
            </a:r>
            <a:r>
              <a:rPr lang="ru-RU" sz="2800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існування</a:t>
            </a:r>
            <a:r>
              <a:rPr lang="ru-RU" sz="2800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мечеть </a:t>
            </a:r>
            <a:r>
              <a:rPr lang="ru-RU" sz="2800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неодноразово</a:t>
            </a:r>
            <a:r>
              <a:rPr lang="ru-RU" sz="2800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перебудовувалася</a:t>
            </a:r>
            <a:r>
              <a:rPr lang="ru-RU" sz="2800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, так </a:t>
            </a:r>
            <a:r>
              <a:rPr lang="ru-RU" sz="2800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що</a:t>
            </a:r>
            <a:r>
              <a:rPr lang="ru-RU" sz="2800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від</a:t>
            </a:r>
            <a:r>
              <a:rPr lang="ru-RU" sz="2800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первісної</a:t>
            </a:r>
            <a:r>
              <a:rPr lang="ru-RU" sz="2800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будівлі</a:t>
            </a:r>
            <a:r>
              <a:rPr lang="ru-RU" sz="2800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мало </a:t>
            </a:r>
            <a:r>
              <a:rPr lang="ru-RU" sz="2800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що</a:t>
            </a:r>
            <a:r>
              <a:rPr lang="ru-RU" sz="2800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залишилося</a:t>
            </a:r>
            <a:r>
              <a:rPr lang="ru-RU" sz="2800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. </a:t>
            </a:r>
            <a:endParaRPr lang="ru-RU" sz="2800" dirty="0">
              <a:solidFill>
                <a:schemeClr val="accent6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428604"/>
            <a:ext cx="6774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Мечеть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Аль-Харам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9698" name="Picture 2" descr="http://dandubai.ru/wp-content/uploads/2013/12/e003432f64.jpg"/>
          <p:cNvPicPr>
            <a:picLocks noChangeAspect="1" noChangeArrowheads="1"/>
          </p:cNvPicPr>
          <p:nvPr/>
        </p:nvPicPr>
        <p:blipFill>
          <a:blip r:embed="rId2"/>
          <a:srcRect l="3937" r="14818"/>
          <a:stretch>
            <a:fillRect/>
          </a:stretch>
        </p:blipFill>
        <p:spPr bwMode="auto">
          <a:xfrm>
            <a:off x="0" y="0"/>
            <a:ext cx="9144000" cy="6913756"/>
          </a:xfrm>
          <a:prstGeom prst="rect">
            <a:avLst/>
          </a:prstGeom>
          <a:noFill/>
        </p:spPr>
      </p:pic>
      <p:pic>
        <p:nvPicPr>
          <p:cNvPr id="29700" name="Picture 4" descr="http://img1.liveinternet.ru/images/attach/c/6/93/96/93096013_large_2.jpg"/>
          <p:cNvPicPr>
            <a:picLocks noChangeAspect="1" noChangeArrowheads="1"/>
          </p:cNvPicPr>
          <p:nvPr/>
        </p:nvPicPr>
        <p:blipFill>
          <a:blip r:embed="rId3"/>
          <a:srcRect r="16483"/>
          <a:stretch>
            <a:fillRect/>
          </a:stretch>
        </p:blipFill>
        <p:spPr bwMode="auto">
          <a:xfrm>
            <a:off x="-1" y="-76200"/>
            <a:ext cx="9144001" cy="6934200"/>
          </a:xfrm>
          <a:prstGeom prst="rect">
            <a:avLst/>
          </a:prstGeom>
          <a:noFill/>
        </p:spPr>
      </p:pic>
      <p:pic>
        <p:nvPicPr>
          <p:cNvPr id="29702" name="Picture 6" descr="http://dgasa.dn.ua/wp-content/uploads/2013/12/281.jpg"/>
          <p:cNvPicPr>
            <a:picLocks noChangeAspect="1" noChangeArrowheads="1"/>
          </p:cNvPicPr>
          <p:nvPr/>
        </p:nvPicPr>
        <p:blipFill>
          <a:blip r:embed="rId4"/>
          <a:srcRect l="10013" r="5664"/>
          <a:stretch>
            <a:fillRect/>
          </a:stretch>
        </p:blipFill>
        <p:spPr bwMode="auto">
          <a:xfrm>
            <a:off x="0" y="0"/>
            <a:ext cx="9157316" cy="6858000"/>
          </a:xfrm>
          <a:prstGeom prst="rect">
            <a:avLst/>
          </a:prstGeom>
          <a:noFill/>
        </p:spPr>
      </p:pic>
      <p:pic>
        <p:nvPicPr>
          <p:cNvPr id="29706" name="Picture 10" descr="http://russianforum.files.wordpress.com/2010/10/isla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Ер-Ріяд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у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перекладі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означає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«Сади».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Місто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відоме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з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XVIII 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ст. як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столиця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одного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з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дрібних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еміратів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—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Нед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-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жда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. У 1773 р.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воно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було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захоплене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вахабітами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. З 1821 р. до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другої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половини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XIX 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ст.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було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столицею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емірату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Сау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-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дидів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потім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потрапило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під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владу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емірів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Шаммара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. У 1902 р.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Ер-Ріяд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захопили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загони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Ібн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Сауда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який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зробив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його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столицею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емірату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Неджд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, а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з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1932 р.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місто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стало столицею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Саудівської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Аравії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chemeClr val="accent6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500042"/>
            <a:ext cx="27975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Ер-Ріяд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24" name="Picture 4" descr="http://tourdeworld.ru/wp-content/uploads/2011/12/er-riad.jpg"/>
          <p:cNvPicPr>
            <a:picLocks noChangeAspect="1" noChangeArrowheads="1"/>
          </p:cNvPicPr>
          <p:nvPr/>
        </p:nvPicPr>
        <p:blipFill>
          <a:blip r:embed="rId2"/>
          <a:srcRect l="6247" r="7069"/>
          <a:stretch>
            <a:fillRect/>
          </a:stretch>
        </p:blipFill>
        <p:spPr bwMode="auto">
          <a:xfrm>
            <a:off x="0" y="0"/>
            <a:ext cx="9398039" cy="6858000"/>
          </a:xfrm>
          <a:prstGeom prst="rect">
            <a:avLst/>
          </a:prstGeom>
          <a:noFill/>
        </p:spPr>
      </p:pic>
      <p:pic>
        <p:nvPicPr>
          <p:cNvPr id="30726" name="Picture 6" descr="http://illustr.com/wp-content/uploads/2012/11/8183530258_a3600f9d6c_o.jpg"/>
          <p:cNvPicPr>
            <a:picLocks noChangeAspect="1" noChangeArrowheads="1"/>
          </p:cNvPicPr>
          <p:nvPr/>
        </p:nvPicPr>
        <p:blipFill>
          <a:blip r:embed="rId3"/>
          <a:srcRect l="5697" r="4270"/>
          <a:stretch>
            <a:fillRect/>
          </a:stretch>
        </p:blipFill>
        <p:spPr bwMode="auto">
          <a:xfrm>
            <a:off x="0" y="0"/>
            <a:ext cx="9501222" cy="7031708"/>
          </a:xfrm>
          <a:prstGeom prst="rect">
            <a:avLst/>
          </a:prstGeom>
          <a:noFill/>
        </p:spPr>
      </p:pic>
      <p:pic>
        <p:nvPicPr>
          <p:cNvPr id="30728" name="Picture 8" descr="http://jacob1207.files.wordpress.com/2008/11/kingdom_tower_at_night1.jpg"/>
          <p:cNvPicPr>
            <a:picLocks noChangeAspect="1" noChangeArrowheads="1"/>
          </p:cNvPicPr>
          <p:nvPr/>
        </p:nvPicPr>
        <p:blipFill>
          <a:blip r:embed="rId4"/>
          <a:srcRect l="6065" r="5320" b="4287"/>
          <a:stretch>
            <a:fillRect/>
          </a:stretch>
        </p:blipFill>
        <p:spPr bwMode="auto">
          <a:xfrm>
            <a:off x="-1" y="-1"/>
            <a:ext cx="9715537" cy="7000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Мадаїн-Саліх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(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Негра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Аль-Хіджр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) -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являє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собою комплекс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археологічних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об'єктів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що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знаходиться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на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північному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заході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Саудівської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Аравії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.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Він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включає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110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скельних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поховань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датованих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(</a:t>
            </a:r>
            <a:r>
              <a:rPr lang="en-US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I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століття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до н. Е.. - </a:t>
            </a:r>
            <a:r>
              <a:rPr lang="en-US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I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століття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н.е.),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і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ще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систему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гідро-технічних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споруд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які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відносять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до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стародавнього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Набатейського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району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Хегра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який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свого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часу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був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центром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караванної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торгівлі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chemeClr val="accent6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500042"/>
            <a:ext cx="4822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Мадаїн</a:t>
            </a:r>
            <a:r>
              <a:rPr lang="ru-RU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-Салін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1746" name="Picture 2" descr="http://img-fotki.yandex.ru/get/6519/49308015.40/0_8d9a5_ca53ec9a_orig.jpg"/>
          <p:cNvPicPr>
            <a:picLocks noChangeAspect="1" noChangeArrowheads="1"/>
          </p:cNvPicPr>
          <p:nvPr/>
        </p:nvPicPr>
        <p:blipFill>
          <a:blip r:embed="rId2"/>
          <a:srcRect l="3915" r="73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8" name="Picture 4" descr="http://img-fotki.yandex.ru/get/6419/49308015.40/0_8d9a3_9e73ac7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0618" cy="6858000"/>
          </a:xfrm>
          <a:prstGeom prst="rect">
            <a:avLst/>
          </a:prstGeom>
          <a:noFill/>
        </p:spPr>
      </p:pic>
      <p:pic>
        <p:nvPicPr>
          <p:cNvPr id="31750" name="Picture 6" descr="http://img-fotki.yandex.ru/get/6421/49308015.40/0_8d9a2_4de6331f_or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52" name="Picture 8" descr="http://img-fotki.yandex.ru/get/6620/49308015.40/0_8d9a1_ad2ee5ab_orig.jpg"/>
          <p:cNvPicPr>
            <a:picLocks noChangeAspect="1" noChangeArrowheads="1"/>
          </p:cNvPicPr>
          <p:nvPr/>
        </p:nvPicPr>
        <p:blipFill>
          <a:blip r:embed="rId5"/>
          <a:srcRect l="5472" r="6978"/>
          <a:stretch>
            <a:fillRect/>
          </a:stretch>
        </p:blipFill>
        <p:spPr bwMode="auto">
          <a:xfrm>
            <a:off x="0" y="-1"/>
            <a:ext cx="9144000" cy="6939615"/>
          </a:xfrm>
          <a:prstGeom prst="rect">
            <a:avLst/>
          </a:prstGeom>
          <a:noFill/>
        </p:spPr>
      </p:pic>
      <p:pic>
        <p:nvPicPr>
          <p:cNvPr id="31754" name="Picture 10" descr="http://img-fotki.yandex.ru/get/6521/49308015.40/0_8d9a4_50653691_ori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5357825"/>
            <a:ext cx="4572000" cy="150017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Презентацію підготувала</a:t>
            </a:r>
          </a:p>
          <a:p>
            <a:pPr>
              <a:buNone/>
            </a:pPr>
            <a: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Учениця 32 групи</a:t>
            </a:r>
          </a:p>
          <a:p>
            <a:pPr>
              <a:buNone/>
            </a:pPr>
            <a: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Забрамська Олександра</a:t>
            </a:r>
            <a:endParaRPr lang="ru-RU" dirty="0">
              <a:solidFill>
                <a:schemeClr val="accent6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2285992"/>
            <a:ext cx="612379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Дякую</a:t>
            </a:r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 за </a:t>
            </a:r>
            <a:r>
              <a:rPr lang="ru-RU" sz="6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увагу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8">
      <a:dk1>
        <a:sysClr val="windowText" lastClr="000000"/>
      </a:dk1>
      <a:lt1>
        <a:srgbClr val="FEF9F0"/>
      </a:lt1>
      <a:dk2>
        <a:srgbClr val="FEF9F0"/>
      </a:dk2>
      <a:lt2>
        <a:srgbClr val="FEF9F0"/>
      </a:lt2>
      <a:accent1>
        <a:srgbClr val="FEF6E7"/>
      </a:accent1>
      <a:accent2>
        <a:srgbClr val="FEF6E7"/>
      </a:accent2>
      <a:accent3>
        <a:srgbClr val="FEF6E7"/>
      </a:accent3>
      <a:accent4>
        <a:srgbClr val="FEF9F0"/>
      </a:accent4>
      <a:accent5>
        <a:srgbClr val="FCE4B8"/>
      </a:accent5>
      <a:accent6>
        <a:srgbClr val="FEF6E7"/>
      </a:accent6>
      <a:hlink>
        <a:srgbClr val="FEF9F0"/>
      </a:hlink>
      <a:folHlink>
        <a:srgbClr val="FEF9F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102</TotalTime>
  <Words>310</Words>
  <Application>Microsoft Office PowerPoint</Application>
  <PresentationFormat>Экран (4:3)</PresentationFormat>
  <Paragraphs>36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12</cp:revision>
  <dcterms:created xsi:type="dcterms:W3CDTF">2014-02-20T05:04:33Z</dcterms:created>
  <dcterms:modified xsi:type="dcterms:W3CDTF">2014-03-05T18:26:20Z</dcterms:modified>
</cp:coreProperties>
</file>