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01D51CB-4245-4274-BA26-C3114B953D9D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B8E7CE2-C0C5-4DCC-9531-0FDADBCBF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51CB-4245-4274-BA26-C3114B953D9D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7CE2-C0C5-4DCC-9531-0FDADBCBF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51CB-4245-4274-BA26-C3114B953D9D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7CE2-C0C5-4DCC-9531-0FDADBCBF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01D51CB-4245-4274-BA26-C3114B953D9D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7CE2-C0C5-4DCC-9531-0FDADBCBF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01D51CB-4245-4274-BA26-C3114B953D9D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B8E7CE2-C0C5-4DCC-9531-0FDADBCBF30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01D51CB-4245-4274-BA26-C3114B953D9D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B8E7CE2-C0C5-4DCC-9531-0FDADBCBF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01D51CB-4245-4274-BA26-C3114B953D9D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B8E7CE2-C0C5-4DCC-9531-0FDADBCBF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51CB-4245-4274-BA26-C3114B953D9D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7CE2-C0C5-4DCC-9531-0FDADBCBF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01D51CB-4245-4274-BA26-C3114B953D9D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B8E7CE2-C0C5-4DCC-9531-0FDADBCBF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01D51CB-4245-4274-BA26-C3114B953D9D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B8E7CE2-C0C5-4DCC-9531-0FDADBCBF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01D51CB-4245-4274-BA26-C3114B953D9D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B8E7CE2-C0C5-4DCC-9531-0FDADBCBF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01D51CB-4245-4274-BA26-C3114B953D9D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B8E7CE2-C0C5-4DCC-9531-0FDADBCBF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&#1052;&#1086;&#1074;&#1072;" TargetMode="External"/><Relationship Id="rId2" Type="http://schemas.openxmlformats.org/officeDocument/2006/relationships/hyperlink" Target="http://ua-referat.com/&#1054;&#1089;&#1090;&#1088;&#1110;&#1074;_&#1055;&#1072;&#1089;&#1093;&#1080;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hyperlink" Target="http://ua-referat.com/&#1050;&#1072;&#1083;&#1077;&#1085;&#1076;&#1072;&#1088;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ua-referat.com/&#1065;&#1110;&#1083;&#1100;&#1085;&#1110;&#1089;&#1090;&#1100;" TargetMode="External"/><Relationship Id="rId3" Type="http://schemas.openxmlformats.org/officeDocument/2006/relationships/image" Target="../media/image34.jpeg"/><Relationship Id="rId7" Type="http://schemas.openxmlformats.org/officeDocument/2006/relationships/hyperlink" Target="http://ua-referat.com/&#1058;&#1088;&#1072;&#1085;&#1089;&#1087;&#1086;&#1088;&#1090;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a-referat.com/&#1045;&#1082;&#1086;&#1085;&#1086;&#1084;&#1110;&#1082;&#1072;" TargetMode="External"/><Relationship Id="rId5" Type="http://schemas.openxmlformats.org/officeDocument/2006/relationships/image" Target="../media/image36.jpeg"/><Relationship Id="rId10" Type="http://schemas.openxmlformats.org/officeDocument/2006/relationships/image" Target="../media/image37.jpeg"/><Relationship Id="rId4" Type="http://schemas.openxmlformats.org/officeDocument/2006/relationships/image" Target="../media/image35.jpeg"/><Relationship Id="rId9" Type="http://schemas.openxmlformats.org/officeDocument/2006/relationships/hyperlink" Target="http://ua-referat.com/&#1065;&#1110;&#1083;&#1100;&#1085;&#1110;&#1089;&#1090;&#1100;_&#1085;&#1072;&#1089;&#1077;&#1083;&#1077;&#1085;&#1085;&#1103;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Чили действительно заслуживает чтобы ее посетить_w_1013.3333333333_h_760_q_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4" y="0"/>
            <a:ext cx="914099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56360" y="0"/>
            <a:ext cx="5687640" cy="1121569"/>
          </a:xfrm>
        </p:spPr>
        <p:txBody>
          <a:bodyPr>
            <a:normAutofit fontScale="90000"/>
          </a:bodyPr>
          <a:lstStyle/>
          <a:p>
            <a:r>
              <a:rPr lang="uk-UA" sz="5400" dirty="0" smtClean="0"/>
              <a:t>Республіка Чилі</a:t>
            </a:r>
            <a:endParaRPr lang="ru-RU" sz="5400" dirty="0"/>
          </a:p>
        </p:txBody>
      </p:sp>
      <p:pic>
        <p:nvPicPr>
          <p:cNvPr id="5" name="Рисунок 4" descr="Приключенческие туры в Чили пользуются большой популярность турист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5816" cy="1906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1325"/>
            <a:ext cx="3216389" cy="483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</a:t>
            </a:r>
            <a:r>
              <a:rPr lang="uk-UA" dirty="0" smtClean="0"/>
              <a:t>ослинність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908720"/>
            <a:ext cx="6779096" cy="158417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Північної</a:t>
            </a:r>
            <a:r>
              <a:rPr lang="ru-RU" dirty="0" smtClean="0"/>
              <a:t> </a:t>
            </a:r>
            <a:r>
              <a:rPr lang="ru-RU" dirty="0" err="1" smtClean="0"/>
              <a:t>Чилі</a:t>
            </a:r>
            <a:r>
              <a:rPr lang="ru-RU" dirty="0" smtClean="0"/>
              <a:t> характерна </a:t>
            </a:r>
            <a:r>
              <a:rPr lang="ru-RU" dirty="0" err="1" smtClean="0"/>
              <a:t>пустельна</a:t>
            </a:r>
            <a:r>
              <a:rPr lang="ru-RU" dirty="0" smtClean="0"/>
              <a:t> </a:t>
            </a:r>
            <a:r>
              <a:rPr lang="ru-RU" dirty="0" err="1" smtClean="0"/>
              <a:t>рослинність</a:t>
            </a:r>
            <a:r>
              <a:rPr lang="ru-RU" dirty="0" smtClean="0"/>
              <a:t> — дерева </a:t>
            </a:r>
            <a:r>
              <a:rPr lang="ru-RU" dirty="0" err="1" smtClean="0"/>
              <a:t>тамаруго</a:t>
            </a:r>
            <a:r>
              <a:rPr lang="ru-RU" dirty="0" smtClean="0"/>
              <a:t>, </a:t>
            </a:r>
            <a:r>
              <a:rPr lang="ru-RU" dirty="0" err="1" smtClean="0"/>
              <a:t>дрібні</a:t>
            </a:r>
            <a:r>
              <a:rPr lang="ru-RU" dirty="0" smtClean="0"/>
              <a:t> </a:t>
            </a:r>
            <a:r>
              <a:rPr lang="ru-RU" dirty="0" err="1" smtClean="0"/>
              <a:t>чагарники</a:t>
            </a:r>
            <a:r>
              <a:rPr lang="ru-RU" dirty="0" smtClean="0"/>
              <a:t>. На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ростуть</a:t>
            </a:r>
            <a:r>
              <a:rPr lang="ru-RU" dirty="0" smtClean="0"/>
              <a:t> </a:t>
            </a:r>
            <a:r>
              <a:rPr lang="ru-RU" dirty="0" err="1" smtClean="0"/>
              <a:t>гаї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лісові</a:t>
            </a:r>
            <a:r>
              <a:rPr lang="ru-RU" dirty="0" smtClean="0"/>
              <a:t> </a:t>
            </a:r>
            <a:r>
              <a:rPr lang="ru-RU" dirty="0" err="1" smtClean="0"/>
              <a:t>масиви</a:t>
            </a:r>
            <a:r>
              <a:rPr lang="ru-RU" dirty="0" smtClean="0"/>
              <a:t>. </a:t>
            </a:r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 smtClean="0"/>
              <a:t>лісистість</a:t>
            </a:r>
            <a:r>
              <a:rPr lang="ru-RU" dirty="0" smtClean="0"/>
              <a:t> становить 21% (</a:t>
            </a:r>
            <a:r>
              <a:rPr lang="ru-RU" dirty="0" err="1" smtClean="0"/>
              <a:t>приблизно</a:t>
            </a:r>
            <a:r>
              <a:rPr lang="ru-RU" dirty="0" smtClean="0"/>
              <a:t> 16 млн. га). </a:t>
            </a:r>
            <a:r>
              <a:rPr lang="ru-RU" dirty="0" err="1" smtClean="0"/>
              <a:t>Переважають</a:t>
            </a:r>
            <a:r>
              <a:rPr lang="ru-RU" dirty="0" smtClean="0"/>
              <a:t> </a:t>
            </a:r>
            <a:r>
              <a:rPr lang="ru-RU" dirty="0" err="1" smtClean="0"/>
              <a:t>ліси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чилійською</a:t>
            </a:r>
            <a:r>
              <a:rPr lang="ru-RU" dirty="0" smtClean="0"/>
              <a:t> </a:t>
            </a:r>
            <a:r>
              <a:rPr lang="ru-RU" dirty="0" err="1" smtClean="0"/>
              <a:t>араукарією</a:t>
            </a:r>
            <a:r>
              <a:rPr lang="ru-RU" dirty="0" smtClean="0"/>
              <a:t> (</a:t>
            </a:r>
            <a:r>
              <a:rPr lang="ru-RU" dirty="0" err="1" smtClean="0"/>
              <a:t>чилійською</a:t>
            </a:r>
            <a:r>
              <a:rPr lang="ru-RU" dirty="0" smtClean="0"/>
              <a:t> сосною).</a:t>
            </a:r>
            <a:endParaRPr lang="ru-RU" dirty="0"/>
          </a:p>
        </p:txBody>
      </p:sp>
      <p:pic>
        <p:nvPicPr>
          <p:cNvPr id="5" name="Рисунок 4" descr="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852936"/>
            <a:ext cx="5394176" cy="3587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88640"/>
            <a:ext cx="581024" cy="301752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Центральна і південна частина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0" y="3429000"/>
            <a:ext cx="581024" cy="301752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Північна частина (пустеля </a:t>
            </a:r>
            <a:r>
              <a:rPr lang="uk-UA" dirty="0" err="1" smtClean="0"/>
              <a:t>Атакама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7" name="Содержимое 6" descr="502dba3e1af4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3645024"/>
            <a:ext cx="4511716" cy="3017837"/>
          </a:xfrm>
        </p:spPr>
      </p:pic>
      <p:pic>
        <p:nvPicPr>
          <p:cNvPr id="8" name="Содержимое 7" descr="502dba4c6432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16993" y="3501008"/>
            <a:ext cx="4627007" cy="3017837"/>
          </a:xfrm>
        </p:spPr>
      </p:pic>
      <p:pic>
        <p:nvPicPr>
          <p:cNvPr id="9" name="Рисунок 8" descr="2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88640"/>
            <a:ext cx="2064261" cy="3104152"/>
          </a:xfrm>
          <a:prstGeom prst="rect">
            <a:avLst/>
          </a:prstGeom>
        </p:spPr>
      </p:pic>
      <p:pic>
        <p:nvPicPr>
          <p:cNvPr id="10" name="Рисунок 9" descr="IMG_04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188640"/>
            <a:ext cx="2309242" cy="3078989"/>
          </a:xfrm>
          <a:prstGeom prst="rect">
            <a:avLst/>
          </a:prstGeom>
        </p:spPr>
      </p:pic>
      <p:pic>
        <p:nvPicPr>
          <p:cNvPr id="11" name="Рисунок 10" descr="NCIMG_17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0"/>
            <a:ext cx="3995936" cy="2996952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79512" y="3356992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ndi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365104"/>
            <a:ext cx="3493798" cy="229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Тваринний світ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836712"/>
            <a:ext cx="5698976" cy="244827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Фауна </a:t>
            </a:r>
            <a:r>
              <a:rPr lang="ru-RU" dirty="0" err="1" smtClean="0"/>
              <a:t>Північної</a:t>
            </a:r>
            <a:r>
              <a:rPr lang="ru-RU" dirty="0" smtClean="0"/>
              <a:t> </a:t>
            </a:r>
            <a:r>
              <a:rPr lang="ru-RU" dirty="0" err="1" smtClean="0"/>
              <a:t>Чилі</a:t>
            </a:r>
            <a:r>
              <a:rPr lang="ru-RU" dirty="0" smtClean="0"/>
              <a:t> </a:t>
            </a:r>
            <a:r>
              <a:rPr lang="ru-RU" dirty="0" err="1" smtClean="0"/>
              <a:t>бідна</a:t>
            </a:r>
            <a:r>
              <a:rPr lang="ru-RU" dirty="0" smtClean="0"/>
              <a:t> (пума, </a:t>
            </a:r>
            <a:r>
              <a:rPr lang="ru-RU" dirty="0" err="1" smtClean="0"/>
              <a:t>азарова</a:t>
            </a:r>
            <a:r>
              <a:rPr lang="ru-RU" dirty="0" smtClean="0"/>
              <a:t> </a:t>
            </a:r>
            <a:r>
              <a:rPr lang="ru-RU" dirty="0" err="1" smtClean="0"/>
              <a:t>лисиця</a:t>
            </a:r>
            <a:r>
              <a:rPr lang="ru-RU" dirty="0" smtClean="0"/>
              <a:t>, </a:t>
            </a:r>
            <a:r>
              <a:rPr lang="ru-RU" dirty="0" err="1" smtClean="0"/>
              <a:t>броненосець</a:t>
            </a:r>
            <a:r>
              <a:rPr lang="ru-RU" dirty="0" smtClean="0"/>
              <a:t>, </a:t>
            </a:r>
            <a:r>
              <a:rPr lang="ru-RU" dirty="0" err="1" smtClean="0"/>
              <a:t>ящірка</a:t>
            </a:r>
            <a:r>
              <a:rPr lang="ru-RU" dirty="0" smtClean="0"/>
              <a:t>). У </a:t>
            </a:r>
            <a:r>
              <a:rPr lang="ru-RU" dirty="0" err="1" smtClean="0"/>
              <a:t>високогір’ях</a:t>
            </a:r>
            <a:r>
              <a:rPr lang="ru-RU" dirty="0" smtClean="0"/>
              <a:t> Анд </a:t>
            </a:r>
            <a:r>
              <a:rPr lang="ru-RU" dirty="0" err="1" smtClean="0"/>
              <a:t>водяться</a:t>
            </a:r>
            <a:r>
              <a:rPr lang="ru-RU" dirty="0" smtClean="0"/>
              <a:t> лама, альпака, </a:t>
            </a:r>
            <a:r>
              <a:rPr lang="ru-RU" dirty="0" err="1" smtClean="0"/>
              <a:t>вікунья</a:t>
            </a:r>
            <a:r>
              <a:rPr lang="ru-RU" dirty="0" smtClean="0"/>
              <a:t>, </a:t>
            </a:r>
            <a:r>
              <a:rPr lang="ru-RU" dirty="0" err="1" smtClean="0"/>
              <a:t>гризун</a:t>
            </a:r>
            <a:r>
              <a:rPr lang="ru-RU" dirty="0" smtClean="0"/>
              <a:t> </a:t>
            </a:r>
            <a:r>
              <a:rPr lang="ru-RU" dirty="0" err="1" smtClean="0"/>
              <a:t>шиншила</a:t>
            </a:r>
            <a:r>
              <a:rPr lang="ru-RU" dirty="0" smtClean="0"/>
              <a:t>; у </a:t>
            </a:r>
            <a:r>
              <a:rPr lang="ru-RU" dirty="0" err="1" smtClean="0"/>
              <a:t>лісах</a:t>
            </a:r>
            <a:r>
              <a:rPr lang="ru-RU" dirty="0" smtClean="0"/>
              <a:t> </a:t>
            </a:r>
            <a:r>
              <a:rPr lang="ru-RU" dirty="0" err="1" smtClean="0"/>
              <a:t>Патагонських</a:t>
            </a:r>
            <a:r>
              <a:rPr lang="ru-RU" dirty="0" smtClean="0"/>
              <a:t> Анд — олень (</a:t>
            </a:r>
            <a:r>
              <a:rPr lang="ru-RU" dirty="0" err="1" smtClean="0"/>
              <a:t>звичайний</a:t>
            </a:r>
            <a:r>
              <a:rPr lang="ru-RU" dirty="0" smtClean="0"/>
              <a:t> пуду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чилійський</a:t>
            </a:r>
            <a:r>
              <a:rPr lang="ru-RU" dirty="0" smtClean="0"/>
              <a:t> </a:t>
            </a:r>
            <a:r>
              <a:rPr lang="ru-RU" dirty="0" err="1" smtClean="0"/>
              <a:t>уемул</a:t>
            </a:r>
            <a:r>
              <a:rPr lang="ru-RU" dirty="0" smtClean="0"/>
              <a:t>), скунс, </a:t>
            </a:r>
            <a:r>
              <a:rPr lang="ru-RU" dirty="0" err="1" smtClean="0"/>
              <a:t>нутрія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, у степах </a:t>
            </a:r>
            <a:r>
              <a:rPr lang="ru-RU" dirty="0" err="1" smtClean="0"/>
              <a:t>Патагонії</a:t>
            </a:r>
            <a:r>
              <a:rPr lang="ru-RU" dirty="0" smtClean="0"/>
              <a:t> лама, гуанако, страус нанду, </a:t>
            </a:r>
            <a:r>
              <a:rPr lang="ru-RU" dirty="0" err="1" smtClean="0"/>
              <a:t>патагонська</a:t>
            </a:r>
            <a:r>
              <a:rPr lang="ru-RU" dirty="0" smtClean="0"/>
              <a:t> </a:t>
            </a:r>
            <a:r>
              <a:rPr lang="ru-RU" dirty="0" err="1" smtClean="0"/>
              <a:t>куріпка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and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836712"/>
            <a:ext cx="2874167" cy="3783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ndi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501008"/>
            <a:ext cx="3011375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4122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4. Населення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20688"/>
            <a:ext cx="7211144" cy="24102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Чилі</a:t>
            </a:r>
            <a:r>
              <a:rPr lang="ru-RU" dirty="0" smtClean="0"/>
              <a:t> - 14161200 </a:t>
            </a:r>
            <a:r>
              <a:rPr lang="ru-RU" dirty="0" err="1" smtClean="0"/>
              <a:t>чоловік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err="1" smtClean="0"/>
              <a:t>Понад</a:t>
            </a:r>
            <a:r>
              <a:rPr lang="ru-RU" dirty="0" smtClean="0"/>
              <a:t> 90%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Чилі</a:t>
            </a:r>
            <a:r>
              <a:rPr lang="ru-RU" dirty="0" smtClean="0"/>
              <a:t> </a:t>
            </a:r>
            <a:r>
              <a:rPr lang="ru-RU" dirty="0" err="1" smtClean="0"/>
              <a:t>складають</a:t>
            </a:r>
            <a:r>
              <a:rPr lang="ru-RU" dirty="0" smtClean="0"/>
              <a:t> </a:t>
            </a:r>
            <a:r>
              <a:rPr lang="ru-RU" dirty="0" err="1" smtClean="0"/>
              <a:t>чилійці</a:t>
            </a:r>
            <a:r>
              <a:rPr lang="ru-RU" dirty="0" smtClean="0"/>
              <a:t>, за </a:t>
            </a:r>
            <a:r>
              <a:rPr lang="ru-RU" dirty="0" err="1" smtClean="0"/>
              <a:t>походженням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іспано-індіанські</a:t>
            </a:r>
            <a:r>
              <a:rPr lang="ru-RU" dirty="0" smtClean="0"/>
              <a:t> </a:t>
            </a:r>
            <a:r>
              <a:rPr lang="ru-RU" dirty="0" err="1" smtClean="0"/>
              <a:t>метиси</a:t>
            </a:r>
            <a:r>
              <a:rPr lang="ru-RU" dirty="0" smtClean="0"/>
              <a:t>. У </a:t>
            </a:r>
            <a:r>
              <a:rPr lang="ru-RU" dirty="0" err="1" smtClean="0"/>
              <a:t>середній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живуть</a:t>
            </a:r>
            <a:r>
              <a:rPr lang="ru-RU" dirty="0" smtClean="0"/>
              <a:t> </a:t>
            </a:r>
            <a:r>
              <a:rPr lang="ru-RU" dirty="0" err="1" smtClean="0"/>
              <a:t>індіанці</a:t>
            </a:r>
            <a:r>
              <a:rPr lang="ru-RU" dirty="0" smtClean="0"/>
              <a:t> </a:t>
            </a:r>
            <a:r>
              <a:rPr lang="ru-RU" dirty="0" err="1" smtClean="0"/>
              <a:t>араукани</a:t>
            </a:r>
            <a:r>
              <a:rPr lang="ru-RU" dirty="0" smtClean="0"/>
              <a:t>, </a:t>
            </a:r>
            <a:r>
              <a:rPr lang="ru-RU" dirty="0" smtClean="0"/>
              <a:t>на </a:t>
            </a:r>
            <a:r>
              <a:rPr lang="ru-RU" dirty="0" err="1" smtClean="0"/>
              <a:t>Крайній</a:t>
            </a:r>
            <a:r>
              <a:rPr lang="ru-RU" dirty="0" smtClean="0"/>
              <a:t> </a:t>
            </a:r>
            <a:r>
              <a:rPr lang="ru-RU" dirty="0" err="1" smtClean="0"/>
              <a:t>Півночі</a:t>
            </a:r>
            <a:r>
              <a:rPr lang="ru-RU" dirty="0" smtClean="0"/>
              <a:t> - </a:t>
            </a:r>
            <a:r>
              <a:rPr lang="ru-RU" dirty="0" err="1" smtClean="0"/>
              <a:t>невеликі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кечуа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аймара</a:t>
            </a:r>
            <a:r>
              <a:rPr lang="ru-RU" dirty="0" smtClean="0"/>
              <a:t>, на </a:t>
            </a:r>
            <a:r>
              <a:rPr lang="ru-RU" dirty="0" err="1" smtClean="0"/>
              <a:t>крайньому</a:t>
            </a:r>
            <a:r>
              <a:rPr lang="ru-RU" dirty="0" smtClean="0"/>
              <a:t> </a:t>
            </a:r>
            <a:r>
              <a:rPr lang="ru-RU" dirty="0" err="1" smtClean="0"/>
              <a:t>півдні</a:t>
            </a:r>
            <a:r>
              <a:rPr lang="ru-RU" dirty="0" smtClean="0"/>
              <a:t> - огнеземельцев. </a:t>
            </a:r>
            <a:r>
              <a:rPr lang="ru-RU" dirty="0" err="1" smtClean="0">
                <a:hlinkClick r:id="rId2" action="ppaction://hlinkfile" tooltip="Острів Пасхи"/>
              </a:rPr>
              <a:t>Острів</a:t>
            </a:r>
            <a:r>
              <a:rPr lang="ru-RU" dirty="0" smtClean="0">
                <a:hlinkClick r:id="rId2" action="ppaction://hlinkfile" tooltip="Острів Пасхи"/>
              </a:rPr>
              <a:t> Пасхи</a:t>
            </a:r>
            <a:r>
              <a:rPr lang="ru-RU" dirty="0" smtClean="0"/>
              <a:t> заселений </a:t>
            </a:r>
            <a:r>
              <a:rPr lang="ru-RU" dirty="0" err="1" smtClean="0"/>
              <a:t>полінезійцями</a:t>
            </a:r>
            <a:r>
              <a:rPr lang="ru-RU" dirty="0" smtClean="0"/>
              <a:t>. </a:t>
            </a:r>
            <a:r>
              <a:rPr lang="ru-RU" dirty="0" err="1" smtClean="0"/>
              <a:t>Офіційна</a:t>
            </a:r>
            <a:r>
              <a:rPr lang="ru-RU" dirty="0" smtClean="0"/>
              <a:t> </a:t>
            </a:r>
            <a:r>
              <a:rPr lang="ru-RU" dirty="0" err="1" smtClean="0">
                <a:hlinkClick r:id="rId3" action="ppaction://hlinkfile" tooltip="Мова"/>
              </a:rPr>
              <a:t>мова</a:t>
            </a:r>
            <a:r>
              <a:rPr lang="ru-RU" dirty="0" smtClean="0"/>
              <a:t> - </a:t>
            </a:r>
            <a:r>
              <a:rPr lang="ru-RU" dirty="0" err="1" smtClean="0"/>
              <a:t>іспанська</a:t>
            </a:r>
            <a:r>
              <a:rPr lang="ru-RU" dirty="0" smtClean="0"/>
              <a:t>. </a:t>
            </a:r>
            <a:r>
              <a:rPr lang="ru-RU" dirty="0" smtClean="0"/>
              <a:t>За</a:t>
            </a:r>
            <a:r>
              <a:rPr lang="ru-RU" dirty="0" smtClean="0"/>
              <a:t> </a:t>
            </a:r>
            <a:r>
              <a:rPr lang="ru-RU" dirty="0" err="1" smtClean="0"/>
              <a:t>релігією</a:t>
            </a:r>
            <a:r>
              <a:rPr lang="ru-RU" dirty="0" smtClean="0"/>
              <a:t> велика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- католики. </a:t>
            </a:r>
            <a:r>
              <a:rPr lang="ru-RU" dirty="0" err="1" smtClean="0"/>
              <a:t>Індіанці</a:t>
            </a:r>
            <a:r>
              <a:rPr lang="ru-RU" dirty="0" smtClean="0"/>
              <a:t> </a:t>
            </a:r>
            <a:r>
              <a:rPr lang="ru-RU" dirty="0" err="1" smtClean="0"/>
              <a:t>частково</a:t>
            </a:r>
            <a:r>
              <a:rPr lang="ru-RU" dirty="0" smtClean="0"/>
              <a:t> </a:t>
            </a:r>
            <a:r>
              <a:rPr lang="ru-RU" dirty="0" err="1" smtClean="0"/>
              <a:t>зберігають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традиційні</a:t>
            </a:r>
            <a:r>
              <a:rPr lang="ru-RU" dirty="0" smtClean="0"/>
              <a:t> </a:t>
            </a:r>
            <a:r>
              <a:rPr lang="ru-RU" dirty="0" err="1" smtClean="0"/>
              <a:t>вірування</a:t>
            </a:r>
            <a:r>
              <a:rPr lang="ru-RU" dirty="0" smtClean="0"/>
              <a:t>. </a:t>
            </a:r>
            <a:r>
              <a:rPr lang="ru-RU" dirty="0" err="1" smtClean="0"/>
              <a:t>Офіційний</a:t>
            </a:r>
            <a:r>
              <a:rPr lang="ru-RU" dirty="0" smtClean="0"/>
              <a:t> </a:t>
            </a:r>
            <a:r>
              <a:rPr lang="ru-RU" dirty="0" err="1" smtClean="0">
                <a:hlinkClick r:id="rId4" action="ppaction://hlinkfile" tooltip="Календар"/>
              </a:rPr>
              <a:t>календар</a:t>
            </a:r>
            <a:r>
              <a:rPr lang="ru-RU" dirty="0" smtClean="0"/>
              <a:t> - </a:t>
            </a:r>
            <a:r>
              <a:rPr lang="ru-RU" dirty="0" err="1" smtClean="0"/>
              <a:t>григоріанський</a:t>
            </a:r>
            <a:r>
              <a:rPr lang="ru-RU" dirty="0" smtClean="0"/>
              <a:t>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Колумб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03506" y="3284984"/>
            <a:ext cx="4440494" cy="3330370"/>
          </a:xfrm>
          <a:prstGeom prst="rect">
            <a:avLst/>
          </a:prstGeom>
        </p:spPr>
      </p:pic>
      <p:pic>
        <p:nvPicPr>
          <p:cNvPr id="5" name="Рисунок 4" descr="Озеро_Титикака_Южная_Америка-Lake_Titicaca_South_America-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275856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266207295_002_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56989"/>
            <a:ext cx="3960440" cy="1901011"/>
          </a:xfrm>
          <a:prstGeom prst="rect">
            <a:avLst/>
          </a:prstGeom>
        </p:spPr>
      </p:pic>
      <p:pic>
        <p:nvPicPr>
          <p:cNvPr id="8" name="Рисунок 7" descr="1266207329_001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895291"/>
            <a:ext cx="3707904" cy="1962709"/>
          </a:xfrm>
          <a:prstGeom prst="rect">
            <a:avLst/>
          </a:prstGeom>
        </p:spPr>
      </p:pic>
      <p:pic>
        <p:nvPicPr>
          <p:cNvPr id="5" name="Рисунок 4" descr="santiago-13130740506529_w514h3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2366" y="0"/>
            <a:ext cx="2951634" cy="2078777"/>
          </a:xfrm>
          <a:prstGeom prst="rect">
            <a:avLst/>
          </a:prstGeom>
        </p:spPr>
      </p:pic>
      <p:pic>
        <p:nvPicPr>
          <p:cNvPr id="4" name="Рисунок 3" descr="gallery_196_322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0"/>
            <a:ext cx="3168352" cy="216241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060848"/>
            <a:ext cx="8003232" cy="309634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err="1" smtClean="0">
                <a:hlinkClick r:id="rId6" action="ppaction://hlinkfile" tooltip="Економіка"/>
              </a:rPr>
              <a:t>Економічно</a:t>
            </a:r>
            <a:r>
              <a:rPr lang="ru-RU" dirty="0" smtClean="0"/>
              <a:t> активного </a:t>
            </a:r>
            <a:r>
              <a:rPr lang="ru-RU" dirty="0" err="1" smtClean="0"/>
              <a:t>населення</a:t>
            </a:r>
            <a:r>
              <a:rPr lang="ru-RU" dirty="0" smtClean="0"/>
              <a:t> 3,3 млн. </a:t>
            </a:r>
            <a:r>
              <a:rPr lang="ru-RU" dirty="0" err="1" smtClean="0"/>
              <a:t>чоловік</a:t>
            </a:r>
            <a:r>
              <a:rPr lang="ru-RU" dirty="0" smtClean="0"/>
              <a:t>, у тому </a:t>
            </a:r>
            <a:r>
              <a:rPr lang="ru-RU" dirty="0" err="1" smtClean="0"/>
              <a:t>числі</a:t>
            </a:r>
            <a:r>
              <a:rPr lang="ru-RU" dirty="0" smtClean="0"/>
              <a:t> в </a:t>
            </a:r>
            <a:r>
              <a:rPr lang="ru-RU" dirty="0" err="1" smtClean="0"/>
              <a:t>сільському</a:t>
            </a:r>
            <a:r>
              <a:rPr lang="ru-RU" dirty="0" smtClean="0"/>
              <a:t> та </a:t>
            </a:r>
            <a:r>
              <a:rPr lang="ru-RU" dirty="0" err="1" smtClean="0"/>
              <a:t>лісовому</a:t>
            </a:r>
            <a:r>
              <a:rPr lang="ru-RU" dirty="0" smtClean="0"/>
              <a:t> </a:t>
            </a:r>
            <a:r>
              <a:rPr lang="ru-RU" dirty="0" err="1" smtClean="0"/>
              <a:t>господарстві</a:t>
            </a:r>
            <a:r>
              <a:rPr lang="ru-RU" dirty="0" smtClean="0"/>
              <a:t>, </a:t>
            </a:r>
            <a:r>
              <a:rPr lang="ru-RU" dirty="0" err="1" smtClean="0"/>
              <a:t>рибальстві</a:t>
            </a:r>
            <a:r>
              <a:rPr lang="ru-RU" dirty="0" smtClean="0"/>
              <a:t>, </a:t>
            </a:r>
            <a:r>
              <a:rPr lang="ru-RU" dirty="0" err="1" smtClean="0"/>
              <a:t>мисливстві</a:t>
            </a:r>
            <a:r>
              <a:rPr lang="ru-RU" dirty="0" smtClean="0"/>
              <a:t> 28%, в </a:t>
            </a:r>
            <a:r>
              <a:rPr lang="ru-RU" dirty="0" err="1" smtClean="0"/>
              <a:t>обробній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18%, у </a:t>
            </a:r>
            <a:r>
              <a:rPr lang="ru-RU" dirty="0" err="1" smtClean="0"/>
              <a:t>видобувній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4%, на </a:t>
            </a:r>
            <a:r>
              <a:rPr lang="ru-RU" dirty="0" err="1" smtClean="0">
                <a:hlinkClick r:id="rId7" action="ppaction://hlinkfile" tooltip="Транспорт"/>
              </a:rPr>
              <a:t>транспорті</a:t>
            </a:r>
            <a:r>
              <a:rPr lang="ru-RU" dirty="0" smtClean="0"/>
              <a:t> 6%, у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 54% , у тому </a:t>
            </a:r>
            <a:r>
              <a:rPr lang="ru-RU" dirty="0" err="1" smtClean="0"/>
              <a:t>числі</a:t>
            </a:r>
            <a:r>
              <a:rPr lang="ru-RU" dirty="0" smtClean="0"/>
              <a:t> в </a:t>
            </a:r>
            <a:r>
              <a:rPr lang="ru-RU" dirty="0" err="1" smtClean="0"/>
              <a:t>торгівлі</a:t>
            </a:r>
            <a:r>
              <a:rPr lang="ru-RU" dirty="0" smtClean="0"/>
              <a:t> 12%. </a:t>
            </a:r>
            <a:r>
              <a:rPr lang="ru-RU" dirty="0" err="1" smtClean="0"/>
              <a:t>Середня</a:t>
            </a:r>
            <a:r>
              <a:rPr lang="ru-RU" dirty="0" smtClean="0"/>
              <a:t> </a:t>
            </a:r>
            <a:r>
              <a:rPr lang="ru-RU" dirty="0" err="1" smtClean="0">
                <a:hlinkClick r:id="rId8" action="ppaction://hlinkfile" tooltip="Щільність"/>
              </a:rPr>
              <a:t>щільність</a:t>
            </a:r>
            <a:r>
              <a:rPr lang="ru-RU" dirty="0" smtClean="0"/>
              <a:t> </a:t>
            </a:r>
            <a:r>
              <a:rPr lang="ru-RU" dirty="0" err="1" smtClean="0"/>
              <a:t>близько</a:t>
            </a:r>
            <a:r>
              <a:rPr lang="ru-RU" dirty="0" smtClean="0"/>
              <a:t> 14 </a:t>
            </a:r>
            <a:r>
              <a:rPr lang="ru-RU" dirty="0" err="1" smtClean="0"/>
              <a:t>чоловік</a:t>
            </a:r>
            <a:r>
              <a:rPr lang="ru-RU" dirty="0" smtClean="0"/>
              <a:t> на 1 </a:t>
            </a:r>
            <a:r>
              <a:rPr lang="ru-RU" i="1" dirty="0" smtClean="0"/>
              <a:t>км</a:t>
            </a:r>
            <a:r>
              <a:rPr lang="ru-RU" dirty="0" smtClean="0"/>
              <a:t> </a:t>
            </a:r>
            <a:r>
              <a:rPr lang="ru-RU" baseline="30000" dirty="0" smtClean="0"/>
              <a:t>2.</a:t>
            </a:r>
            <a:r>
              <a:rPr lang="ru-RU" dirty="0" smtClean="0"/>
              <a:t> 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населені</a:t>
            </a:r>
            <a:r>
              <a:rPr lang="ru-RU" dirty="0" smtClean="0"/>
              <a:t> </a:t>
            </a:r>
            <a:r>
              <a:rPr lang="ru-RU" dirty="0" err="1" smtClean="0"/>
              <a:t>центральні</a:t>
            </a:r>
            <a:r>
              <a:rPr lang="ru-RU" dirty="0" smtClean="0"/>
              <a:t> </a:t>
            </a:r>
            <a:r>
              <a:rPr lang="ru-RU" dirty="0" err="1" smtClean="0"/>
              <a:t>провінції</a:t>
            </a:r>
            <a:r>
              <a:rPr lang="ru-RU" dirty="0" smtClean="0"/>
              <a:t>, де на 1 </a:t>
            </a:r>
            <a:r>
              <a:rPr lang="ru-RU" i="1" dirty="0" smtClean="0"/>
              <a:t>км</a:t>
            </a:r>
            <a:r>
              <a:rPr lang="ru-RU" dirty="0" smtClean="0"/>
              <a:t> </a:t>
            </a:r>
            <a:r>
              <a:rPr lang="ru-RU" baseline="30000" dirty="0" smtClean="0"/>
              <a:t>2</a:t>
            </a:r>
            <a:r>
              <a:rPr lang="ru-RU" dirty="0" smtClean="0"/>
              <a:t> </a:t>
            </a:r>
            <a:r>
              <a:rPr lang="ru-RU" dirty="0" err="1" smtClean="0"/>
              <a:t>припадає</a:t>
            </a:r>
            <a:r>
              <a:rPr lang="ru-RU" dirty="0" smtClean="0"/>
              <a:t> до 180 </a:t>
            </a:r>
            <a:r>
              <a:rPr lang="ru-RU" dirty="0" err="1" smtClean="0"/>
              <a:t>чоловік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зосереджено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50% </a:t>
            </a:r>
            <a:r>
              <a:rPr lang="ru-RU" dirty="0" err="1" smtClean="0"/>
              <a:t>усього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, </a:t>
            </a:r>
            <a:r>
              <a:rPr lang="ru-RU" dirty="0" err="1" smtClean="0"/>
              <a:t>найменш</a:t>
            </a:r>
            <a:r>
              <a:rPr lang="ru-RU" dirty="0" smtClean="0"/>
              <a:t> </a:t>
            </a:r>
            <a:r>
              <a:rPr lang="ru-RU" dirty="0" err="1" smtClean="0"/>
              <a:t>південні</a:t>
            </a:r>
            <a:r>
              <a:rPr lang="ru-RU" dirty="0" smtClean="0"/>
              <a:t> </a:t>
            </a:r>
            <a:r>
              <a:rPr lang="ru-RU" dirty="0" err="1" smtClean="0"/>
              <a:t>райони</a:t>
            </a:r>
            <a:r>
              <a:rPr lang="ru-RU" dirty="0" smtClean="0"/>
              <a:t> по </a:t>
            </a:r>
            <a:r>
              <a:rPr lang="ru-RU" dirty="0" err="1" smtClean="0"/>
              <a:t>щільності</a:t>
            </a:r>
            <a:r>
              <a:rPr lang="ru-RU" dirty="0" smtClean="0"/>
              <a:t>, </a:t>
            </a:r>
            <a:r>
              <a:rPr lang="ru-RU" dirty="0" err="1" smtClean="0"/>
              <a:t>менше</a:t>
            </a:r>
            <a:r>
              <a:rPr lang="ru-RU" dirty="0" smtClean="0"/>
              <a:t> 1 </a:t>
            </a:r>
            <a:r>
              <a:rPr lang="ru-RU" dirty="0" err="1" smtClean="0"/>
              <a:t>людини</a:t>
            </a:r>
            <a:r>
              <a:rPr lang="ru-RU" dirty="0" smtClean="0"/>
              <a:t> на 1 </a:t>
            </a:r>
            <a:r>
              <a:rPr lang="ru-RU" i="1" dirty="0" smtClean="0"/>
              <a:t>км</a:t>
            </a:r>
            <a:r>
              <a:rPr lang="ru-RU" dirty="0" smtClean="0"/>
              <a:t> </a:t>
            </a:r>
            <a:r>
              <a:rPr lang="ru-RU" baseline="30000" dirty="0" smtClean="0"/>
              <a:t>2.</a:t>
            </a:r>
            <a:r>
              <a:rPr lang="ru-RU" dirty="0" smtClean="0"/>
              <a:t> У </a:t>
            </a:r>
            <a:r>
              <a:rPr lang="ru-RU" dirty="0" err="1" smtClean="0"/>
              <a:t>північній</a:t>
            </a:r>
            <a:r>
              <a:rPr lang="ru-RU" dirty="0" smtClean="0"/>
              <a:t> </a:t>
            </a:r>
            <a:r>
              <a:rPr lang="ru-RU" dirty="0" err="1" smtClean="0"/>
              <a:t>провінції</a:t>
            </a:r>
            <a:r>
              <a:rPr lang="ru-RU" dirty="0" smtClean="0"/>
              <a:t> </a:t>
            </a:r>
            <a:r>
              <a:rPr lang="ru-RU" dirty="0" err="1" smtClean="0">
                <a:hlinkClick r:id="rId9" action="ppaction://hlinkfile" tooltip="Щільність населення"/>
              </a:rPr>
              <a:t>щільність</a:t>
            </a:r>
            <a:r>
              <a:rPr lang="ru-RU" dirty="0" smtClean="0">
                <a:hlinkClick r:id="rId9" action="ppaction://hlinkfile" tooltip="Щільність населення"/>
              </a:rPr>
              <a:t> </a:t>
            </a:r>
            <a:r>
              <a:rPr lang="ru-RU" dirty="0" err="1" smtClean="0">
                <a:hlinkClick r:id="rId9" action="ppaction://hlinkfile" tooltip="Щільність населення"/>
              </a:rPr>
              <a:t>населення</a:t>
            </a:r>
            <a:r>
              <a:rPr lang="ru-RU" dirty="0" smtClean="0"/>
              <a:t> 2-3 особи на 1 </a:t>
            </a:r>
            <a:r>
              <a:rPr lang="ru-RU" i="1" dirty="0" smtClean="0"/>
              <a:t>км</a:t>
            </a:r>
            <a:r>
              <a:rPr lang="ru-RU" dirty="0" smtClean="0"/>
              <a:t> </a:t>
            </a:r>
            <a:r>
              <a:rPr lang="ru-RU" baseline="30000" dirty="0" smtClean="0"/>
              <a:t>2.</a:t>
            </a:r>
            <a:r>
              <a:rPr lang="ru-RU" dirty="0" smtClean="0"/>
              <a:t>Міське </a:t>
            </a:r>
            <a:r>
              <a:rPr lang="ru-RU" dirty="0" err="1" smtClean="0"/>
              <a:t>населення</a:t>
            </a:r>
            <a:r>
              <a:rPr lang="ru-RU" dirty="0" smtClean="0"/>
              <a:t> становить 80,5%. 75%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сконцентровано</a:t>
            </a:r>
            <a:r>
              <a:rPr lang="ru-RU" dirty="0" smtClean="0"/>
              <a:t> в </a:t>
            </a:r>
            <a:r>
              <a:rPr lang="ru-RU" dirty="0" err="1" smtClean="0"/>
              <a:t>центральній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Чилі</a:t>
            </a:r>
            <a:r>
              <a:rPr lang="ru-RU" dirty="0" smtClean="0"/>
              <a:t>. </a:t>
            </a:r>
            <a:r>
              <a:rPr lang="ru-RU" dirty="0" err="1" smtClean="0"/>
              <a:t>Найважливіші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населенням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100 тис. </a:t>
            </a:r>
            <a:r>
              <a:rPr lang="ru-RU" dirty="0" err="1" smtClean="0"/>
              <a:t>осіб</a:t>
            </a:r>
            <a:r>
              <a:rPr lang="ru-RU" dirty="0" smtClean="0"/>
              <a:t> - Сантьяго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передмістям</a:t>
            </a:r>
            <a:r>
              <a:rPr lang="ru-RU" dirty="0" smtClean="0"/>
              <a:t> </a:t>
            </a:r>
            <a:r>
              <a:rPr lang="ru-RU" dirty="0" smtClean="0"/>
              <a:t>становить - 3,4 млн. </a:t>
            </a:r>
            <a:r>
              <a:rPr lang="ru-RU" dirty="0" err="1" smtClean="0"/>
              <a:t>осіб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30%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</a:t>
            </a:r>
            <a:r>
              <a:rPr lang="ru-RU" dirty="0" err="1" smtClean="0"/>
              <a:t>Найбільшими</a:t>
            </a:r>
            <a:r>
              <a:rPr lang="ru-RU" dirty="0" smtClean="0"/>
              <a:t> </a:t>
            </a:r>
            <a:r>
              <a:rPr lang="ru-RU" dirty="0" err="1" smtClean="0"/>
              <a:t>містами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Вальпараїсо</a:t>
            </a:r>
            <a:r>
              <a:rPr lang="ru-RU" dirty="0" smtClean="0"/>
              <a:t>, </a:t>
            </a:r>
            <a:r>
              <a:rPr lang="ru-RU" dirty="0" err="1" smtClean="0"/>
              <a:t>Вінья-дель-Мар</a:t>
            </a:r>
            <a:r>
              <a:rPr lang="ru-RU" dirty="0" smtClean="0"/>
              <a:t>, </a:t>
            </a:r>
            <a:r>
              <a:rPr lang="ru-RU" dirty="0" err="1" smtClean="0"/>
              <a:t>Консепсьон</a:t>
            </a:r>
            <a:r>
              <a:rPr lang="ru-RU" dirty="0" smtClean="0"/>
              <a:t>, </a:t>
            </a:r>
            <a:r>
              <a:rPr lang="ru-RU" dirty="0" err="1" smtClean="0"/>
              <a:t>Талькауано</a:t>
            </a:r>
            <a:r>
              <a:rPr lang="ru-RU" dirty="0" smtClean="0"/>
              <a:t>, </a:t>
            </a:r>
            <a:r>
              <a:rPr lang="ru-RU" dirty="0" err="1" smtClean="0"/>
              <a:t>Антофагаста</a:t>
            </a:r>
            <a:r>
              <a:rPr lang="ru-RU" dirty="0" smtClean="0"/>
              <a:t>, </a:t>
            </a:r>
            <a:r>
              <a:rPr lang="ru-RU" dirty="0" err="1" smtClean="0"/>
              <a:t>Темуко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7" name="Рисунок 6" descr="santiago-13130741031195_w514h30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2843808" cy="20608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5. Господарство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608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err="1" smtClean="0"/>
              <a:t>Чилі</a:t>
            </a:r>
            <a:r>
              <a:rPr lang="ru-RU" dirty="0" smtClean="0"/>
              <a:t> — </a:t>
            </a:r>
            <a:r>
              <a:rPr lang="ru-RU" dirty="0" err="1" smtClean="0"/>
              <a:t>економічно</a:t>
            </a:r>
            <a:r>
              <a:rPr lang="ru-RU" dirty="0" smtClean="0"/>
              <a:t> </a:t>
            </a:r>
            <a:r>
              <a:rPr lang="ru-RU" dirty="0" err="1" smtClean="0"/>
              <a:t>розвинута</a:t>
            </a:r>
            <a:r>
              <a:rPr lang="ru-RU" dirty="0" smtClean="0"/>
              <a:t> </a:t>
            </a:r>
            <a:r>
              <a:rPr lang="ru-RU" dirty="0" err="1" smtClean="0"/>
              <a:t>латиноамериканська</a:t>
            </a:r>
            <a:r>
              <a:rPr lang="ru-RU" dirty="0" smtClean="0"/>
              <a:t> держава, яка </a:t>
            </a:r>
            <a:r>
              <a:rPr lang="ru-RU" dirty="0" err="1" smtClean="0"/>
              <a:t>належить</a:t>
            </a:r>
            <a:r>
              <a:rPr lang="ru-RU" dirty="0" smtClean="0"/>
              <a:t> до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індустріальних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.</a:t>
            </a:r>
            <a:r>
              <a:rPr lang="ru-RU" dirty="0" smtClean="0"/>
              <a:t>  </a:t>
            </a:r>
            <a:r>
              <a:rPr lang="ru-RU" dirty="0" err="1" smtClean="0"/>
              <a:t>Із</a:t>
            </a:r>
            <a:r>
              <a:rPr lang="ru-RU" dirty="0" smtClean="0"/>
              <a:t> 90-х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en-GB" dirty="0" smtClean="0"/>
              <a:t>XX </a:t>
            </a:r>
            <a:r>
              <a:rPr lang="ru-RU" dirty="0" smtClean="0"/>
              <a:t>ст. </a:t>
            </a:r>
            <a:r>
              <a:rPr lang="ru-RU" dirty="0" err="1" smtClean="0"/>
              <a:t>республіка</a:t>
            </a:r>
            <a:r>
              <a:rPr lang="ru-RU" dirty="0" smtClean="0"/>
              <a:t> за темпами </a:t>
            </a:r>
            <a:r>
              <a:rPr lang="ru-RU" dirty="0" err="1" smtClean="0"/>
              <a:t>економічного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випереджає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Латинської</a:t>
            </a:r>
            <a:r>
              <a:rPr lang="ru-RU" dirty="0" smtClean="0"/>
              <a:t> Америки.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чилійської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 smtClean="0"/>
              <a:t>стійким</a:t>
            </a:r>
            <a:r>
              <a:rPr lang="ru-RU" dirty="0" smtClean="0"/>
              <a:t> </a:t>
            </a:r>
            <a:r>
              <a:rPr lang="ru-RU" dirty="0" err="1" smtClean="0"/>
              <a:t>зростанням</a:t>
            </a:r>
            <a:r>
              <a:rPr lang="ru-RU" dirty="0" smtClean="0"/>
              <a:t> </a:t>
            </a:r>
            <a:r>
              <a:rPr lang="ru-RU" dirty="0" smtClean="0"/>
              <a:t>ВВП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загального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  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прямі</a:t>
            </a:r>
            <a:r>
              <a:rPr lang="ru-RU" dirty="0" smtClean="0"/>
              <a:t> </a:t>
            </a:r>
            <a:r>
              <a:rPr lang="ru-RU" dirty="0" err="1" smtClean="0"/>
              <a:t>іноземні</a:t>
            </a:r>
            <a:r>
              <a:rPr lang="ru-RU" dirty="0" smtClean="0"/>
              <a:t> </a:t>
            </a:r>
            <a:r>
              <a:rPr lang="ru-RU" dirty="0" err="1" smtClean="0"/>
              <a:t>інвестиції</a:t>
            </a:r>
            <a:r>
              <a:rPr lang="ru-RU" dirty="0" smtClean="0"/>
              <a:t> таких </a:t>
            </a:r>
            <a:r>
              <a:rPr lang="ru-RU" dirty="0" err="1" smtClean="0"/>
              <a:t>країн</a:t>
            </a:r>
            <a:r>
              <a:rPr lang="ru-RU" dirty="0" smtClean="0"/>
              <a:t>, як </a:t>
            </a:r>
            <a:r>
              <a:rPr lang="ru-RU" dirty="0" smtClean="0"/>
              <a:t>Велика </a:t>
            </a:r>
            <a:r>
              <a:rPr lang="ru-RU" dirty="0" err="1" smtClean="0"/>
              <a:t>Британія</a:t>
            </a:r>
            <a:r>
              <a:rPr lang="ru-RU" dirty="0" smtClean="0"/>
              <a:t>, </a:t>
            </a:r>
            <a:r>
              <a:rPr lang="ru-RU" dirty="0" err="1" smtClean="0"/>
              <a:t>Іспанія</a:t>
            </a:r>
            <a:r>
              <a:rPr lang="ru-RU" dirty="0" smtClean="0"/>
              <a:t>, </a:t>
            </a:r>
            <a:r>
              <a:rPr lang="ru-RU" dirty="0" err="1" smtClean="0"/>
              <a:t>Японія</a:t>
            </a:r>
            <a:r>
              <a:rPr lang="ru-RU" dirty="0" smtClean="0"/>
              <a:t>, США </a:t>
            </a:r>
            <a:r>
              <a:rPr lang="ru-RU" dirty="0" err="1" smtClean="0"/>
              <a:t>і</a:t>
            </a:r>
            <a:r>
              <a:rPr lang="ru-RU" dirty="0" smtClean="0"/>
              <a:t> Канада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/>
              <a:t>Традиційними</a:t>
            </a:r>
            <a:r>
              <a:rPr lang="ru-RU" dirty="0" smtClean="0"/>
              <a:t> </a:t>
            </a:r>
            <a:r>
              <a:rPr lang="ru-RU" dirty="0" err="1" smtClean="0"/>
              <a:t>галузями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визначають</a:t>
            </a:r>
            <a:r>
              <a:rPr lang="ru-RU" dirty="0" smtClean="0"/>
              <a:t> </a:t>
            </a:r>
            <a:r>
              <a:rPr lang="ru-RU" dirty="0" err="1" smtClean="0"/>
              <a:t>міжнародну</a:t>
            </a:r>
            <a:r>
              <a:rPr lang="ru-RU" dirty="0" smtClean="0"/>
              <a:t> </a:t>
            </a:r>
            <a:r>
              <a:rPr lang="ru-RU" dirty="0" err="1" smtClean="0"/>
              <a:t>спеціалізацію</a:t>
            </a:r>
            <a:r>
              <a:rPr lang="ru-RU" dirty="0" smtClean="0"/>
              <a:t> </a:t>
            </a:r>
            <a:r>
              <a:rPr lang="ru-RU" dirty="0" err="1" smtClean="0"/>
              <a:t>Чилі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видобуток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міді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селітри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29258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Досить велике значення для країни має туризм:</a:t>
            </a:r>
            <a:endParaRPr lang="ru-RU" sz="3200" dirty="0"/>
          </a:p>
        </p:txBody>
      </p:sp>
      <p:pic>
        <p:nvPicPr>
          <p:cNvPr id="4" name="Содержимое 3" descr="Остров Пасхи - одна из достопримечательностей Чил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4824536" cy="2862318"/>
          </a:xfrm>
        </p:spPr>
      </p:pic>
      <p:sp>
        <p:nvSpPr>
          <p:cNvPr id="5" name="TextBox 4"/>
          <p:cNvSpPr txBox="1"/>
          <p:nvPr/>
        </p:nvSpPr>
        <p:spPr>
          <a:xfrm>
            <a:off x="5076056" y="1124744"/>
            <a:ext cx="316835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i="1" dirty="0" smtClean="0"/>
              <a:t>Острів Пасхи </a:t>
            </a:r>
            <a:r>
              <a:rPr lang="uk-UA" dirty="0" smtClean="0"/>
              <a:t>– входить до найбільш відвідуваних місць у світі</a:t>
            </a:r>
            <a:endParaRPr lang="ru-RU" dirty="0"/>
          </a:p>
        </p:txBody>
      </p:sp>
      <p:pic>
        <p:nvPicPr>
          <p:cNvPr id="6" name="Рисунок 5" descr="Круизы из Чили в Антарктику следует бронировать за полгод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995734"/>
            <a:ext cx="5292080" cy="28622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7664" y="4149080"/>
            <a:ext cx="1944217" cy="17543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Круїзи у </a:t>
            </a:r>
            <a:r>
              <a:rPr lang="uk-UA" dirty="0" err="1" smtClean="0"/>
              <a:t>найпівденніші</a:t>
            </a:r>
            <a:r>
              <a:rPr lang="uk-UA" dirty="0" smtClean="0"/>
              <a:t> частини країни також користуються популярністю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Чилийская пустыня Атакама – самая сухая пустыня на земле, где дождь бывает выпадает всего раз в десять-пятнадцать лет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4680520" cy="3312368"/>
          </a:xfrm>
        </p:spPr>
      </p:pic>
      <p:pic>
        <p:nvPicPr>
          <p:cNvPr id="7" name="Содержимое 6" descr="Благодаря горам, ясной погоде и отсутствию облаков Чили привлекает любителей астрономии со всего мир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3538633"/>
            <a:ext cx="4805574" cy="3319367"/>
          </a:xfrm>
        </p:spPr>
      </p:pic>
      <p:sp>
        <p:nvSpPr>
          <p:cNvPr id="6" name="TextBox 5"/>
          <p:cNvSpPr txBox="1"/>
          <p:nvPr/>
        </p:nvSpPr>
        <p:spPr>
          <a:xfrm>
            <a:off x="5148064" y="332656"/>
            <a:ext cx="280831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dirty="0" err="1" smtClean="0"/>
              <a:t>Атакама</a:t>
            </a:r>
            <a:r>
              <a:rPr lang="uk-UA" dirty="0" smtClean="0"/>
              <a:t> – найсухіша пустеля планети, де дощ випадає один раз на 10-15 років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3717032"/>
            <a:ext cx="3096344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Чилі також приваблює любителів астрономії з усього світу завдяки горам, ясній погоді та відсутності хмар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Національна кухня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517632" cy="201622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err="1" smtClean="0"/>
              <a:t>Чилійці</a:t>
            </a:r>
            <a:r>
              <a:rPr lang="ru-RU" dirty="0" smtClean="0"/>
              <a:t> </a:t>
            </a:r>
            <a:r>
              <a:rPr lang="ru-RU" dirty="0" err="1" smtClean="0"/>
              <a:t>полюбляють</a:t>
            </a:r>
            <a:r>
              <a:rPr lang="ru-RU" dirty="0" smtClean="0"/>
              <a:t> </a:t>
            </a:r>
            <a:r>
              <a:rPr lang="ru-RU" dirty="0" err="1" smtClean="0"/>
              <a:t>м'ясо</a:t>
            </a:r>
            <a:r>
              <a:rPr lang="ru-RU" dirty="0" smtClean="0"/>
              <a:t> та </a:t>
            </a:r>
            <a:r>
              <a:rPr lang="ru-RU" dirty="0" err="1" smtClean="0"/>
              <a:t>птицю</a:t>
            </a:r>
            <a:r>
              <a:rPr lang="ru-RU" dirty="0" smtClean="0"/>
              <a:t>.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традиційних</a:t>
            </a:r>
            <a:r>
              <a:rPr lang="ru-RU" dirty="0" smtClean="0"/>
              <a:t> </a:t>
            </a:r>
            <a:r>
              <a:rPr lang="ru-RU" dirty="0" err="1" smtClean="0"/>
              <a:t>страв</a:t>
            </a:r>
            <a:r>
              <a:rPr lang="ru-RU" dirty="0" smtClean="0"/>
              <a:t> — «</a:t>
            </a:r>
            <a:r>
              <a:rPr lang="ru-RU" dirty="0" err="1" smtClean="0"/>
              <a:t>касуела</a:t>
            </a:r>
            <a:r>
              <a:rPr lang="ru-RU" dirty="0" smtClean="0"/>
              <a:t> де </a:t>
            </a:r>
            <a:r>
              <a:rPr lang="ru-RU" dirty="0" err="1" smtClean="0"/>
              <a:t>аве</a:t>
            </a:r>
            <a:r>
              <a:rPr lang="ru-RU" dirty="0" smtClean="0"/>
              <a:t>» — суп </a:t>
            </a:r>
            <a:r>
              <a:rPr lang="ru-RU" dirty="0" err="1" smtClean="0"/>
              <a:t>з</a:t>
            </a:r>
            <a:r>
              <a:rPr lang="ru-RU" dirty="0" smtClean="0"/>
              <a:t> курки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різноманітними</a:t>
            </a:r>
            <a:r>
              <a:rPr lang="ru-RU" dirty="0" smtClean="0"/>
              <a:t> </a:t>
            </a:r>
            <a:r>
              <a:rPr lang="ru-RU" dirty="0" err="1" smtClean="0"/>
              <a:t>спеціями</a:t>
            </a:r>
            <a:r>
              <a:rPr lang="ru-RU" dirty="0" smtClean="0"/>
              <a:t>, </a:t>
            </a:r>
            <a:r>
              <a:rPr lang="ru-RU" dirty="0" err="1" smtClean="0"/>
              <a:t>картоплею</a:t>
            </a:r>
            <a:r>
              <a:rPr lang="ru-RU" dirty="0" smtClean="0"/>
              <a:t> та </a:t>
            </a:r>
            <a:r>
              <a:rPr lang="ru-RU" dirty="0" err="1" smtClean="0"/>
              <a:t>локшиною</a:t>
            </a:r>
            <a:r>
              <a:rPr lang="ru-RU" dirty="0" smtClean="0"/>
              <a:t>. А «</a:t>
            </a:r>
            <a:r>
              <a:rPr lang="ru-RU" dirty="0" err="1" smtClean="0"/>
              <a:t>куранто</a:t>
            </a:r>
            <a:r>
              <a:rPr lang="ru-RU" dirty="0" smtClean="0"/>
              <a:t>», </a:t>
            </a:r>
            <a:r>
              <a:rPr lang="ru-RU" dirty="0" err="1" smtClean="0"/>
              <a:t>розповсюджене</a:t>
            </a:r>
            <a:r>
              <a:rPr lang="ru-RU" dirty="0" smtClean="0"/>
              <a:t> на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та на о. Пасхи,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умовно</a:t>
            </a:r>
            <a:r>
              <a:rPr lang="ru-RU" dirty="0" smtClean="0"/>
              <a:t> </a:t>
            </a:r>
            <a:r>
              <a:rPr lang="ru-RU" dirty="0" err="1" smtClean="0"/>
              <a:t>назвати</a:t>
            </a:r>
            <a:r>
              <a:rPr lang="ru-RU" dirty="0" smtClean="0"/>
              <a:t> </a:t>
            </a:r>
            <a:r>
              <a:rPr lang="ru-RU" dirty="0" err="1" smtClean="0"/>
              <a:t>різновидом</a:t>
            </a:r>
            <a:r>
              <a:rPr lang="ru-RU" dirty="0" smtClean="0"/>
              <a:t> </a:t>
            </a:r>
            <a:r>
              <a:rPr lang="ru-RU" dirty="0" err="1" smtClean="0"/>
              <a:t>шашлику</a:t>
            </a:r>
            <a:r>
              <a:rPr lang="ru-RU" dirty="0" smtClean="0"/>
              <a:t> — </a:t>
            </a:r>
            <a:r>
              <a:rPr lang="ru-RU" dirty="0" err="1" smtClean="0"/>
              <a:t>земляним</a:t>
            </a:r>
            <a:r>
              <a:rPr lang="ru-RU" dirty="0" smtClean="0"/>
              <a:t> </a:t>
            </a:r>
            <a:r>
              <a:rPr lang="ru-RU" dirty="0" err="1" smtClean="0"/>
              <a:t>шашликом</a:t>
            </a:r>
            <a:r>
              <a:rPr lang="ru-RU" dirty="0" smtClean="0"/>
              <a:t> (</a:t>
            </a:r>
            <a:r>
              <a:rPr lang="ru-RU" dirty="0" err="1" smtClean="0"/>
              <a:t>м'ясо</a:t>
            </a:r>
            <a:r>
              <a:rPr lang="ru-RU" dirty="0" smtClean="0"/>
              <a:t> </a:t>
            </a:r>
            <a:r>
              <a:rPr lang="ru-RU" dirty="0" err="1" smtClean="0"/>
              <a:t>закопується</a:t>
            </a:r>
            <a:r>
              <a:rPr lang="ru-RU" dirty="0" smtClean="0"/>
              <a:t> в землю, а над ним </a:t>
            </a:r>
            <a:r>
              <a:rPr lang="ru-RU" dirty="0" err="1" smtClean="0"/>
              <a:t>запалюється</a:t>
            </a:r>
            <a:r>
              <a:rPr lang="ru-RU" dirty="0" smtClean="0"/>
              <a:t> </a:t>
            </a:r>
            <a:r>
              <a:rPr lang="ru-RU" dirty="0" err="1" smtClean="0"/>
              <a:t>багаття</a:t>
            </a:r>
            <a:r>
              <a:rPr lang="ru-RU" dirty="0" smtClean="0"/>
              <a:t>). </a:t>
            </a:r>
            <a:r>
              <a:rPr lang="ru-RU" dirty="0" err="1" smtClean="0"/>
              <a:t>Популярні</a:t>
            </a:r>
            <a:r>
              <a:rPr lang="ru-RU" dirty="0" smtClean="0"/>
              <a:t> «</a:t>
            </a:r>
            <a:r>
              <a:rPr lang="ru-RU" dirty="0" err="1" smtClean="0"/>
              <a:t>емпанадас</a:t>
            </a:r>
            <a:r>
              <a:rPr lang="ru-RU" dirty="0" smtClean="0"/>
              <a:t>» — </a:t>
            </a:r>
            <a:r>
              <a:rPr lang="ru-RU" dirty="0" err="1" smtClean="0"/>
              <a:t>пиріжки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найрізноманітнішими</a:t>
            </a:r>
            <a:r>
              <a:rPr lang="ru-RU" dirty="0" smtClean="0"/>
              <a:t> начинками: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м'ясом</a:t>
            </a:r>
            <a:r>
              <a:rPr lang="ru-RU" dirty="0" smtClean="0"/>
              <a:t>, оливками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тунцем</a:t>
            </a:r>
            <a:r>
              <a:rPr lang="ru-RU" dirty="0" smtClean="0"/>
              <a:t>. </a:t>
            </a:r>
            <a:r>
              <a:rPr lang="ru-RU" dirty="0" err="1" smtClean="0"/>
              <a:t>Ще</a:t>
            </a:r>
            <a:r>
              <a:rPr lang="ru-RU" dirty="0" smtClean="0"/>
              <a:t> одна </a:t>
            </a:r>
            <a:r>
              <a:rPr lang="ru-RU" dirty="0" err="1" smtClean="0"/>
              <a:t>традиційна</a:t>
            </a:r>
            <a:r>
              <a:rPr lang="ru-RU" dirty="0" smtClean="0"/>
              <a:t> </a:t>
            </a:r>
            <a:r>
              <a:rPr lang="ru-RU" dirty="0" err="1" smtClean="0"/>
              <a:t>страва</a:t>
            </a:r>
            <a:r>
              <a:rPr lang="ru-RU" dirty="0" smtClean="0"/>
              <a:t> — суп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морських</a:t>
            </a:r>
            <a:r>
              <a:rPr lang="ru-RU" dirty="0" smtClean="0"/>
              <a:t> </a:t>
            </a:r>
            <a:r>
              <a:rPr lang="ru-RU" dirty="0" err="1" smtClean="0"/>
              <a:t>їжаків</a:t>
            </a:r>
            <a:r>
              <a:rPr lang="ru-RU" dirty="0" smtClean="0"/>
              <a:t>. Попри те, </a:t>
            </a:r>
            <a:r>
              <a:rPr lang="ru-RU" dirty="0" err="1" smtClean="0"/>
              <a:t>що</a:t>
            </a:r>
            <a:r>
              <a:rPr lang="ru-RU" dirty="0" smtClean="0"/>
              <a:t> про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смакові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сперечатися</a:t>
            </a:r>
            <a:r>
              <a:rPr lang="ru-RU" dirty="0" smtClean="0"/>
              <a:t>,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багата</a:t>
            </a:r>
            <a:r>
              <a:rPr lang="ru-RU" dirty="0" smtClean="0"/>
              <a:t> на йод </a:t>
            </a:r>
            <a:r>
              <a:rPr lang="ru-RU" dirty="0" err="1" smtClean="0"/>
              <a:t>страва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популярна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чилійців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5b858116c3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8095" y="2924944"/>
            <a:ext cx="3565905" cy="2103884"/>
          </a:xfrm>
          <a:prstGeom prst="rect">
            <a:avLst/>
          </a:prstGeom>
        </p:spPr>
      </p:pic>
      <p:pic>
        <p:nvPicPr>
          <p:cNvPr id="5" name="Рисунок 4" descr="13154882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852936"/>
            <a:ext cx="5340085" cy="4005064"/>
          </a:xfrm>
          <a:prstGeom prst="rect">
            <a:avLst/>
          </a:prstGeom>
        </p:spPr>
      </p:pic>
      <p:pic>
        <p:nvPicPr>
          <p:cNvPr id="6" name="Рисунок 5" descr="1325153404_empanad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5115476"/>
            <a:ext cx="2879402" cy="17425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643192" cy="785242"/>
          </a:xfrm>
        </p:spPr>
        <p:txBody>
          <a:bodyPr/>
          <a:lstStyle/>
          <a:p>
            <a:r>
              <a:rPr lang="uk-UA" dirty="0" smtClean="0"/>
              <a:t>Цікаві факти про країну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72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uk-UA" dirty="0" smtClean="0"/>
              <a:t>Є багато варіантів того, звідки пішла назва країни. Навіть самі чилійці не можуть обрати одну загальновизнану версію. За однією теорією, назва пішла від мови племені аймару, що населяє країну, і означає </a:t>
            </a:r>
            <a:r>
              <a:rPr lang="uk-UA" dirty="0" err="1" smtClean="0"/>
              <a:t>“місце</a:t>
            </a:r>
            <a:r>
              <a:rPr lang="uk-UA" dirty="0" smtClean="0"/>
              <a:t>, де закінчується </a:t>
            </a:r>
            <a:r>
              <a:rPr lang="uk-UA" dirty="0" err="1" smtClean="0"/>
              <a:t>земля”</a:t>
            </a:r>
            <a:r>
              <a:rPr lang="uk-UA" dirty="0" smtClean="0"/>
              <a:t>(що є досить логічним). За іншою – на мові кечуа – </a:t>
            </a:r>
            <a:r>
              <a:rPr lang="uk-UA" dirty="0" err="1" smtClean="0"/>
              <a:t>“холодний”</a:t>
            </a:r>
            <a:r>
              <a:rPr lang="uk-UA" dirty="0" smtClean="0"/>
              <a:t>. Деякі впевнені, що назва пішла від перця </a:t>
            </a:r>
            <a:r>
              <a:rPr lang="uk-UA" dirty="0" err="1" smtClean="0"/>
              <a:t>чилі</a:t>
            </a:r>
            <a:r>
              <a:rPr lang="uk-UA" dirty="0" smtClean="0"/>
              <a:t>, адже обриси країни мають ідентичну форму до </a:t>
            </a:r>
            <a:r>
              <a:rPr lang="uk-UA" dirty="0" smtClean="0"/>
              <a:t>ц</a:t>
            </a:r>
            <a:r>
              <a:rPr lang="uk-UA" dirty="0" smtClean="0"/>
              <a:t>ього </a:t>
            </a:r>
            <a:r>
              <a:rPr lang="uk-UA" dirty="0" err="1" smtClean="0"/>
              <a:t>овоча</a:t>
            </a:r>
            <a:r>
              <a:rPr lang="uk-UA" dirty="0" smtClean="0"/>
              <a:t>.</a:t>
            </a:r>
          </a:p>
          <a:p>
            <a:r>
              <a:rPr lang="uk-UA" dirty="0" smtClean="0"/>
              <a:t>Індійці </a:t>
            </a:r>
            <a:r>
              <a:rPr lang="uk-UA" dirty="0" err="1" smtClean="0"/>
              <a:t>мапуче</a:t>
            </a:r>
            <a:r>
              <a:rPr lang="uk-UA" dirty="0" smtClean="0"/>
              <a:t> – єдиний народ Латинської Америки, що ніколи не був завойований конкістадорами.</a:t>
            </a:r>
          </a:p>
          <a:p>
            <a:r>
              <a:rPr lang="uk-UA" dirty="0" smtClean="0"/>
              <a:t>Чилі – єдина країна Латинської Америки, де немає отруйних змій.</a:t>
            </a:r>
          </a:p>
          <a:p>
            <a:r>
              <a:rPr lang="uk-UA" dirty="0" smtClean="0"/>
              <a:t>Зате на півдні Чилі можна побачити пінгвінів і навіть морських котиків.</a:t>
            </a:r>
          </a:p>
          <a:p>
            <a:r>
              <a:rPr lang="uk-UA" dirty="0" smtClean="0"/>
              <a:t>Острів Робінзона Крузо справді існує – він є частиною архіпелагу </a:t>
            </a:r>
            <a:r>
              <a:rPr lang="uk-UA" dirty="0" err="1" smtClean="0"/>
              <a:t>Хуан-Фернандес</a:t>
            </a:r>
            <a:r>
              <a:rPr lang="uk-UA" dirty="0" smtClean="0"/>
              <a:t> і належить Чилі. Історію шотландського мореплавця, який прожив саме на цьому острові, Даніель Дефо взяв за основу для свого роману.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акой пейзаж для Чили самое обыд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9258"/>
          </a:xfrm>
        </p:spPr>
        <p:txBody>
          <a:bodyPr/>
          <a:lstStyle/>
          <a:p>
            <a:r>
              <a:rPr lang="uk-UA" dirty="0" smtClean="0"/>
              <a:t>1. Основні відомості: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1232" y="836712"/>
            <a:ext cx="6912768" cy="331236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uk-UA" i="1" dirty="0" smtClean="0"/>
              <a:t>Офіційна назва</a:t>
            </a:r>
            <a:r>
              <a:rPr lang="uk-UA" dirty="0" smtClean="0"/>
              <a:t> – Республіка Чилі</a:t>
            </a:r>
          </a:p>
          <a:p>
            <a:r>
              <a:rPr lang="uk-UA" i="1" dirty="0" smtClean="0"/>
              <a:t>Площа</a:t>
            </a:r>
            <a:r>
              <a:rPr lang="uk-UA" dirty="0" smtClean="0"/>
              <a:t> - </a:t>
            </a:r>
            <a:r>
              <a:rPr lang="ru-RU" dirty="0" smtClean="0"/>
              <a:t>756950 км²</a:t>
            </a:r>
          </a:p>
          <a:p>
            <a:r>
              <a:rPr lang="uk-UA" i="1" dirty="0" smtClean="0"/>
              <a:t>Населення</a:t>
            </a:r>
            <a:r>
              <a:rPr lang="uk-UA" dirty="0" smtClean="0"/>
              <a:t> - </a:t>
            </a:r>
            <a:r>
              <a:rPr lang="ru-RU" dirty="0" smtClean="0"/>
              <a:t>16,800 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чол</a:t>
            </a:r>
            <a:r>
              <a:rPr lang="ru-RU" dirty="0" smtClean="0"/>
              <a:t>.</a:t>
            </a:r>
          </a:p>
          <a:p>
            <a:r>
              <a:rPr lang="uk-UA" i="1" dirty="0" smtClean="0"/>
              <a:t>Столиця</a:t>
            </a:r>
            <a:r>
              <a:rPr lang="uk-UA" dirty="0" smtClean="0"/>
              <a:t> - </a:t>
            </a:r>
            <a:r>
              <a:rPr lang="ru-RU" dirty="0" smtClean="0"/>
              <a:t>Сантьяго де </a:t>
            </a:r>
            <a:r>
              <a:rPr lang="ru-RU" dirty="0" err="1" smtClean="0"/>
              <a:t>Чилі</a:t>
            </a:r>
            <a:endParaRPr lang="ru-RU" dirty="0" smtClean="0"/>
          </a:p>
          <a:p>
            <a:r>
              <a:rPr lang="uk-UA" i="1" dirty="0" smtClean="0"/>
              <a:t>Тип країни </a:t>
            </a:r>
            <a:r>
              <a:rPr lang="uk-UA" dirty="0" smtClean="0"/>
              <a:t>– країна, що розвивається</a:t>
            </a:r>
          </a:p>
          <a:p>
            <a:r>
              <a:rPr lang="uk-UA" i="1" dirty="0" smtClean="0"/>
              <a:t>ВВП на душу населення </a:t>
            </a:r>
            <a:r>
              <a:rPr lang="uk-UA" dirty="0" smtClean="0"/>
              <a:t>- </a:t>
            </a:r>
            <a:r>
              <a:rPr lang="ru-RU" dirty="0" smtClean="0"/>
              <a:t>$12 600</a:t>
            </a:r>
          </a:p>
          <a:p>
            <a:r>
              <a:rPr lang="uk-UA" i="1" dirty="0" smtClean="0"/>
              <a:t>Державний устрій </a:t>
            </a:r>
            <a:r>
              <a:rPr lang="uk-UA" dirty="0" smtClean="0"/>
              <a:t>- </a:t>
            </a:r>
            <a:r>
              <a:rPr lang="ru-RU" dirty="0" err="1" smtClean="0"/>
              <a:t>конституційна</a:t>
            </a:r>
            <a:r>
              <a:rPr lang="ru-RU" dirty="0" smtClean="0"/>
              <a:t> </a:t>
            </a:r>
            <a:r>
              <a:rPr lang="ru-RU" dirty="0" err="1" smtClean="0"/>
              <a:t>республіка</a:t>
            </a:r>
            <a:endParaRPr lang="ru-RU" dirty="0" smtClean="0"/>
          </a:p>
          <a:p>
            <a:r>
              <a:rPr lang="uk-UA" i="1" dirty="0" smtClean="0"/>
              <a:t>Склад території </a:t>
            </a:r>
            <a:r>
              <a:rPr lang="uk-UA" dirty="0" smtClean="0"/>
              <a:t>– 15 регіонів</a:t>
            </a:r>
          </a:p>
          <a:p>
            <a:r>
              <a:rPr lang="uk-UA" i="1" dirty="0" smtClean="0"/>
              <a:t>Офіційна мова </a:t>
            </a:r>
            <a:r>
              <a:rPr lang="uk-UA" dirty="0" smtClean="0"/>
              <a:t>– іспанська</a:t>
            </a:r>
          </a:p>
          <a:p>
            <a:r>
              <a:rPr lang="uk-UA" i="1" dirty="0" smtClean="0"/>
              <a:t>Валюта</a:t>
            </a:r>
            <a:r>
              <a:rPr lang="uk-UA" dirty="0" smtClean="0"/>
              <a:t> – чилійський песо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атагония - уголок доступной и нетронутой природы в Латинской Америк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2952" cy="3653016"/>
          </a:xfrm>
        </p:spPr>
      </p:pic>
      <p:pic>
        <p:nvPicPr>
          <p:cNvPr id="6" name="Содержимое 5" descr="Пингвины знают что порадуют туристов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3212976"/>
            <a:ext cx="4860032" cy="3645024"/>
          </a:xfrm>
        </p:spPr>
      </p:pic>
      <p:sp>
        <p:nvSpPr>
          <p:cNvPr id="7" name="TextBox 6"/>
          <p:cNvSpPr txBox="1"/>
          <p:nvPr/>
        </p:nvSpPr>
        <p:spPr>
          <a:xfrm>
            <a:off x="5580112" y="260648"/>
            <a:ext cx="288032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Патагонія – куточок недоторканої природи Чилі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3933056"/>
            <a:ext cx="1656184" cy="20313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Славнозвісні пінгвіни півдня Чилі знають, як привернути увагу туристів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0126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2. Економіко-географічне положення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6551712" cy="338437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 err="1" smtClean="0"/>
              <a:t>Чилі</a:t>
            </a:r>
            <a:r>
              <a:rPr lang="ru-RU" dirty="0" smtClean="0"/>
              <a:t> - держава на </a:t>
            </a:r>
            <a:r>
              <a:rPr lang="ru-RU" dirty="0" err="1" smtClean="0"/>
              <a:t>Південному</a:t>
            </a:r>
            <a:r>
              <a:rPr lang="ru-RU" dirty="0" smtClean="0"/>
              <a:t> </a:t>
            </a:r>
            <a:r>
              <a:rPr lang="ru-RU" dirty="0" err="1" smtClean="0"/>
              <a:t>Заході</a:t>
            </a:r>
            <a:r>
              <a:rPr lang="ru-RU" dirty="0" smtClean="0"/>
              <a:t> </a:t>
            </a:r>
            <a:r>
              <a:rPr lang="ru-RU" dirty="0" err="1" smtClean="0"/>
              <a:t>Південної</a:t>
            </a:r>
            <a:r>
              <a:rPr lang="ru-RU" dirty="0" smtClean="0"/>
              <a:t> Америки. На </a:t>
            </a:r>
            <a:r>
              <a:rPr lang="ru-RU" dirty="0" err="1" smtClean="0"/>
              <a:t>Півночі</a:t>
            </a:r>
            <a:r>
              <a:rPr lang="ru-RU" dirty="0" smtClean="0"/>
              <a:t> </a:t>
            </a:r>
            <a:r>
              <a:rPr lang="ru-RU" dirty="0" err="1" smtClean="0"/>
              <a:t>межує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Перу, на </a:t>
            </a:r>
            <a:r>
              <a:rPr lang="ru-RU" dirty="0" err="1" smtClean="0"/>
              <a:t>Сході</a:t>
            </a:r>
            <a:r>
              <a:rPr lang="ru-RU" dirty="0" smtClean="0"/>
              <a:t> - </a:t>
            </a:r>
            <a:r>
              <a:rPr lang="ru-RU" dirty="0" err="1" smtClean="0"/>
              <a:t>з</a:t>
            </a:r>
            <a:r>
              <a:rPr lang="ru-RU" dirty="0" smtClean="0"/>
              <a:t> Аргентиною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Болівією</a:t>
            </a:r>
            <a:r>
              <a:rPr lang="ru-RU" dirty="0" smtClean="0"/>
              <a:t>, на </a:t>
            </a:r>
            <a:r>
              <a:rPr lang="ru-RU" dirty="0" err="1" smtClean="0"/>
              <a:t>Заході</a:t>
            </a:r>
            <a:r>
              <a:rPr lang="ru-RU" dirty="0" smtClean="0"/>
              <a:t> </a:t>
            </a:r>
            <a:r>
              <a:rPr lang="ru-RU" dirty="0" err="1" smtClean="0"/>
              <a:t>омивається</a:t>
            </a:r>
            <a:r>
              <a:rPr lang="ru-RU" dirty="0" smtClean="0"/>
              <a:t> водами Тихого океану. </a:t>
            </a:r>
          </a:p>
          <a:p>
            <a:r>
              <a:rPr lang="ru-RU" dirty="0" smtClean="0"/>
              <a:t>До складу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</a:t>
            </a:r>
            <a:r>
              <a:rPr lang="ru-RU" dirty="0" err="1" smtClean="0"/>
              <a:t>прибережні</a:t>
            </a:r>
            <a:r>
              <a:rPr lang="ru-RU" dirty="0" smtClean="0"/>
              <a:t> </a:t>
            </a:r>
            <a:r>
              <a:rPr lang="ru-RU" dirty="0" err="1" smtClean="0"/>
              <a:t>острови</a:t>
            </a:r>
            <a:r>
              <a:rPr lang="ru-RU" dirty="0" smtClean="0"/>
              <a:t> </a:t>
            </a:r>
            <a:r>
              <a:rPr lang="ru-RU" dirty="0" err="1" smtClean="0"/>
              <a:t>Чилійського</a:t>
            </a:r>
            <a:r>
              <a:rPr lang="ru-RU" dirty="0" smtClean="0"/>
              <a:t> </a:t>
            </a:r>
            <a:r>
              <a:rPr lang="ru-RU" dirty="0" err="1" smtClean="0"/>
              <a:t>архіпелагу</a:t>
            </a:r>
            <a:r>
              <a:rPr lang="ru-RU" dirty="0" smtClean="0"/>
              <a:t> , </a:t>
            </a:r>
            <a:r>
              <a:rPr lang="ru-RU" dirty="0" err="1" smtClean="0"/>
              <a:t>західна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о. </a:t>
            </a:r>
            <a:r>
              <a:rPr lang="ru-RU" dirty="0" err="1" smtClean="0"/>
              <a:t>Вогняна</a:t>
            </a:r>
            <a:r>
              <a:rPr lang="ru-RU" dirty="0" smtClean="0"/>
              <a:t> Земля,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острови</a:t>
            </a:r>
            <a:r>
              <a:rPr lang="ru-RU" dirty="0" smtClean="0"/>
              <a:t> в Тихому </a:t>
            </a:r>
            <a:r>
              <a:rPr lang="ru-RU" dirty="0" err="1" smtClean="0"/>
              <a:t>океані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Протяжність</a:t>
            </a:r>
            <a:r>
              <a:rPr lang="ru-RU" dirty="0" smtClean="0"/>
              <a:t> </a:t>
            </a:r>
            <a:r>
              <a:rPr lang="ru-RU" dirty="0" err="1" smtClean="0"/>
              <a:t>кордонів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6171 км, </a:t>
            </a:r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берегової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r>
              <a:rPr lang="ru-RU" dirty="0" smtClean="0"/>
              <a:t>  - 6435 км.</a:t>
            </a:r>
          </a:p>
          <a:p>
            <a:r>
              <a:rPr lang="ru-RU" dirty="0" err="1" smtClean="0"/>
              <a:t>Територія</a:t>
            </a:r>
            <a:r>
              <a:rPr lang="ru-RU" dirty="0" smtClean="0"/>
              <a:t> </a:t>
            </a:r>
            <a:r>
              <a:rPr lang="ru-RU" dirty="0" err="1" smtClean="0"/>
              <a:t>Чилі</a:t>
            </a:r>
            <a:r>
              <a:rPr lang="ru-RU" dirty="0" smtClean="0"/>
              <a:t> </a:t>
            </a:r>
            <a:r>
              <a:rPr lang="ru-RU" dirty="0" err="1" smtClean="0"/>
              <a:t>витягнута</a:t>
            </a:r>
            <a:r>
              <a:rPr lang="ru-RU" dirty="0" smtClean="0"/>
              <a:t> </a:t>
            </a:r>
            <a:r>
              <a:rPr lang="ru-RU" dirty="0" err="1" smtClean="0"/>
              <a:t>вздовж</a:t>
            </a:r>
            <a:r>
              <a:rPr lang="ru-RU" dirty="0" smtClean="0"/>
              <a:t> </a:t>
            </a:r>
            <a:r>
              <a:rPr lang="ru-RU" dirty="0" err="1" smtClean="0"/>
              <a:t>узбережжя</a:t>
            </a:r>
            <a:r>
              <a:rPr lang="ru-RU" dirty="0" smtClean="0"/>
              <a:t> Тихого океану на 4300 км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зайнята</a:t>
            </a:r>
            <a:r>
              <a:rPr lang="ru-RU" dirty="0" smtClean="0"/>
              <a:t> </a:t>
            </a:r>
            <a:r>
              <a:rPr lang="ru-RU" dirty="0" err="1" smtClean="0"/>
              <a:t>більшою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хребтами Анд (</a:t>
            </a:r>
            <a:r>
              <a:rPr lang="ru-RU" dirty="0" err="1" smtClean="0"/>
              <a:t>висота</a:t>
            </a:r>
            <a:r>
              <a:rPr lang="ru-RU" dirty="0" smtClean="0"/>
              <a:t> до 6880 м),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лежить</a:t>
            </a:r>
            <a:r>
              <a:rPr lang="ru-RU" dirty="0" smtClean="0"/>
              <a:t> </a:t>
            </a:r>
            <a:r>
              <a:rPr lang="ru-RU" dirty="0" err="1" smtClean="0"/>
              <a:t>Поздовжня</a:t>
            </a:r>
            <a:r>
              <a:rPr lang="ru-RU" dirty="0" smtClean="0"/>
              <a:t> долина - </a:t>
            </a:r>
            <a:r>
              <a:rPr lang="ru-RU" dirty="0" err="1" smtClean="0"/>
              <a:t>головний</a:t>
            </a:r>
            <a:r>
              <a:rPr lang="ru-RU" dirty="0" smtClean="0"/>
              <a:t> </a:t>
            </a:r>
            <a:r>
              <a:rPr lang="ru-RU" dirty="0" err="1" smtClean="0"/>
              <a:t>економічний</a:t>
            </a:r>
            <a:r>
              <a:rPr lang="ru-RU" dirty="0" smtClean="0"/>
              <a:t> район </a:t>
            </a:r>
            <a:r>
              <a:rPr lang="ru-RU" dirty="0" err="1" smtClean="0"/>
              <a:t>країни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800px-LocationChil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664968"/>
            <a:ext cx="4211960" cy="2193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275px-Chyli_Mapa_Uk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5721" y="476672"/>
            <a:ext cx="2508279" cy="5472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Flag_of_Chile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367470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83968" y="188640"/>
            <a:ext cx="4608512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Прапор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рівних</a:t>
            </a:r>
            <a:r>
              <a:rPr lang="ru-RU" dirty="0"/>
              <a:t> </a:t>
            </a:r>
            <a:r>
              <a:rPr lang="ru-RU" dirty="0" err="1"/>
              <a:t>горизонтальних</a:t>
            </a:r>
            <a:r>
              <a:rPr lang="ru-RU" dirty="0"/>
              <a:t> </a:t>
            </a:r>
            <a:r>
              <a:rPr lang="ru-RU" dirty="0" err="1"/>
              <a:t>смуг</a:t>
            </a:r>
            <a:r>
              <a:rPr lang="ru-RU" dirty="0"/>
              <a:t>: </a:t>
            </a:r>
            <a:r>
              <a:rPr lang="ru-RU" u="sng" dirty="0" err="1"/>
              <a:t>білої</a:t>
            </a:r>
            <a:r>
              <a:rPr lang="ru-RU" dirty="0"/>
              <a:t> (</a:t>
            </a:r>
            <a:r>
              <a:rPr lang="ru-RU" dirty="0" err="1"/>
              <a:t>зверху</a:t>
            </a:r>
            <a:r>
              <a:rPr lang="ru-RU" dirty="0"/>
              <a:t>) </a:t>
            </a:r>
            <a:r>
              <a:rPr lang="ru-RU" dirty="0" err="1"/>
              <a:t>і</a:t>
            </a:r>
            <a:r>
              <a:rPr lang="ru-RU" dirty="0"/>
              <a:t> </a:t>
            </a:r>
            <a:r>
              <a:rPr lang="ru-RU" dirty="0" err="1"/>
              <a:t>червоної</a:t>
            </a:r>
            <a:r>
              <a:rPr lang="ru-RU" dirty="0"/>
              <a:t>. У </a:t>
            </a:r>
            <a:r>
              <a:rPr lang="ru-RU" dirty="0" err="1"/>
              <a:t>верхньому</a:t>
            </a:r>
            <a:r>
              <a:rPr lang="ru-RU" dirty="0"/>
              <a:t> </a:t>
            </a:r>
            <a:r>
              <a:rPr lang="ru-RU" dirty="0" err="1"/>
              <a:t>лівому</a:t>
            </a:r>
            <a:r>
              <a:rPr lang="ru-RU" dirty="0"/>
              <a:t> кутку </a:t>
            </a:r>
            <a:r>
              <a:rPr lang="ru-RU" dirty="0" err="1"/>
              <a:t>знаходиться</a:t>
            </a:r>
            <a:r>
              <a:rPr lang="ru-RU" dirty="0"/>
              <a:t> </a:t>
            </a:r>
            <a:r>
              <a:rPr lang="ru-RU" dirty="0" err="1" smtClean="0"/>
              <a:t>синій</a:t>
            </a:r>
            <a:r>
              <a:rPr lang="ru-RU" dirty="0" smtClean="0"/>
              <a:t> квадрат. </a:t>
            </a:r>
            <a:r>
              <a:rPr lang="ru-RU" dirty="0"/>
              <a:t>У </a:t>
            </a:r>
            <a:r>
              <a:rPr lang="ru-RU" dirty="0" err="1"/>
              <a:t>центрі</a:t>
            </a:r>
            <a:r>
              <a:rPr lang="ru-RU" dirty="0"/>
              <a:t> квадрата </a:t>
            </a:r>
            <a:r>
              <a:rPr lang="ru-RU" dirty="0" err="1"/>
              <a:t>розташована</a:t>
            </a:r>
            <a:r>
              <a:rPr lang="ru-RU" dirty="0"/>
              <a:t> </a:t>
            </a:r>
            <a:r>
              <a:rPr lang="ru-RU" dirty="0" err="1"/>
              <a:t>біла</a:t>
            </a:r>
            <a:r>
              <a:rPr lang="ru-RU" dirty="0"/>
              <a:t> </a:t>
            </a:r>
            <a:r>
              <a:rPr lang="ru-RU" dirty="0" err="1"/>
              <a:t>п'ятикутна</a:t>
            </a:r>
            <a:r>
              <a:rPr lang="ru-RU" dirty="0"/>
              <a:t> </a:t>
            </a:r>
            <a:r>
              <a:rPr lang="ru-RU" dirty="0" err="1"/>
              <a:t>зірка</a:t>
            </a:r>
            <a:r>
              <a:rPr lang="ru-RU" dirty="0"/>
              <a:t>, яка </a:t>
            </a:r>
            <a:r>
              <a:rPr lang="ru-RU" dirty="0" err="1"/>
              <a:t>символізує</a:t>
            </a:r>
            <a:r>
              <a:rPr lang="ru-RU" dirty="0"/>
              <a:t> </a:t>
            </a:r>
            <a:r>
              <a:rPr lang="ru-RU" dirty="0" err="1"/>
              <a:t>провідника</a:t>
            </a:r>
            <a:r>
              <a:rPr lang="ru-RU" dirty="0"/>
              <a:t> до </a:t>
            </a:r>
            <a:r>
              <a:rPr lang="ru-RU" dirty="0" err="1"/>
              <a:t>успіхів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слави</a:t>
            </a:r>
            <a:r>
              <a:rPr lang="ru-RU" dirty="0"/>
              <a:t>. </a:t>
            </a:r>
            <a:r>
              <a:rPr lang="ru-RU" dirty="0" err="1"/>
              <a:t>Синій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 </a:t>
            </a:r>
            <a:r>
              <a:rPr lang="ru-RU" dirty="0" err="1"/>
              <a:t>символізує</a:t>
            </a:r>
            <a:r>
              <a:rPr lang="ru-RU" dirty="0"/>
              <a:t> </a:t>
            </a:r>
            <a:r>
              <a:rPr lang="ru-RU" u="sng" dirty="0"/>
              <a:t>небо</a:t>
            </a:r>
            <a:r>
              <a:rPr lang="ru-RU" dirty="0"/>
              <a:t>, </a:t>
            </a:r>
            <a:r>
              <a:rPr lang="ru-RU" dirty="0" err="1"/>
              <a:t>білий</a:t>
            </a:r>
            <a:r>
              <a:rPr lang="ru-RU" dirty="0"/>
              <a:t> — </a:t>
            </a:r>
            <a:r>
              <a:rPr lang="ru-RU" u="sng" dirty="0" err="1"/>
              <a:t>Анди</a:t>
            </a:r>
            <a:r>
              <a:rPr lang="ru-RU" dirty="0"/>
              <a:t>, </a:t>
            </a:r>
            <a:r>
              <a:rPr lang="ru-RU" dirty="0" err="1"/>
              <a:t>покриті</a:t>
            </a:r>
            <a:r>
              <a:rPr lang="ru-RU" dirty="0"/>
              <a:t> </a:t>
            </a:r>
            <a:r>
              <a:rPr lang="ru-RU" dirty="0" err="1"/>
              <a:t>снігом</a:t>
            </a:r>
            <a:r>
              <a:rPr lang="ru-RU" dirty="0"/>
              <a:t>, а </a:t>
            </a:r>
            <a:r>
              <a:rPr lang="ru-RU" dirty="0" err="1"/>
              <a:t>червоний</a:t>
            </a:r>
            <a:r>
              <a:rPr lang="ru-RU" dirty="0"/>
              <a:t> — </a:t>
            </a:r>
            <a:r>
              <a:rPr lang="ru-RU" u="sng" dirty="0"/>
              <a:t>кров</a:t>
            </a:r>
            <a:r>
              <a:rPr lang="ru-RU" dirty="0"/>
              <a:t>, </a:t>
            </a:r>
            <a:r>
              <a:rPr lang="ru-RU" dirty="0" err="1"/>
              <a:t>пролиту</a:t>
            </a:r>
            <a:r>
              <a:rPr lang="ru-RU" dirty="0"/>
              <a:t> в </a:t>
            </a:r>
            <a:r>
              <a:rPr lang="ru-RU" dirty="0" err="1"/>
              <a:t>боротьбі</a:t>
            </a:r>
            <a:r>
              <a:rPr lang="ru-RU" dirty="0"/>
              <a:t> за </a:t>
            </a:r>
            <a:r>
              <a:rPr lang="ru-RU" dirty="0" err="1" smtClean="0"/>
              <a:t>незалежність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501008"/>
            <a:ext cx="4932040" cy="3139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Герб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 </a:t>
            </a:r>
            <a:r>
              <a:rPr lang="ru-RU" u="sng" dirty="0"/>
              <a:t>щита</a:t>
            </a:r>
            <a:r>
              <a:rPr lang="ru-RU" dirty="0"/>
              <a:t>, </a:t>
            </a:r>
            <a:r>
              <a:rPr lang="ru-RU" dirty="0" err="1"/>
              <a:t>розділеного</a:t>
            </a:r>
            <a:r>
              <a:rPr lang="ru-RU" dirty="0"/>
              <a:t> на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: </a:t>
            </a:r>
            <a:r>
              <a:rPr lang="ru-RU" dirty="0" err="1"/>
              <a:t>блакитної</a:t>
            </a:r>
            <a:r>
              <a:rPr lang="ru-RU" dirty="0"/>
              <a:t> </a:t>
            </a:r>
            <a:r>
              <a:rPr lang="ru-RU" dirty="0" err="1"/>
              <a:t>верхньої</a:t>
            </a:r>
            <a:r>
              <a:rPr lang="ru-RU" dirty="0"/>
              <a:t> та </a:t>
            </a:r>
            <a:r>
              <a:rPr lang="ru-RU" dirty="0" err="1"/>
              <a:t>червоної</a:t>
            </a:r>
            <a:r>
              <a:rPr lang="ru-RU" dirty="0"/>
              <a:t> </a:t>
            </a:r>
            <a:r>
              <a:rPr lang="ru-RU" dirty="0" err="1" smtClean="0"/>
              <a:t>нижньої</a:t>
            </a:r>
            <a:r>
              <a:rPr lang="ru-RU" dirty="0" smtClean="0"/>
              <a:t>. </a:t>
            </a:r>
            <a:r>
              <a:rPr lang="ru-RU" dirty="0"/>
              <a:t>Щит </a:t>
            </a:r>
            <a:r>
              <a:rPr lang="ru-RU" dirty="0" err="1"/>
              <a:t>підтримується</a:t>
            </a:r>
            <a:r>
              <a:rPr lang="ru-RU" dirty="0"/>
              <a:t> </a:t>
            </a:r>
            <a:r>
              <a:rPr lang="ru-RU" u="sng" dirty="0"/>
              <a:t>кондором</a:t>
            </a:r>
            <a:r>
              <a:rPr lang="ru-RU" dirty="0"/>
              <a:t> </a:t>
            </a:r>
            <a:r>
              <a:rPr lang="ru-RU" dirty="0" err="1"/>
              <a:t>з</a:t>
            </a:r>
            <a:r>
              <a:rPr lang="ru-RU" dirty="0"/>
              <a:t> одного боку та </a:t>
            </a:r>
            <a:r>
              <a:rPr lang="ru-RU" u="sng" dirty="0" err="1"/>
              <a:t>гаемалом</a:t>
            </a:r>
            <a:r>
              <a:rPr lang="ru-RU" dirty="0"/>
              <a:t> 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, </a:t>
            </a:r>
            <a:r>
              <a:rPr lang="ru-RU" dirty="0" err="1"/>
              <a:t>обидва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найвідомішими</a:t>
            </a:r>
            <a:r>
              <a:rPr lang="ru-RU" dirty="0"/>
              <a:t> </a:t>
            </a:r>
            <a:r>
              <a:rPr lang="ru-RU" dirty="0" err="1"/>
              <a:t>тваринами</a:t>
            </a:r>
            <a:r>
              <a:rPr lang="ru-RU" dirty="0"/>
              <a:t>, </a:t>
            </a:r>
            <a:r>
              <a:rPr lang="ru-RU" dirty="0" err="1"/>
              <a:t>характерними</a:t>
            </a:r>
            <a:r>
              <a:rPr lang="ru-RU" dirty="0"/>
              <a:t> для </a:t>
            </a:r>
            <a:r>
              <a:rPr lang="ru-RU" dirty="0" err="1"/>
              <a:t>країни</a:t>
            </a:r>
            <a:r>
              <a:rPr lang="ru-RU" dirty="0"/>
              <a:t>. </a:t>
            </a:r>
            <a:r>
              <a:rPr lang="ru-RU" dirty="0" err="1"/>
              <a:t>Обидва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на головах </a:t>
            </a:r>
            <a:r>
              <a:rPr lang="ru-RU" dirty="0" err="1"/>
              <a:t>золоті</a:t>
            </a:r>
            <a:r>
              <a:rPr lang="ru-RU" dirty="0"/>
              <a:t> </a:t>
            </a:r>
            <a:r>
              <a:rPr lang="ru-RU" dirty="0" err="1"/>
              <a:t>корони</a:t>
            </a:r>
            <a:r>
              <a:rPr lang="ru-RU" dirty="0"/>
              <a:t>, символ флоту та Тихого океану. Внизу герба </a:t>
            </a:r>
            <a:r>
              <a:rPr lang="ru-RU" dirty="0" err="1"/>
              <a:t>розташовується</a:t>
            </a:r>
            <a:r>
              <a:rPr lang="ru-RU" dirty="0"/>
              <a:t> </a:t>
            </a:r>
            <a:r>
              <a:rPr lang="ru-RU" u="sng" dirty="0" err="1"/>
              <a:t>стрічка</a:t>
            </a:r>
            <a:r>
              <a:rPr lang="ru-RU" dirty="0"/>
              <a:t> </a:t>
            </a:r>
            <a:r>
              <a:rPr lang="ru-RU" dirty="0" err="1"/>
              <a:t>з</a:t>
            </a:r>
            <a:r>
              <a:rPr lang="ru-RU" dirty="0"/>
              <a:t> </a:t>
            </a:r>
            <a:r>
              <a:rPr lang="ru-RU" u="sng" dirty="0" err="1" smtClean="0"/>
              <a:t>девізом</a:t>
            </a:r>
            <a:r>
              <a:rPr lang="ru-RU" dirty="0" smtClean="0"/>
              <a:t> - </a:t>
            </a:r>
            <a:r>
              <a:rPr lang="en-GB" dirty="0" smtClean="0"/>
              <a:t>«</a:t>
            </a:r>
            <a:r>
              <a:rPr lang="ru-RU" dirty="0"/>
              <a:t>За </a:t>
            </a:r>
            <a:r>
              <a:rPr lang="ru-RU" dirty="0" err="1"/>
              <a:t>переконанням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примусово</a:t>
            </a:r>
            <a:r>
              <a:rPr lang="ru-RU" dirty="0"/>
              <a:t>»).</a:t>
            </a:r>
          </a:p>
        </p:txBody>
      </p:sp>
      <p:pic>
        <p:nvPicPr>
          <p:cNvPr id="8" name="Рисунок 7" descr="543px-Coat_of_arms_of_Chile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933056"/>
            <a:ext cx="3694552" cy="2639938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51520" y="321297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01608" cy="2520280"/>
          </a:xfrm>
        </p:spPr>
        <p:txBody>
          <a:bodyPr>
            <a:noAutofit/>
          </a:bodyPr>
          <a:lstStyle/>
          <a:p>
            <a:r>
              <a:rPr lang="ru-RU" sz="2800" dirty="0" smtClean="0"/>
              <a:t>Грошовою </a:t>
            </a:r>
            <a:r>
              <a:rPr lang="ru-RU" sz="2800" dirty="0" err="1" smtClean="0"/>
              <a:t>одиницею</a:t>
            </a:r>
            <a:r>
              <a:rPr lang="ru-RU" sz="2800" dirty="0" smtClean="0"/>
              <a:t> </a:t>
            </a:r>
            <a:r>
              <a:rPr lang="ru-RU" sz="2800" dirty="0" err="1" smtClean="0"/>
              <a:t>Республіки</a:t>
            </a:r>
            <a:r>
              <a:rPr lang="ru-RU" sz="2800" dirty="0" smtClean="0"/>
              <a:t> </a:t>
            </a:r>
            <a:r>
              <a:rPr lang="ru-RU" sz="2800" dirty="0" err="1" smtClean="0"/>
              <a:t>Чилі</a:t>
            </a:r>
            <a:r>
              <a:rPr lang="ru-RU" sz="2800" dirty="0" smtClean="0"/>
              <a:t> в </a:t>
            </a:r>
            <a:r>
              <a:rPr lang="ru-RU" sz="2800" dirty="0" err="1" smtClean="0"/>
              <a:t>даний</a:t>
            </a:r>
            <a:r>
              <a:rPr lang="ru-RU" sz="2800" dirty="0" smtClean="0"/>
              <a:t> момент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чилійський</a:t>
            </a:r>
            <a:r>
              <a:rPr lang="ru-RU" sz="2800" dirty="0" smtClean="0"/>
              <a:t> песо. </a:t>
            </a:r>
            <a:r>
              <a:rPr lang="ru-RU" sz="2800" dirty="0" err="1" smtClean="0"/>
              <a:t>Назва</a:t>
            </a:r>
            <a:r>
              <a:rPr lang="ru-RU" sz="2800" dirty="0" smtClean="0"/>
              <a:t> </a:t>
            </a:r>
            <a:r>
              <a:rPr lang="ru-RU" sz="2800" dirty="0" err="1" smtClean="0"/>
              <a:t>національної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валюти</a:t>
            </a:r>
            <a:r>
              <a:rPr lang="ru-RU" sz="2800" dirty="0" smtClean="0"/>
              <a:t> </a:t>
            </a:r>
            <a:r>
              <a:rPr lang="ru-RU" sz="2800" dirty="0" err="1" smtClean="0"/>
              <a:t>типово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постіспанскіх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</a:t>
            </a:r>
            <a:r>
              <a:rPr lang="ru-RU" sz="2800" dirty="0" smtClean="0"/>
              <a:t> </a:t>
            </a:r>
            <a:r>
              <a:rPr lang="ru-RU" sz="2800" dirty="0" err="1" smtClean="0"/>
              <a:t>Південної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Центральної</a:t>
            </a:r>
            <a:r>
              <a:rPr lang="ru-RU" sz="2800" dirty="0" smtClean="0"/>
              <a:t> Америк. У </a:t>
            </a:r>
            <a:r>
              <a:rPr lang="ru-RU" sz="2800" dirty="0" err="1" smtClean="0"/>
              <a:t>перекладі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іспанської</a:t>
            </a:r>
            <a:r>
              <a:rPr lang="ru-RU" sz="2800" dirty="0" smtClean="0"/>
              <a:t> «песо» </a:t>
            </a:r>
            <a:r>
              <a:rPr lang="ru-RU" sz="2800" dirty="0" err="1" smtClean="0"/>
              <a:t>позначає</a:t>
            </a:r>
            <a:r>
              <a:rPr lang="ru-RU" sz="2800" dirty="0" smtClean="0"/>
              <a:t> </a:t>
            </a:r>
            <a:r>
              <a:rPr lang="ru-RU" sz="2800" u="sng" dirty="0" err="1" smtClean="0"/>
              <a:t>дрібний</a:t>
            </a:r>
            <a:r>
              <a:rPr lang="ru-RU" sz="2800" dirty="0" smtClean="0"/>
              <a:t>, </a:t>
            </a:r>
            <a:r>
              <a:rPr lang="ru-RU" sz="2800" u="sng" dirty="0" smtClean="0"/>
              <a:t>невеликий</a:t>
            </a:r>
            <a:r>
              <a:rPr lang="ru-RU" sz="2800" dirty="0" smtClean="0"/>
              <a:t>, </a:t>
            </a:r>
            <a:r>
              <a:rPr lang="ru-RU" sz="2800" u="sng" dirty="0" err="1" smtClean="0"/>
              <a:t>незначний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Содержимое 4" descr="peso1000l-300x125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140968"/>
            <a:ext cx="2857500" cy="1190625"/>
          </a:xfrm>
        </p:spPr>
      </p:pic>
      <p:pic>
        <p:nvPicPr>
          <p:cNvPr id="6" name="Содержимое 5" descr="peso1000o1-300x125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4365104"/>
            <a:ext cx="2857500" cy="1190625"/>
          </a:xfrm>
        </p:spPr>
      </p:pic>
      <p:pic>
        <p:nvPicPr>
          <p:cNvPr id="7" name="Рисунок 6" descr="peso20000l-300x1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4293096"/>
            <a:ext cx="2857500" cy="1171575"/>
          </a:xfrm>
          <a:prstGeom prst="rect">
            <a:avLst/>
          </a:prstGeom>
        </p:spPr>
      </p:pic>
      <p:pic>
        <p:nvPicPr>
          <p:cNvPr id="8" name="Рисунок 7" descr="peso20000o-300x12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5517232"/>
            <a:ext cx="2857500" cy="1171575"/>
          </a:xfrm>
          <a:prstGeom prst="rect">
            <a:avLst/>
          </a:prstGeom>
        </p:spPr>
      </p:pic>
      <p:pic>
        <p:nvPicPr>
          <p:cNvPr id="9" name="Рисунок 8" descr="moneta_peso-300x14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2924944"/>
            <a:ext cx="2857500" cy="13430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0px-BeagleChannelGlac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532440" cy="63993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3. Природні умови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221088"/>
            <a:ext cx="8640960" cy="247565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err="1" smtClean="0"/>
              <a:t>Значна</a:t>
            </a:r>
            <a:r>
              <a:rPr lang="ru-RU" dirty="0" smtClean="0"/>
              <a:t> </a:t>
            </a:r>
            <a:r>
              <a:rPr lang="ru-RU" dirty="0" err="1" smtClean="0"/>
              <a:t>меридіональна</a:t>
            </a:r>
            <a:r>
              <a:rPr lang="ru-RU" dirty="0" smtClean="0"/>
              <a:t> </a:t>
            </a:r>
            <a:r>
              <a:rPr lang="ru-RU" dirty="0" err="1" smtClean="0"/>
              <a:t>протяжність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складний</a:t>
            </a:r>
            <a:r>
              <a:rPr lang="ru-RU" dirty="0" smtClean="0"/>
              <a:t> </a:t>
            </a:r>
            <a:r>
              <a:rPr lang="ru-RU" dirty="0" err="1" smtClean="0"/>
              <a:t>гірський</a:t>
            </a:r>
            <a:r>
              <a:rPr lang="ru-RU" dirty="0" smtClean="0"/>
              <a:t> </a:t>
            </a:r>
            <a:r>
              <a:rPr lang="ru-RU" dirty="0" err="1" smtClean="0"/>
              <a:t>рельєф</a:t>
            </a:r>
            <a:r>
              <a:rPr lang="ru-RU" dirty="0" smtClean="0"/>
              <a:t> </a:t>
            </a:r>
            <a:r>
              <a:rPr lang="ru-RU" dirty="0" err="1" smtClean="0"/>
              <a:t>зумовили</a:t>
            </a:r>
            <a:r>
              <a:rPr lang="ru-RU" dirty="0" smtClean="0"/>
              <a:t> </a:t>
            </a:r>
            <a:r>
              <a:rPr lang="ru-RU" dirty="0" err="1" smtClean="0"/>
              <a:t>різноманітність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умов </a:t>
            </a:r>
            <a:r>
              <a:rPr lang="ru-RU" dirty="0" err="1" smtClean="0"/>
              <a:t>Чилі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Гори </a:t>
            </a:r>
            <a:r>
              <a:rPr lang="ru-RU" dirty="0" err="1" smtClean="0"/>
              <a:t>займають</a:t>
            </a:r>
            <a:r>
              <a:rPr lang="ru-RU" dirty="0" smtClean="0"/>
              <a:t> 80%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Чилі</a:t>
            </a:r>
            <a:r>
              <a:rPr lang="ru-RU" dirty="0" smtClean="0"/>
              <a:t>. </a:t>
            </a:r>
            <a:r>
              <a:rPr lang="ru-RU" dirty="0" err="1" smtClean="0"/>
              <a:t>Уся</a:t>
            </a:r>
            <a:r>
              <a:rPr lang="ru-RU" dirty="0" smtClean="0"/>
              <a:t> </a:t>
            </a:r>
            <a:r>
              <a:rPr lang="ru-RU" dirty="0" err="1" smtClean="0"/>
              <a:t>територія</a:t>
            </a:r>
            <a:r>
              <a:rPr lang="ru-RU" dirty="0" smtClean="0"/>
              <a:t> </a:t>
            </a:r>
            <a:r>
              <a:rPr lang="ru-RU" dirty="0" err="1" smtClean="0"/>
              <a:t>Чилі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сейсмічною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На </a:t>
            </a:r>
            <a:r>
              <a:rPr lang="ru-RU" dirty="0" err="1" smtClean="0"/>
              <a:t>півночі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найвідоміших</a:t>
            </a:r>
            <a:r>
              <a:rPr lang="ru-RU" dirty="0" smtClean="0"/>
              <a:t> </a:t>
            </a:r>
            <a:r>
              <a:rPr lang="ru-RU" dirty="0" err="1" smtClean="0"/>
              <a:t>пустель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— </a:t>
            </a:r>
            <a:r>
              <a:rPr lang="ru-RU" dirty="0" err="1" smtClean="0"/>
              <a:t>Атакама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тягнеться</a:t>
            </a:r>
            <a:r>
              <a:rPr lang="ru-RU" dirty="0" smtClean="0"/>
              <a:t> </a:t>
            </a:r>
            <a:r>
              <a:rPr lang="ru-RU" dirty="0" err="1" smtClean="0"/>
              <a:t>уздовж</a:t>
            </a:r>
            <a:r>
              <a:rPr lang="ru-RU" dirty="0" smtClean="0"/>
              <a:t> Тихого океану на 1 тис. км.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поверхня</a:t>
            </a:r>
            <a:r>
              <a:rPr lang="ru-RU" dirty="0" smtClean="0"/>
              <a:t> </a:t>
            </a:r>
            <a:r>
              <a:rPr lang="ru-RU" dirty="0" err="1" smtClean="0"/>
              <a:t>вкрита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піщаними</a:t>
            </a:r>
            <a:r>
              <a:rPr lang="ru-RU" dirty="0" smtClean="0"/>
              <a:t> барханами, </a:t>
            </a:r>
            <a:r>
              <a:rPr lang="ru-RU" dirty="0" err="1" smtClean="0"/>
              <a:t>кам’янистими</a:t>
            </a:r>
            <a:r>
              <a:rPr lang="ru-RU" dirty="0" smtClean="0"/>
              <a:t> </a:t>
            </a:r>
            <a:r>
              <a:rPr lang="ru-RU" dirty="0" err="1" smtClean="0"/>
              <a:t>ділянками</a:t>
            </a:r>
            <a:r>
              <a:rPr lang="ru-RU" dirty="0" smtClean="0"/>
              <a:t> та солончаками.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76672"/>
            <a:ext cx="2699792" cy="612068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Клімат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Північні</a:t>
            </a:r>
            <a:r>
              <a:rPr lang="ru-RU" dirty="0" smtClean="0"/>
              <a:t> </a:t>
            </a:r>
            <a:r>
              <a:rPr lang="ru-RU" dirty="0" err="1" smtClean="0"/>
              <a:t>райони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— </a:t>
            </a:r>
            <a:r>
              <a:rPr lang="ru-RU" dirty="0" err="1" smtClean="0"/>
              <a:t>одні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найпосушливіших</a:t>
            </a:r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світі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тут не </a:t>
            </a:r>
            <a:r>
              <a:rPr lang="ru-RU" dirty="0" err="1" smtClean="0"/>
              <a:t>спекотно</a:t>
            </a:r>
            <a:r>
              <a:rPr lang="ru-RU" dirty="0" smtClean="0"/>
              <a:t> (</a:t>
            </a:r>
            <a:r>
              <a:rPr lang="ru-RU" dirty="0" err="1" smtClean="0"/>
              <a:t>середньо</a:t>
            </a:r>
            <a:r>
              <a:rPr lang="ru-RU" dirty="0" smtClean="0"/>
              <a:t> </a:t>
            </a:r>
            <a:r>
              <a:rPr lang="ru-RU" dirty="0" err="1" smtClean="0"/>
              <a:t>місячна</a:t>
            </a:r>
            <a:r>
              <a:rPr lang="ru-RU" dirty="0" smtClean="0"/>
              <a:t> температура становить </a:t>
            </a:r>
            <a:r>
              <a:rPr lang="ru-RU" dirty="0" err="1" smtClean="0"/>
              <a:t>від</a:t>
            </a:r>
            <a:r>
              <a:rPr lang="ru-RU" dirty="0" smtClean="0"/>
              <a:t> +12°С до +</a:t>
            </a:r>
            <a:r>
              <a:rPr lang="ru-RU" dirty="0" smtClean="0"/>
              <a:t>23°С). </a:t>
            </a:r>
            <a:r>
              <a:rPr lang="ru-RU" dirty="0" smtClean="0"/>
              <a:t>У </a:t>
            </a:r>
            <a:r>
              <a:rPr lang="ru-RU" dirty="0" err="1" smtClean="0"/>
              <a:t>центрі</a:t>
            </a:r>
            <a:r>
              <a:rPr lang="ru-RU" dirty="0" smtClean="0"/>
              <a:t> </a:t>
            </a:r>
            <a:r>
              <a:rPr lang="ru-RU" dirty="0" err="1" smtClean="0"/>
              <a:t>середньомісячна</a:t>
            </a:r>
            <a:r>
              <a:rPr lang="ru-RU" dirty="0" smtClean="0"/>
              <a:t> температура становить +17°С, на </a:t>
            </a:r>
            <a:r>
              <a:rPr lang="ru-RU" dirty="0" err="1" smtClean="0"/>
              <a:t>південь</a:t>
            </a:r>
            <a:r>
              <a:rPr lang="ru-RU" dirty="0" smtClean="0"/>
              <a:t> вона </a:t>
            </a:r>
            <a:r>
              <a:rPr lang="ru-RU" dirty="0" err="1" smtClean="0"/>
              <a:t>знижується</a:t>
            </a:r>
            <a:r>
              <a:rPr lang="ru-RU" dirty="0" smtClean="0"/>
              <a:t>.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опадів</a:t>
            </a:r>
            <a:r>
              <a:rPr lang="ru-RU" dirty="0" smtClean="0"/>
              <a:t> </a:t>
            </a:r>
            <a:r>
              <a:rPr lang="ru-RU" dirty="0" err="1" smtClean="0"/>
              <a:t>збільшується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півночі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південь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56176" y="476672"/>
            <a:ext cx="2746648" cy="619268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Ріки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озера.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ріки</a:t>
            </a:r>
            <a:r>
              <a:rPr lang="ru-RU" dirty="0" smtClean="0"/>
              <a:t> </a:t>
            </a:r>
            <a:r>
              <a:rPr lang="ru-RU" dirty="0" err="1" smtClean="0"/>
              <a:t>Чилі</a:t>
            </a:r>
            <a:r>
              <a:rPr lang="ru-RU" dirty="0" smtClean="0"/>
              <a:t> </a:t>
            </a:r>
            <a:r>
              <a:rPr lang="ru-RU" dirty="0" err="1" smtClean="0"/>
              <a:t>короткі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впадають</a:t>
            </a:r>
            <a:r>
              <a:rPr lang="ru-RU" dirty="0" smtClean="0"/>
              <a:t> у Тихий океан. </a:t>
            </a:r>
            <a:r>
              <a:rPr lang="ru-RU" dirty="0" err="1" smtClean="0"/>
              <a:t>Головними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Лоа</a:t>
            </a:r>
            <a:r>
              <a:rPr lang="ru-RU" dirty="0" smtClean="0"/>
              <a:t> (</a:t>
            </a:r>
            <a:r>
              <a:rPr lang="ru-RU" dirty="0" err="1" smtClean="0"/>
              <a:t>довжиною</a:t>
            </a:r>
            <a:r>
              <a:rPr lang="ru-RU" dirty="0" smtClean="0"/>
              <a:t> 440 км)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Біо-Біо</a:t>
            </a:r>
            <a:r>
              <a:rPr lang="ru-RU" dirty="0" smtClean="0"/>
              <a:t> (380 км). Для </a:t>
            </a:r>
            <a:r>
              <a:rPr lang="ru-RU" dirty="0" err="1" smtClean="0"/>
              <a:t>судноплавства</a:t>
            </a:r>
            <a:r>
              <a:rPr lang="ru-RU" dirty="0" smtClean="0"/>
              <a:t> вони </a:t>
            </a:r>
            <a:r>
              <a:rPr lang="ru-RU" dirty="0" err="1" smtClean="0"/>
              <a:t>майже</a:t>
            </a:r>
            <a:r>
              <a:rPr lang="ru-RU" dirty="0" smtClean="0"/>
              <a:t> не </a:t>
            </a:r>
            <a:r>
              <a:rPr lang="ru-RU" dirty="0" err="1" smtClean="0"/>
              <a:t>придатні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порожисті</a:t>
            </a:r>
            <a:r>
              <a:rPr lang="ru-RU" dirty="0" smtClean="0"/>
              <a:t>. </a:t>
            </a:r>
            <a:r>
              <a:rPr lang="ru-RU" dirty="0" err="1" smtClean="0"/>
              <a:t>Більшість</a:t>
            </a:r>
            <a:r>
              <a:rPr lang="ru-RU" dirty="0" smtClean="0"/>
              <a:t> озер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льодовикове</a:t>
            </a:r>
            <a:r>
              <a:rPr lang="ru-RU" dirty="0" smtClean="0"/>
              <a:t> (</a:t>
            </a:r>
            <a:r>
              <a:rPr lang="ru-RU" dirty="0" err="1" smtClean="0"/>
              <a:t>Ранко</a:t>
            </a:r>
            <a:r>
              <a:rPr lang="ru-RU" dirty="0" smtClean="0"/>
              <a:t>, </a:t>
            </a:r>
            <a:r>
              <a:rPr lang="ru-RU" dirty="0" err="1" smtClean="0"/>
              <a:t>Льянкіуе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тектонічне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(</a:t>
            </a:r>
            <a:r>
              <a:rPr lang="ru-RU" dirty="0" err="1" smtClean="0"/>
              <a:t>Сан-Мартін</a:t>
            </a:r>
            <a:r>
              <a:rPr lang="ru-RU" dirty="0" smtClean="0"/>
              <a:t>), </a:t>
            </a:r>
            <a:r>
              <a:rPr lang="ru-RU" dirty="0" err="1" smtClean="0"/>
              <a:t>розташовані</a:t>
            </a:r>
            <a:r>
              <a:rPr lang="ru-RU" dirty="0" smtClean="0"/>
              <a:t> у </a:t>
            </a:r>
            <a:r>
              <a:rPr lang="ru-RU" dirty="0" err="1" smtClean="0"/>
              <a:t>мальовничому</a:t>
            </a:r>
            <a:r>
              <a:rPr lang="ru-RU" dirty="0" smtClean="0"/>
              <a:t> «Озерному </a:t>
            </a:r>
            <a:r>
              <a:rPr lang="ru-RU" dirty="0" err="1" smtClean="0"/>
              <a:t>краї</a:t>
            </a:r>
            <a:r>
              <a:rPr lang="ru-RU" dirty="0" smtClean="0"/>
              <a:t>» на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map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20688"/>
            <a:ext cx="3307339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63272" cy="42520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Озерний край Чилі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476672"/>
            <a:ext cx="3884240" cy="300270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Цей регіон називають </a:t>
            </a:r>
            <a:r>
              <a:rPr lang="uk-UA" dirty="0" err="1" smtClean="0"/>
              <a:t>“ситом”</a:t>
            </a:r>
            <a:r>
              <a:rPr lang="uk-UA" dirty="0" smtClean="0"/>
              <a:t>, адже тут більше води, аніж суходолу. 12 великих озер і десятки малих, річки і водоспади. Сніжні шапки вулканів відбиваються у синіх льодовикових озерах. Місцеве населення майже 400 років не віддавало конкістадорам  ці місця – найбільш </a:t>
            </a:r>
            <a:r>
              <a:rPr lang="uk-UA" dirty="0" err="1" smtClean="0"/>
              <a:t>“зелений”</a:t>
            </a:r>
            <a:r>
              <a:rPr lang="uk-UA" dirty="0" smtClean="0"/>
              <a:t> регіон Чилі(південніше – льоди, північніше – пустеля).</a:t>
            </a:r>
            <a:endParaRPr lang="ru-RU" dirty="0"/>
          </a:p>
        </p:txBody>
      </p:sp>
      <p:pic>
        <p:nvPicPr>
          <p:cNvPr id="5" name="Содержимое 4" descr="502c95e8a709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36432" y="673101"/>
            <a:ext cx="4256048" cy="2827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02c95e22a7b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861048"/>
            <a:ext cx="4177695" cy="2771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02c95ef5bcf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861048"/>
            <a:ext cx="421950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2852936"/>
            <a:ext cx="4906888" cy="381642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b="1" dirty="0" smtClean="0"/>
              <a:t>Мінеральні ресурси</a:t>
            </a:r>
          </a:p>
          <a:p>
            <a:pPr>
              <a:buNone/>
            </a:pPr>
            <a:r>
              <a:rPr lang="ru-RU" dirty="0" err="1" smtClean="0"/>
              <a:t>Чилі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до </a:t>
            </a:r>
            <a:r>
              <a:rPr lang="ru-RU" dirty="0" err="1" smtClean="0"/>
              <a:t>світових</a:t>
            </a:r>
            <a:r>
              <a:rPr lang="ru-RU" dirty="0" smtClean="0"/>
              <a:t> </a:t>
            </a:r>
            <a:r>
              <a:rPr lang="ru-RU" dirty="0" err="1" smtClean="0"/>
              <a:t>лідерів</a:t>
            </a:r>
            <a:r>
              <a:rPr lang="ru-RU" dirty="0" smtClean="0"/>
              <a:t> за запасами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видобутком</a:t>
            </a:r>
            <a:r>
              <a:rPr lang="ru-RU" dirty="0" smtClean="0"/>
              <a:t> </a:t>
            </a:r>
            <a:r>
              <a:rPr lang="ru-RU" u="sng" dirty="0" err="1" smtClean="0"/>
              <a:t>міді</a:t>
            </a:r>
            <a:r>
              <a:rPr lang="ru-RU" dirty="0" smtClean="0"/>
              <a:t>, </a:t>
            </a:r>
            <a:r>
              <a:rPr lang="ru-RU" u="sng" dirty="0" err="1" smtClean="0"/>
              <a:t>молібдену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u="sng" dirty="0" err="1" smtClean="0"/>
              <a:t>селітри</a:t>
            </a:r>
            <a:r>
              <a:rPr lang="ru-RU" dirty="0" smtClean="0"/>
              <a:t>. </a:t>
            </a:r>
            <a:r>
              <a:rPr lang="ru-RU" dirty="0" err="1" smtClean="0"/>
              <a:t>Мідні</a:t>
            </a:r>
            <a:r>
              <a:rPr lang="ru-RU" dirty="0" smtClean="0"/>
              <a:t> </a:t>
            </a:r>
            <a:r>
              <a:rPr lang="ru-RU" dirty="0" err="1" smtClean="0"/>
              <a:t>поклади</a:t>
            </a:r>
            <a:r>
              <a:rPr lang="ru-RU" dirty="0" smtClean="0"/>
              <a:t> </a:t>
            </a:r>
            <a:r>
              <a:rPr lang="ru-RU" dirty="0" err="1" smtClean="0"/>
              <a:t>залягають</a:t>
            </a:r>
            <a:r>
              <a:rPr lang="ru-RU" dirty="0" smtClean="0"/>
              <a:t> у горах </a:t>
            </a:r>
            <a:r>
              <a:rPr lang="ru-RU" dirty="0" err="1" smtClean="0"/>
              <a:t>Північної</a:t>
            </a:r>
            <a:r>
              <a:rPr lang="ru-RU" dirty="0" smtClean="0"/>
              <a:t> </a:t>
            </a:r>
            <a:r>
              <a:rPr lang="ru-RU" dirty="0" err="1" smtClean="0"/>
              <a:t>Чилі</a:t>
            </a:r>
            <a:r>
              <a:rPr lang="ru-RU" dirty="0" smtClean="0"/>
              <a:t> (запаси 134 млн. т — 35% </a:t>
            </a:r>
            <a:r>
              <a:rPr lang="ru-RU" dirty="0" err="1" smtClean="0"/>
              <a:t>світових</a:t>
            </a:r>
            <a:r>
              <a:rPr lang="ru-RU" dirty="0" smtClean="0"/>
              <a:t>), де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найбагатше</a:t>
            </a:r>
            <a:r>
              <a:rPr lang="ru-RU" dirty="0" smtClean="0"/>
              <a:t> </a:t>
            </a:r>
            <a:r>
              <a:rPr lang="ru-RU" dirty="0" err="1" smtClean="0"/>
              <a:t>родовище</a:t>
            </a:r>
            <a:r>
              <a:rPr lang="ru-RU" dirty="0" smtClean="0"/>
              <a:t> </a:t>
            </a:r>
            <a:r>
              <a:rPr lang="ru-RU" dirty="0" err="1" smtClean="0"/>
              <a:t>Чукікамата</a:t>
            </a:r>
            <a:r>
              <a:rPr lang="ru-RU" dirty="0" smtClean="0"/>
              <a:t>. Запаси </a:t>
            </a:r>
            <a:r>
              <a:rPr lang="ru-RU" dirty="0" err="1" smtClean="0"/>
              <a:t>молібдену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у </a:t>
            </a:r>
            <a:r>
              <a:rPr lang="ru-RU" dirty="0" err="1" smtClean="0"/>
              <a:t>Чилі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побічним</a:t>
            </a:r>
            <a:r>
              <a:rPr lang="ru-RU" dirty="0" smtClean="0"/>
              <a:t> продуктом </a:t>
            </a:r>
            <a:r>
              <a:rPr lang="ru-RU" dirty="0" err="1" smtClean="0"/>
              <a:t>переробки</a:t>
            </a:r>
            <a:r>
              <a:rPr lang="ru-RU" dirty="0" smtClean="0"/>
              <a:t> </a:t>
            </a:r>
            <a:r>
              <a:rPr lang="ru-RU" dirty="0" err="1" smtClean="0"/>
              <a:t>мідної</a:t>
            </a:r>
            <a:r>
              <a:rPr lang="ru-RU" dirty="0" smtClean="0"/>
              <a:t> </a:t>
            </a:r>
            <a:r>
              <a:rPr lang="ru-RU" dirty="0" err="1" smtClean="0"/>
              <a:t>руди</a:t>
            </a:r>
            <a:r>
              <a:rPr lang="ru-RU" dirty="0" smtClean="0"/>
              <a:t>, </a:t>
            </a:r>
            <a:r>
              <a:rPr lang="ru-RU" dirty="0" err="1" smtClean="0"/>
              <a:t>оцінюються</a:t>
            </a:r>
            <a:r>
              <a:rPr lang="ru-RU" dirty="0" smtClean="0"/>
              <a:t> у1,1 млн. т (20% </a:t>
            </a:r>
            <a:r>
              <a:rPr lang="ru-RU" dirty="0" err="1" smtClean="0"/>
              <a:t>світових</a:t>
            </a:r>
            <a:r>
              <a:rPr lang="ru-RU" dirty="0" smtClean="0"/>
              <a:t> </a:t>
            </a:r>
            <a:r>
              <a:rPr lang="ru-RU" dirty="0" err="1" smtClean="0"/>
              <a:t>запасів</a:t>
            </a:r>
            <a:r>
              <a:rPr lang="ru-RU" dirty="0" smtClean="0"/>
              <a:t>). У </a:t>
            </a:r>
            <a:r>
              <a:rPr lang="ru-RU" dirty="0" err="1" smtClean="0"/>
              <a:t>пустелі</a:t>
            </a:r>
            <a:r>
              <a:rPr lang="ru-RU" dirty="0" smtClean="0"/>
              <a:t> </a:t>
            </a:r>
            <a:r>
              <a:rPr lang="ru-RU" dirty="0" err="1" smtClean="0"/>
              <a:t>Атакама</a:t>
            </a:r>
            <a:r>
              <a:rPr lang="ru-RU" dirty="0" smtClean="0"/>
              <a:t> </a:t>
            </a:r>
            <a:r>
              <a:rPr lang="ru-RU" dirty="0" err="1" smtClean="0"/>
              <a:t>розвідані</a:t>
            </a:r>
            <a:r>
              <a:rPr lang="ru-RU" dirty="0" smtClean="0"/>
              <a:t> </a:t>
            </a:r>
            <a:r>
              <a:rPr lang="ru-RU" dirty="0" err="1" smtClean="0"/>
              <a:t>найбільші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поклади</a:t>
            </a:r>
            <a:r>
              <a:rPr lang="ru-RU" dirty="0" smtClean="0"/>
              <a:t> </a:t>
            </a:r>
            <a:r>
              <a:rPr lang="ru-RU" dirty="0" err="1" smtClean="0"/>
              <a:t>натрієвої</a:t>
            </a:r>
            <a:r>
              <a:rPr lang="ru-RU" dirty="0" smtClean="0"/>
              <a:t> та </a:t>
            </a:r>
            <a:r>
              <a:rPr lang="ru-RU" dirty="0" err="1" smtClean="0"/>
              <a:t>калієвої</a:t>
            </a:r>
            <a:r>
              <a:rPr lang="ru-RU" dirty="0" smtClean="0"/>
              <a:t> </a:t>
            </a:r>
            <a:r>
              <a:rPr lang="ru-RU" dirty="0" err="1" smtClean="0"/>
              <a:t>селітри</a:t>
            </a:r>
            <a:r>
              <a:rPr lang="ru-RU" dirty="0" smtClean="0"/>
              <a:t> (90% </a:t>
            </a:r>
            <a:r>
              <a:rPr lang="ru-RU" dirty="0" err="1" smtClean="0"/>
              <a:t>загальносвітових</a:t>
            </a:r>
            <a:r>
              <a:rPr lang="ru-RU" dirty="0" smtClean="0"/>
              <a:t> </a:t>
            </a:r>
            <a:r>
              <a:rPr lang="ru-RU" dirty="0" err="1" smtClean="0"/>
              <a:t>запасів</a:t>
            </a:r>
            <a:r>
              <a:rPr lang="ru-RU" dirty="0" smtClean="0"/>
              <a:t>).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наявні</a:t>
            </a:r>
            <a:r>
              <a:rPr lang="ru-RU" dirty="0" smtClean="0"/>
              <a:t> </a:t>
            </a:r>
            <a:r>
              <a:rPr lang="ru-RU" dirty="0" err="1" smtClean="0"/>
              <a:t>родовища</a:t>
            </a:r>
            <a:r>
              <a:rPr lang="ru-RU" dirty="0" smtClean="0"/>
              <a:t> </a:t>
            </a:r>
            <a:r>
              <a:rPr lang="ru-RU" dirty="0" err="1" smtClean="0"/>
              <a:t>кам’яного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, </a:t>
            </a:r>
            <a:r>
              <a:rPr lang="ru-RU" dirty="0" err="1" smtClean="0"/>
              <a:t>марганцю</a:t>
            </a:r>
            <a:r>
              <a:rPr lang="ru-RU" dirty="0" smtClean="0"/>
              <a:t>, </a:t>
            </a:r>
            <a:r>
              <a:rPr lang="ru-RU" dirty="0" err="1" smtClean="0"/>
              <a:t>срібла</a:t>
            </a:r>
            <a:r>
              <a:rPr lang="ru-RU" dirty="0" smtClean="0"/>
              <a:t>, золота, цинку, природного газу, йоду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b="1" dirty="0"/>
          </a:p>
        </p:txBody>
      </p:sp>
      <p:pic>
        <p:nvPicPr>
          <p:cNvPr id="4" name="Рисунок 3" descr="5-2-Chuquicamata-Ch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88640"/>
            <a:ext cx="7344816" cy="2585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-Chuquicamata-Ch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17032"/>
            <a:ext cx="3806944" cy="245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181</TotalTime>
  <Words>687</Words>
  <Application>Microsoft Office PowerPoint</Application>
  <PresentationFormat>Экран (4:3)</PresentationFormat>
  <Paragraphs>57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Яркая</vt:lpstr>
      <vt:lpstr>Республіка Чилі</vt:lpstr>
      <vt:lpstr>1. Основні відомості:</vt:lpstr>
      <vt:lpstr>2. Економіко-географічне положення</vt:lpstr>
      <vt:lpstr>Слайд 4</vt:lpstr>
      <vt:lpstr>Грошовою одиницею Республіки Чилі в даний момент є чилійський песо. Назва національної валюти типово для постіспанскіх країн Південної і Центральної Америк. У перекладі з іспанської «песо» позначає дрібний, невеликий, незначний.</vt:lpstr>
      <vt:lpstr>3. Природні умови</vt:lpstr>
      <vt:lpstr>Слайд 7</vt:lpstr>
      <vt:lpstr>Озерний край Чилі</vt:lpstr>
      <vt:lpstr>Слайд 9</vt:lpstr>
      <vt:lpstr>Рослинність</vt:lpstr>
      <vt:lpstr>Слайд 11</vt:lpstr>
      <vt:lpstr>Тваринний світ</vt:lpstr>
      <vt:lpstr>4. Населення</vt:lpstr>
      <vt:lpstr>Слайд 14</vt:lpstr>
      <vt:lpstr>5. Господарство</vt:lpstr>
      <vt:lpstr>Досить велике значення для країни має туризм:</vt:lpstr>
      <vt:lpstr>Слайд 17</vt:lpstr>
      <vt:lpstr>Національна кухня</vt:lpstr>
      <vt:lpstr>Цікаві факти про країну</vt:lpstr>
      <vt:lpstr>Слайд 20</vt:lpstr>
    </vt:vector>
  </TitlesOfParts>
  <Company>Retired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Республіка Чилі</dc:title>
  <dc:creator>RWT</dc:creator>
  <cp:lastModifiedBy>RWT</cp:lastModifiedBy>
  <cp:revision>19</cp:revision>
  <dcterms:created xsi:type="dcterms:W3CDTF">2014-05-19T17:39:34Z</dcterms:created>
  <dcterms:modified xsi:type="dcterms:W3CDTF">2014-05-20T19:11:33Z</dcterms:modified>
</cp:coreProperties>
</file>