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5" r:id="rId8"/>
    <p:sldId id="261" r:id="rId9"/>
    <p:sldId id="276" r:id="rId10"/>
    <p:sldId id="274" r:id="rId11"/>
    <p:sldId id="263" r:id="rId12"/>
    <p:sldId id="262" r:id="rId13"/>
    <p:sldId id="264" r:id="rId14"/>
    <p:sldId id="268" r:id="rId15"/>
    <p:sldId id="277" r:id="rId16"/>
  </p:sldIdLst>
  <p:sldSz cx="9144000" cy="6858000" type="screen4x3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3762B64-51A5-49BA-B5CA-31C153E6B78A}" type="datetimeFigureOut">
              <a:rPr lang="uk-UA" smtClean="0"/>
              <a:pPr/>
              <a:t>15.12.2013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E95661-4097-4BEF-A968-820D8B78DBC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i-main-pic" descr="&amp;Kcy;&amp;acy;&amp;rcy;&amp;tcy;&amp;icy;&amp;ncy;&amp;kcy;&amp;acy; 11 &amp;icy;&amp;zcy; 1431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771800" y="836713"/>
            <a:ext cx="4783163" cy="538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uk-UA" sz="4800" b="1" kern="1800" dirty="0" smtClean="0">
                <a:solidFill>
                  <a:srgbClr val="FF0000"/>
                </a:solidFill>
                <a:effectLst/>
                <a:latin typeface="Arial Black" pitchFamily="34" charset="0"/>
                <a:ea typeface="Amperzand" pitchFamily="2" charset="0"/>
                <a:cs typeface="Times New Roman"/>
              </a:rPr>
              <a:t>Нідерланди - національні костюми і традиції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uk-UA" sz="1400" b="1" kern="1800" dirty="0">
              <a:solidFill>
                <a:srgbClr val="FF0000"/>
              </a:solidFill>
              <a:latin typeface="Arial Black" pitchFamily="34" charset="0"/>
              <a:ea typeface="Amperzand" pitchFamily="2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1200" b="1" kern="1800" dirty="0" smtClean="0">
                <a:solidFill>
                  <a:srgbClr val="0070C0"/>
                </a:solidFill>
                <a:latin typeface="Times New Roman" pitchFamily="18" charset="0"/>
                <a:ea typeface="Amperzand" pitchFamily="2" charset="0"/>
                <a:cs typeface="Times New Roman" pitchFamily="18" charset="0"/>
              </a:rPr>
              <a:t>             </a:t>
            </a:r>
            <a:endParaRPr lang="uk-UA" sz="1400" dirty="0">
              <a:solidFill>
                <a:srgbClr val="FF0000"/>
              </a:solidFill>
              <a:latin typeface="Arial Black" pitchFamily="34" charset="0"/>
              <a:ea typeface="Amperzand" pitchFamily="2" charset="0"/>
              <a:cs typeface="Times New Roman"/>
            </a:endParaRPr>
          </a:p>
        </p:txBody>
      </p:sp>
      <p:pic>
        <p:nvPicPr>
          <p:cNvPr id="1026" name="Picture 2" descr="C:\Users\Admin\Desktop\зліт\костюм\volmeis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2011363" cy="3017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707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268760"/>
          </a:xfrm>
        </p:spPr>
        <p:txBody>
          <a:bodyPr/>
          <a:lstStyle/>
          <a:p>
            <a:r>
              <a:rPr lang="uk-UA" b="1" dirty="0"/>
              <a:t>Дитячий костюм</a:t>
            </a:r>
            <a:r>
              <a:rPr lang="uk-UA" dirty="0"/>
              <a:t>.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7" y="1292064"/>
            <a:ext cx="7776864" cy="48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2042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571184" cy="648072"/>
          </a:xfrm>
        </p:spPr>
        <p:txBody>
          <a:bodyPr/>
          <a:lstStyle/>
          <a:p>
            <a:r>
              <a:rPr lang="uk-UA" b="1" dirty="0"/>
              <a:t>Дитячий костюм</a:t>
            </a:r>
            <a:r>
              <a:rPr lang="uk-UA" dirty="0"/>
              <a:t>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635896" y="1340768"/>
            <a:ext cx="2880320" cy="28083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</a:rPr>
              <a:t>Варто згадати про старовинну традицію голландців одягати своїх дітей у віці до шести років в сукні з пишною спідницею, загального для хлопчиків і дівчаток крою. Лише дрібні деталі цього одягу дозволяли розрізнити стать дитини.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97382"/>
            <a:ext cx="2060627" cy="293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3089225" cy="246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Desktop\Нідерланди\0_231df_6d6989e9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78476"/>
            <a:ext cx="2671936" cy="2070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Нідерланди\0_caae_3dc647e6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0" y="3501008"/>
            <a:ext cx="2540436" cy="2305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52" y="4653731"/>
            <a:ext cx="3308724" cy="205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6630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3702487" cy="1196752"/>
          </a:xfrm>
        </p:spPr>
        <p:txBody>
          <a:bodyPr/>
          <a:lstStyle/>
          <a:p>
            <a:r>
              <a:rPr lang="uk-UA" b="1" dirty="0"/>
              <a:t>Взуття.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16015" y="2060848"/>
            <a:ext cx="4013299" cy="439248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</a:rPr>
              <a:t>Здавна голландські селяни носили дерев'яні черевики </a:t>
            </a:r>
            <a:r>
              <a:rPr lang="uk-UA" b="1" dirty="0" err="1">
                <a:solidFill>
                  <a:schemeClr val="tx1"/>
                </a:solidFill>
              </a:rPr>
              <a:t>кломпи</a:t>
            </a:r>
            <a:r>
              <a:rPr lang="uk-UA" b="1" dirty="0">
                <a:solidFill>
                  <a:schemeClr val="tx1"/>
                </a:solidFill>
              </a:rPr>
              <a:t> - найзручніше взуття для пересування по піщаному узбережжю.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just"/>
            <a:r>
              <a:rPr lang="uk-UA" b="1" dirty="0" smtClean="0">
                <a:solidFill>
                  <a:schemeClr val="tx1"/>
                </a:solidFill>
              </a:rPr>
              <a:t>Чоловіки </a:t>
            </a:r>
            <a:r>
              <a:rPr lang="uk-UA" b="1" dirty="0">
                <a:solidFill>
                  <a:schemeClr val="tx1"/>
                </a:solidFill>
              </a:rPr>
              <a:t>і жінки носили їх у будні і у свята. За традицією женихи дарували нареченим </a:t>
            </a:r>
            <a:r>
              <a:rPr lang="uk-UA" b="1" dirty="0" err="1">
                <a:solidFill>
                  <a:schemeClr val="tx1"/>
                </a:solidFill>
              </a:rPr>
              <a:t>кломпи</a:t>
            </a:r>
            <a:r>
              <a:rPr lang="uk-UA" b="1" dirty="0">
                <a:solidFill>
                  <a:schemeClr val="tx1"/>
                </a:solidFill>
              </a:rPr>
              <a:t>, зроблені своїми руками. Ці забавні, неначе казкові черевички стали одним з сувенірів сучасної Голландії</a:t>
            </a:r>
            <a:r>
              <a:rPr lang="uk-UA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Місцеві умільці довели ремесло їх виготовлення до досконалості: </a:t>
            </a:r>
            <a:r>
              <a:rPr lang="uk-UA" b="1" dirty="0" err="1">
                <a:solidFill>
                  <a:schemeClr val="tx1"/>
                </a:solidFill>
              </a:rPr>
              <a:t>кломпы</a:t>
            </a:r>
            <a:r>
              <a:rPr lang="uk-UA" b="1" dirty="0">
                <a:solidFill>
                  <a:schemeClr val="tx1"/>
                </a:solidFill>
              </a:rPr>
              <a:t> фарбують, прикрашають різьбленими візерунками і написами, а в деяких провінціях покривають чорним лаком</a:t>
            </a:r>
          </a:p>
        </p:txBody>
      </p:sp>
      <p:pic>
        <p:nvPicPr>
          <p:cNvPr id="6146" name="Picture 2" descr="C:\Users\Admin\Desktop\Нідерланди\э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6" y="115417"/>
            <a:ext cx="1944216" cy="2580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Нідерланди\altena-clo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204544"/>
            <a:ext cx="1800200" cy="1831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Нідерланди\костюм\c0d95445aab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2" y="4149079"/>
            <a:ext cx="3637121" cy="2394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88" y="1916832"/>
            <a:ext cx="2665905" cy="200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83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 smtClean="0"/>
              <a:t>Ляльки в національних костюмах</a:t>
            </a:r>
            <a:endParaRPr lang="uk-UA" sz="4400" b="1" dirty="0"/>
          </a:p>
        </p:txBody>
      </p:sp>
      <p:pic>
        <p:nvPicPr>
          <p:cNvPr id="7170" name="Picture 2" descr="C:\Users\Admin\Desktop\Нідерланди\костюм\4221543xh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2500"/>
            <a:ext cx="1320001" cy="1761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Нідерланди\костюм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61" y="1864049"/>
            <a:ext cx="1115368" cy="2015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Нідерланди\костюм\Volendam Sin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08696"/>
            <a:ext cx="782637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Нідерланди\костюм\1330792658_8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57" y="4090794"/>
            <a:ext cx="2016495" cy="2464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Нідерланди\костюм\2403277992_be5db553ab_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72" y="1653030"/>
            <a:ext cx="1615019" cy="2437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esktop\Нідерланди\40355065-cepc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7165"/>
            <a:ext cx="1644213" cy="2770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dmin\Desktop\Нідерланди\1330100907_75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48" y="3584105"/>
            <a:ext cx="2146548" cy="2623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Admin\Desktop\Нідерланди\ж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40" y="1323401"/>
            <a:ext cx="1594034" cy="1943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88" y="926505"/>
            <a:ext cx="1670868" cy="248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7921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332657"/>
            <a:ext cx="6480720" cy="936104"/>
          </a:xfrm>
        </p:spPr>
        <p:txBody>
          <a:bodyPr/>
          <a:lstStyle/>
          <a:p>
            <a:r>
              <a:rPr lang="uk-UA" b="1" dirty="0" smtClean="0"/>
              <a:t>Сучасний одяг</a:t>
            </a:r>
            <a:endParaRPr lang="uk-UA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163042"/>
            <a:ext cx="4680520" cy="550631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solidFill>
                  <a:schemeClr val="tx1"/>
                </a:solidFill>
                <a:latin typeface="Times New Roman"/>
                <a:ea typeface="Times New Roman"/>
              </a:rPr>
              <a:t>Нині навіть в тих областях, де зберігається народний костюм, він поступово поступається місцем міській моді. Як і в інших європейських країнах, в Нідерландах відбувається відоме нівелювання і в одязі городян. Тепер нелегко відрізнити по сукні жінку із заможної сім'ї від робітниці. Звичайно, одяг забезпечених людей краще за якістю і покрою, але моди однакові.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latin typeface="Calibri"/>
                <a:ea typeface="Calibri"/>
                <a:cs typeface="Times New Roman"/>
              </a:rPr>
              <a:t> </a:t>
            </a:r>
          </a:p>
          <a:p>
            <a:endParaRPr lang="uk-UA" sz="2000" dirty="0"/>
          </a:p>
        </p:txBody>
      </p:sp>
      <p:pic>
        <p:nvPicPr>
          <p:cNvPr id="11267" name="Picture 3" descr="C:\Users\Admin\Desktop\Нідерланди\костюм\4483848779_53189b46f8_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2071678"/>
            <a:ext cx="2000232" cy="2168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Нідерланди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95695"/>
            <a:ext cx="1887890" cy="2520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4" y="4286256"/>
            <a:ext cx="3643338" cy="237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14290"/>
            <a:ext cx="2474241" cy="175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768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увагу!!!             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Підготувала  уч.11 класу </a:t>
            </a:r>
            <a:r>
              <a:rPr lang="uk-UA" sz="2800" dirty="0" err="1" smtClean="0"/>
              <a:t>Федак</a:t>
            </a:r>
            <a:r>
              <a:rPr lang="uk-UA" sz="2800" smtClean="0"/>
              <a:t> Г.</a:t>
            </a:r>
            <a:endParaRPr lang="uk-UA" dirty="0"/>
          </a:p>
        </p:txBody>
      </p:sp>
      <p:pic>
        <p:nvPicPr>
          <p:cNvPr id="4" name="Содержимое 3" descr="rqySfUW4Ss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643182"/>
            <a:ext cx="4924631" cy="3857628"/>
          </a:xfrm>
        </p:spPr>
      </p:pic>
      <p:pic>
        <p:nvPicPr>
          <p:cNvPr id="6" name="Рисунок 5" descr="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1857364"/>
            <a:ext cx="5000660" cy="46434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5" y="404664"/>
            <a:ext cx="3816423" cy="61212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Образ </a:t>
            </a:r>
            <a:r>
              <a:rPr lang="ru-RU" sz="3600" b="1" dirty="0" err="1" smtClean="0">
                <a:solidFill>
                  <a:srgbClr val="FF0000"/>
                </a:solidFill>
              </a:rPr>
              <a:t>Нідерландів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асоціюється</a:t>
            </a:r>
            <a:r>
              <a:rPr lang="ru-RU" sz="3600" b="1" dirty="0" smtClean="0">
                <a:solidFill>
                  <a:srgbClr val="FF0000"/>
                </a:solidFill>
              </a:rPr>
              <a:t> з сиром,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вітряками</a:t>
            </a:r>
            <a:r>
              <a:rPr lang="ru-RU" sz="3600" b="1" dirty="0" smtClean="0">
                <a:solidFill>
                  <a:srgbClr val="FF0000"/>
                </a:solidFill>
              </a:rPr>
              <a:t>, тюльпанами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та </a:t>
            </a:r>
            <a:r>
              <a:rPr lang="ru-RU" sz="3600" b="1" dirty="0" err="1" smtClean="0">
                <a:solidFill>
                  <a:srgbClr val="FF0000"/>
                </a:solidFill>
              </a:rPr>
              <a:t>національним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err="1" smtClean="0">
                <a:solidFill>
                  <a:srgbClr val="FF0000"/>
                </a:solidFill>
              </a:rPr>
              <a:t>одягом</a:t>
            </a:r>
            <a:r>
              <a:rPr lang="ru-RU" sz="3600" b="1" dirty="0" smtClean="0">
                <a:solidFill>
                  <a:srgbClr val="FF0000"/>
                </a:solidFill>
              </a:rPr>
              <a:t>.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Admin\Desktop\зліт\костюм\750151-Deluxe-Dutch-Darling-Costume-ma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001"/>
            <a:ext cx="1905000" cy="4133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зліт\костюм\mcconnell-dutch-national-costum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1592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Нідерланди\phot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3193471" cy="1979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583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96752"/>
          </a:xfrm>
        </p:spPr>
        <p:txBody>
          <a:bodyPr/>
          <a:lstStyle/>
          <a:p>
            <a:r>
              <a:rPr lang="uk-UA" b="1" dirty="0" smtClean="0"/>
              <a:t>Історична довідка</a:t>
            </a:r>
            <a:endParaRPr lang="uk-UA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4606" y="1268760"/>
            <a:ext cx="987638" cy="241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37" y="1579111"/>
            <a:ext cx="2267909" cy="254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2060848"/>
            <a:ext cx="4032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/>
              <a:t>Національний костюм в Нідерландах перестав носитися порівняно недавно. На початку 20 століття його ще носили в селах, на півночі країни національний костюм досі в шані. Голландці носять національні костюми на острові </a:t>
            </a:r>
            <a:r>
              <a:rPr lang="uk-UA" sz="2000" b="1" dirty="0" err="1" smtClean="0"/>
              <a:t>Маркен</a:t>
            </a:r>
            <a:r>
              <a:rPr lang="uk-UA" sz="2000" b="1" dirty="0" smtClean="0"/>
              <a:t>, в рибальських селах </a:t>
            </a:r>
            <a:r>
              <a:rPr lang="uk-UA" sz="2000" b="1" dirty="0" err="1" smtClean="0"/>
              <a:t>Волендам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Урка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Схевенинген</a:t>
            </a:r>
            <a:r>
              <a:rPr lang="uk-UA" sz="2000" b="1" dirty="0" smtClean="0"/>
              <a:t> і багатьох інших. Ці села притягують туристів і славляться як етнографічні заповідники</a:t>
            </a:r>
            <a:endParaRPr lang="uk-UA" sz="2000" b="1" dirty="0"/>
          </a:p>
        </p:txBody>
      </p:sp>
      <p:pic>
        <p:nvPicPr>
          <p:cNvPr id="3076" name="Picture 4" descr="C:\Users\Admin\Desktop\Нідерланди\0_5e06f_bdbac239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4" y="4221088"/>
            <a:ext cx="3416300" cy="246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6538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96879" cy="720080"/>
          </a:xfrm>
        </p:spPr>
        <p:txBody>
          <a:bodyPr/>
          <a:lstStyle/>
          <a:p>
            <a:r>
              <a:rPr lang="uk-UA" dirty="0"/>
              <a:t>Чоловічий костюм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1800" b="1" dirty="0" smtClean="0">
                <a:solidFill>
                  <a:schemeClr val="tx1"/>
                </a:solidFill>
              </a:rPr>
              <a:t>. </a:t>
            </a:r>
            <a:endParaRPr lang="uk-UA" sz="1800" b="1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95536" y="1052736"/>
            <a:ext cx="3600400" cy="5472608"/>
          </a:xfrm>
        </p:spPr>
        <p:txBody>
          <a:bodyPr>
            <a:noAutofit/>
          </a:bodyPr>
          <a:lstStyle/>
          <a:p>
            <a:pPr lvl="0" algn="just"/>
            <a:r>
              <a:rPr lang="uk-UA" sz="1600" b="1" dirty="0">
                <a:solidFill>
                  <a:schemeClr val="tx1"/>
                </a:solidFill>
              </a:rPr>
              <a:t>Чоловічий костюм складається з чорних мішкуватих штанів по коліно, яскравих кольорових сорочок, поверх яких зазвичай надівають коротенькі чорні куртки з </a:t>
            </a:r>
            <a:r>
              <a:rPr lang="uk-UA" sz="1600" b="1" dirty="0" err="1">
                <a:solidFill>
                  <a:schemeClr val="tx1"/>
                </a:solidFill>
              </a:rPr>
              <a:t>гудзиками</a:t>
            </a:r>
            <a:r>
              <a:rPr lang="uk-UA" sz="1600" b="1" dirty="0">
                <a:solidFill>
                  <a:schemeClr val="tx1"/>
                </a:solidFill>
              </a:rPr>
              <a:t> в два ряди.</a:t>
            </a:r>
          </a:p>
          <a:p>
            <a:pPr lvl="0" algn="just"/>
            <a:r>
              <a:rPr lang="uk-UA" sz="1600" b="1" dirty="0">
                <a:solidFill>
                  <a:schemeClr val="tx1"/>
                </a:solidFill>
              </a:rPr>
              <a:t>Форма широких рибальських штанів </a:t>
            </a:r>
            <a:r>
              <a:rPr lang="uk-UA" sz="1600" b="1" dirty="0" err="1">
                <a:solidFill>
                  <a:schemeClr val="tx1"/>
                </a:solidFill>
              </a:rPr>
              <a:t>нокербокерів</a:t>
            </a:r>
            <a:r>
              <a:rPr lang="uk-UA" sz="1600" b="1" dirty="0">
                <a:solidFill>
                  <a:schemeClr val="tx1"/>
                </a:solidFill>
              </a:rPr>
              <a:t> залишилася майже незмінною з </a:t>
            </a:r>
            <a:r>
              <a:rPr lang="en-US" sz="1600" b="1" dirty="0">
                <a:solidFill>
                  <a:schemeClr val="tx1"/>
                </a:solidFill>
              </a:rPr>
              <a:t>XVII </a:t>
            </a:r>
            <a:r>
              <a:rPr lang="uk-UA" sz="1600" b="1" dirty="0">
                <a:solidFill>
                  <a:schemeClr val="tx1"/>
                </a:solidFill>
              </a:rPr>
              <a:t>ст. На острові </a:t>
            </a:r>
            <a:r>
              <a:rPr lang="uk-UA" sz="1600" b="1" dirty="0" err="1">
                <a:solidFill>
                  <a:schemeClr val="tx1"/>
                </a:solidFill>
              </a:rPr>
              <a:t>Маркен</a:t>
            </a:r>
            <a:r>
              <a:rPr lang="uk-UA" sz="1600" b="1" dirty="0">
                <a:solidFill>
                  <a:schemeClr val="tx1"/>
                </a:solidFill>
              </a:rPr>
              <a:t> вони були трохи нижчі колії, і носили їх з чорними гетрами. Майже в усіх областях голландці у свята надівали двобортну куртку без коміра, з двома рядами срібних </a:t>
            </a:r>
            <a:r>
              <a:rPr lang="uk-UA" sz="1600" b="1" dirty="0" err="1">
                <a:solidFill>
                  <a:schemeClr val="tx1"/>
                </a:solidFill>
              </a:rPr>
              <a:t>гудзиків</a:t>
            </a:r>
            <a:r>
              <a:rPr lang="uk-UA" sz="1600" b="1" dirty="0">
                <a:solidFill>
                  <a:schemeClr val="tx1"/>
                </a:solidFill>
              </a:rPr>
              <a:t>. Часто її заправляли в </a:t>
            </a:r>
            <a:r>
              <a:rPr lang="uk-UA" sz="1600" b="1" dirty="0" smtClean="0">
                <a:solidFill>
                  <a:schemeClr val="tx1"/>
                </a:solidFill>
              </a:rPr>
              <a:t>штани.</a:t>
            </a:r>
          </a:p>
        </p:txBody>
      </p:sp>
      <p:pic>
        <p:nvPicPr>
          <p:cNvPr id="4098" name="Picture 2" descr="C:\Users\Admin\Desktop\Нідерланди\0_5e072_683d7b6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87583"/>
            <a:ext cx="2496279" cy="1872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Нідерланди\костюм\Rol-Nel-Dutch-costu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63" y="3212976"/>
            <a:ext cx="2491792" cy="3521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35" y="908720"/>
            <a:ext cx="1922070" cy="289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29" y="4786838"/>
            <a:ext cx="2375545" cy="14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555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31224" cy="980728"/>
          </a:xfrm>
        </p:spPr>
        <p:txBody>
          <a:bodyPr/>
          <a:lstStyle/>
          <a:p>
            <a:r>
              <a:rPr lang="ru-RU" b="1" dirty="0" err="1">
                <a:solidFill>
                  <a:schemeClr val="tx1"/>
                </a:solidFill>
              </a:rPr>
              <a:t>Головні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убори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051829"/>
            <a:ext cx="4392488" cy="5074651"/>
          </a:xfrm>
        </p:spPr>
        <p:txBody>
          <a:bodyPr/>
          <a:lstStyle/>
          <a:p>
            <a:pPr lvl="0"/>
            <a:r>
              <a:rPr lang="ru-RU" b="1" dirty="0" err="1" smtClean="0">
                <a:solidFill>
                  <a:schemeClr val="tx1"/>
                </a:solidFill>
              </a:rPr>
              <a:t>Рибалки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здавна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вважали</a:t>
            </a:r>
            <a:r>
              <a:rPr lang="ru-RU" b="1" dirty="0">
                <a:solidFill>
                  <a:schemeClr val="tx1"/>
                </a:solidFill>
              </a:rPr>
              <a:t> за </a:t>
            </a:r>
            <a:r>
              <a:rPr lang="ru-RU" b="1" dirty="0" err="1">
                <a:solidFill>
                  <a:schemeClr val="tx1"/>
                </a:solidFill>
              </a:rPr>
              <a:t>краще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носити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фетрові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хутряні</a:t>
            </a:r>
            <a:r>
              <a:rPr lang="ru-RU" b="1" dirty="0">
                <a:solidFill>
                  <a:schemeClr val="tx1"/>
                </a:solidFill>
              </a:rPr>
              <a:t> шапки, </a:t>
            </a:r>
            <a:r>
              <a:rPr lang="ru-RU" b="1" dirty="0" err="1">
                <a:solidFill>
                  <a:schemeClr val="tx1"/>
                </a:solidFill>
              </a:rPr>
              <a:t>прикрашаючи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стрічками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кількість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вказувала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сімейний</a:t>
            </a:r>
            <a:r>
              <a:rPr lang="ru-RU" b="1" dirty="0">
                <a:solidFill>
                  <a:schemeClr val="tx1"/>
                </a:solidFill>
              </a:rPr>
              <a:t> стан. </a:t>
            </a:r>
            <a:endParaRPr lang="uk-UA" b="1" dirty="0">
              <a:solidFill>
                <a:schemeClr val="tx1"/>
              </a:solidFill>
            </a:endParaRP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41609" cy="288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2255716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6989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5472608" cy="1008112"/>
          </a:xfrm>
        </p:spPr>
        <p:txBody>
          <a:bodyPr/>
          <a:lstStyle/>
          <a:p>
            <a:r>
              <a:rPr lang="uk-UA" sz="4400" b="1" dirty="0" smtClean="0"/>
              <a:t>Жіночий костюм</a:t>
            </a:r>
            <a:endParaRPr lang="uk-UA" sz="4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419873" y="1268760"/>
            <a:ext cx="3024336" cy="539757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b="1" dirty="0" smtClean="0">
                <a:solidFill>
                  <a:schemeClr val="tx1"/>
                </a:solidFill>
              </a:rPr>
              <a:t>      </a:t>
            </a:r>
            <a:r>
              <a:rPr lang="uk-UA" b="1" dirty="0">
                <a:solidFill>
                  <a:schemeClr val="tx1"/>
                </a:solidFill>
              </a:rPr>
              <a:t>Робочий одяг голландок був темних(сірих, коричневих) тонів і сильно відрізнялася від їх святкових вбрань  </a:t>
            </a:r>
            <a:r>
              <a:rPr lang="uk-UA" b="1" dirty="0" smtClean="0">
                <a:solidFill>
                  <a:schemeClr val="tx1"/>
                </a:solidFill>
              </a:rPr>
              <a:t>Жіночий </a:t>
            </a:r>
            <a:r>
              <a:rPr lang="uk-UA" b="1" dirty="0">
                <a:solidFill>
                  <a:schemeClr val="tx1"/>
                </a:solidFill>
              </a:rPr>
              <a:t>костюм, на відміну від чоловічого, значно розрізняється по селах.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just"/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uk-UA" b="1" dirty="0" smtClean="0">
                <a:solidFill>
                  <a:schemeClr val="tx1"/>
                </a:solidFill>
              </a:rPr>
              <a:t>    </a:t>
            </a:r>
            <a:r>
              <a:rPr lang="ru-RU" b="1" dirty="0" err="1" smtClean="0">
                <a:solidFill>
                  <a:schemeClr val="tx1"/>
                </a:solidFill>
              </a:rPr>
              <a:t>Кожна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провінція</a:t>
            </a:r>
            <a:r>
              <a:rPr lang="ru-RU" b="1" dirty="0">
                <a:solidFill>
                  <a:schemeClr val="tx1"/>
                </a:solidFill>
              </a:rPr>
              <a:t> мала </a:t>
            </a:r>
            <a:r>
              <a:rPr lang="ru-RU" b="1" dirty="0" err="1">
                <a:solidFill>
                  <a:schemeClr val="tx1"/>
                </a:solidFill>
              </a:rPr>
              <a:t>характерні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риси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крої</a:t>
            </a:r>
            <a:r>
              <a:rPr lang="ru-RU" b="1" dirty="0">
                <a:solidFill>
                  <a:schemeClr val="tx1"/>
                </a:solidFill>
              </a:rPr>
              <a:t> і деталях </a:t>
            </a:r>
            <a:r>
              <a:rPr lang="ru-RU" b="1" dirty="0" err="1">
                <a:solidFill>
                  <a:schemeClr val="tx1"/>
                </a:solidFill>
              </a:rPr>
              <a:t>одягу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 smtClean="0">
              <a:solidFill>
                <a:schemeClr val="tx1"/>
              </a:solidFill>
            </a:endParaRPr>
          </a:p>
          <a:p>
            <a:pPr algn="just"/>
            <a:r>
              <a:rPr lang="uk-UA" b="1" dirty="0" smtClean="0">
                <a:solidFill>
                  <a:schemeClr val="tx1"/>
                </a:solidFill>
              </a:rPr>
              <a:t>       Найбільш </a:t>
            </a:r>
            <a:r>
              <a:rPr lang="uk-UA" b="1" dirty="0">
                <a:solidFill>
                  <a:schemeClr val="tx1"/>
                </a:solidFill>
              </a:rPr>
              <a:t>древньою вважається сукня </a:t>
            </a:r>
            <a:r>
              <a:rPr lang="uk-UA" b="1" dirty="0" err="1">
                <a:solidFill>
                  <a:schemeClr val="tx1"/>
                </a:solidFill>
              </a:rPr>
              <a:t>маркенских</a:t>
            </a:r>
            <a:r>
              <a:rPr lang="uk-UA" b="1" dirty="0">
                <a:solidFill>
                  <a:schemeClr val="tx1"/>
                </a:solidFill>
              </a:rPr>
              <a:t> жінок. Характерна риса його — яскравість і строкатість.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     </a:t>
            </a:r>
            <a:r>
              <a:rPr lang="ru-RU" b="1" dirty="0" err="1" smtClean="0">
                <a:solidFill>
                  <a:schemeClr val="tx1"/>
                </a:solidFill>
              </a:rPr>
              <a:t>Спідниці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і </a:t>
            </a:r>
            <a:r>
              <a:rPr lang="ru-RU" b="1" dirty="0" err="1">
                <a:solidFill>
                  <a:schemeClr val="tx1"/>
                </a:solidFill>
              </a:rPr>
              <a:t>фартухи</a:t>
            </a:r>
            <a:r>
              <a:rPr lang="ru-RU" b="1" dirty="0">
                <a:solidFill>
                  <a:schemeClr val="tx1"/>
                </a:solidFill>
              </a:rPr>
              <a:t> голландки шили з </a:t>
            </a:r>
            <a:r>
              <a:rPr lang="ru-RU" b="1" dirty="0" err="1">
                <a:solidFill>
                  <a:schemeClr val="tx1"/>
                </a:solidFill>
              </a:rPr>
              <a:t>однотонних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смугастих</a:t>
            </a:r>
            <a:r>
              <a:rPr lang="ru-RU" b="1" dirty="0">
                <a:solidFill>
                  <a:schemeClr val="tx1"/>
                </a:solidFill>
              </a:rPr>
              <a:t> тканин. Характерною </a:t>
            </a:r>
            <a:r>
              <a:rPr lang="ru-RU" b="1" dirty="0" err="1">
                <a:solidFill>
                  <a:schemeClr val="tx1"/>
                </a:solidFill>
              </a:rPr>
              <a:t>рисою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голландських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фартухів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була</a:t>
            </a:r>
            <a:r>
              <a:rPr lang="ru-RU" b="1" dirty="0">
                <a:solidFill>
                  <a:schemeClr val="tx1"/>
                </a:solidFill>
              </a:rPr>
              <a:t> широка </a:t>
            </a:r>
            <a:r>
              <a:rPr lang="ru-RU" b="1" dirty="0" err="1">
                <a:solidFill>
                  <a:schemeClr val="tx1"/>
                </a:solidFill>
              </a:rPr>
              <a:t>облямівка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тканини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іншого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кольору</a:t>
            </a:r>
            <a:r>
              <a:rPr lang="ru-RU" b="1" dirty="0">
                <a:solidFill>
                  <a:schemeClr val="tx1"/>
                </a:solidFill>
              </a:rPr>
              <a:t>, яку пришивали не до подолу, а до пояса. </a:t>
            </a:r>
            <a:endParaRPr lang="uk-UA" b="1" dirty="0">
              <a:solidFill>
                <a:schemeClr val="tx1"/>
              </a:solidFill>
            </a:endParaRPr>
          </a:p>
          <a:p>
            <a:pPr algn="just"/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2256416" cy="285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Нідерланди\костюм\0_5e071_72f5e916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9" y="1268760"/>
            <a:ext cx="2935137" cy="3331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7" y="4797152"/>
            <a:ext cx="2708579" cy="186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Admin\Desktop\Нідерланди\костюм\NVVCD00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52718"/>
            <a:ext cx="2119342" cy="2829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61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1628800"/>
          </a:xfrm>
        </p:spPr>
        <p:txBody>
          <a:bodyPr/>
          <a:lstStyle/>
          <a:p>
            <a:r>
              <a:rPr lang="uk-UA" sz="3600" b="1" dirty="0" smtClean="0"/>
              <a:t>Національний одяг провінції </a:t>
            </a:r>
            <a:r>
              <a:rPr lang="uk-UA" sz="3600" b="1" dirty="0" err="1" smtClean="0"/>
              <a:t>Волендам</a:t>
            </a:r>
            <a:r>
              <a:rPr lang="uk-UA" sz="3600" dirty="0" smtClean="0"/>
              <a:t> </a:t>
            </a:r>
            <a:endParaRPr lang="uk-UA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95736" y="1556792"/>
            <a:ext cx="6696744" cy="456937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Тут жінки носять широку довгу спідницю темного забарвлення(зелену або синю), темного ж кольору кофту з овальним вирізом спереду, через який видно біла або строката манишка, і світлий смугастий фартух на широкому поясі. Їх білі сильно накрохмалені полотняні або мереживні чіпці мають загострену верхівку і загострені ж відігнуті </a:t>
            </a:r>
            <a:r>
              <a:rPr lang="uk-UA" sz="1800" b="1" dirty="0">
                <a:solidFill>
                  <a:schemeClr val="tx1"/>
                </a:solidFill>
                <a:latin typeface="Times New Roman"/>
                <a:ea typeface="Times New Roman"/>
              </a:rPr>
              <a:t>у вух кінці.</a:t>
            </a:r>
          </a:p>
          <a:p>
            <a:endParaRPr lang="uk-UA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7147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0676"/>
            <a:ext cx="4025916" cy="26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11239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1610"/>
            <a:ext cx="1846519" cy="256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6915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124744"/>
          </a:xfrm>
        </p:spPr>
        <p:txBody>
          <a:bodyPr/>
          <a:lstStyle/>
          <a:p>
            <a:r>
              <a:rPr lang="uk-UA" b="1" dirty="0"/>
              <a:t>Головні убори 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059832" y="1340768"/>
            <a:ext cx="3816424" cy="478539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b="1" dirty="0" smtClean="0">
                <a:solidFill>
                  <a:schemeClr val="tx1"/>
                </a:solidFill>
                <a:latin typeface="Times New Roman"/>
                <a:ea typeface="Calibri"/>
              </a:rPr>
              <a:t>         Головні </a:t>
            </a:r>
            <a:r>
              <a:rPr lang="uk-UA" b="1" dirty="0">
                <a:solidFill>
                  <a:schemeClr val="tx1"/>
                </a:solidFill>
                <a:latin typeface="Times New Roman"/>
                <a:ea typeface="Calibri"/>
              </a:rPr>
              <a:t>убори голландок здавна надзвичайно прикрашали жіночий костюм, іноді вони зберігали риси середньовічних </a:t>
            </a:r>
            <a:r>
              <a:rPr lang="uk-UA" b="1" dirty="0" err="1">
                <a:solidFill>
                  <a:schemeClr val="tx1"/>
                </a:solidFill>
                <a:latin typeface="Times New Roman"/>
                <a:ea typeface="Calibri"/>
              </a:rPr>
              <a:t>парусоподібних</a:t>
            </a:r>
            <a:r>
              <a:rPr lang="uk-UA" b="1" dirty="0">
                <a:solidFill>
                  <a:schemeClr val="tx1"/>
                </a:solidFill>
                <a:latin typeface="Times New Roman"/>
                <a:ea typeface="Calibri"/>
              </a:rPr>
              <a:t>  чіпців. </a:t>
            </a:r>
            <a:r>
              <a:rPr lang="uk-UA" b="1" dirty="0" smtClean="0">
                <a:solidFill>
                  <a:schemeClr val="tx1"/>
                </a:solidFill>
                <a:latin typeface="Times New Roman"/>
                <a:ea typeface="Calibri"/>
              </a:rPr>
              <a:t>	Старовинна </a:t>
            </a:r>
            <a:r>
              <a:rPr lang="uk-UA" b="1" dirty="0">
                <a:solidFill>
                  <a:schemeClr val="tx1"/>
                </a:solidFill>
                <a:latin typeface="Times New Roman"/>
                <a:ea typeface="Calibri"/>
              </a:rPr>
              <a:t>традиція, що зобов'язує повністю приховувати від очей сторонніх волосся не лише жінок, але і дівчат, привела до появи чіпців дуже складних форм і конструкцій</a:t>
            </a:r>
            <a:r>
              <a:rPr lang="uk-UA" b="1" dirty="0" smtClean="0">
                <a:solidFill>
                  <a:schemeClr val="tx1"/>
                </a:solidFill>
                <a:latin typeface="Times New Roman"/>
                <a:ea typeface="Calibri"/>
              </a:rPr>
              <a:t>.</a:t>
            </a:r>
          </a:p>
          <a:p>
            <a:pPr algn="just"/>
            <a:r>
              <a:rPr lang="uk-UA" b="1" dirty="0" smtClean="0">
                <a:solidFill>
                  <a:schemeClr val="tx1"/>
                </a:solidFill>
                <a:latin typeface="Times New Roman"/>
                <a:ea typeface="Calibri"/>
              </a:rPr>
              <a:t>           Хитромудрої </a:t>
            </a:r>
            <a:r>
              <a:rPr lang="uk-UA" b="1" dirty="0">
                <a:solidFill>
                  <a:schemeClr val="tx1"/>
                </a:solidFill>
                <a:latin typeface="Times New Roman"/>
                <a:ea typeface="Calibri"/>
              </a:rPr>
              <a:t>форми мереживні ковпачки з «крильцями» витончено обрамляли щоки мешканок </a:t>
            </a:r>
            <a:r>
              <a:rPr lang="uk-UA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Волендама</a:t>
            </a:r>
            <a:r>
              <a:rPr lang="uk-UA" b="1" dirty="0">
                <a:solidFill>
                  <a:schemeClr val="tx1"/>
                </a:solidFill>
                <a:latin typeface="Times New Roman"/>
                <a:ea typeface="Calibri"/>
              </a:rPr>
              <a:t>, в профіль повністю приховуючи їх осіб. 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Нідерланди\костюм\portrait-v0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416983" cy="2267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ідерланди\0_5e06c_d14ffa92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19496"/>
            <a:ext cx="1479550" cy="222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Нідерланди\85315773_ZuidBeveland_kop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81952"/>
            <a:ext cx="1854166" cy="2230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Нідерланди\85315738_4064_2_kop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25144"/>
            <a:ext cx="2703686" cy="2006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Нідерланди\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80928"/>
            <a:ext cx="1857375" cy="1485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Нідерланди\85315747_Hendrikje_Hooikammer_in_kerkdracht_kopiy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74292"/>
            <a:ext cx="1689083" cy="2361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16" y="3461965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041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effectLst/>
              </a:rPr>
              <a:t>Прикраси.</a:t>
            </a:r>
            <a:r>
              <a:rPr lang="uk-UA" dirty="0">
                <a:effectLst/>
              </a:rPr>
              <a:t>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З </a:t>
            </a:r>
            <a:r>
              <a:rPr lang="ru-RU" b="1" dirty="0" err="1">
                <a:solidFill>
                  <a:schemeClr val="tx1"/>
                </a:solidFill>
              </a:rPr>
              <a:t>усіх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каменів</a:t>
            </a:r>
            <a:r>
              <a:rPr lang="ru-RU" b="1" dirty="0">
                <a:solidFill>
                  <a:schemeClr val="tx1"/>
                </a:solidFill>
              </a:rPr>
              <a:t> голландки </a:t>
            </a:r>
            <a:r>
              <a:rPr lang="ru-RU" b="1" dirty="0" err="1">
                <a:solidFill>
                  <a:schemeClr val="tx1"/>
                </a:solidFill>
              </a:rPr>
              <a:t>віддавали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перевагу</a:t>
            </a:r>
            <a:r>
              <a:rPr lang="ru-RU" b="1" dirty="0">
                <a:solidFill>
                  <a:schemeClr val="tx1"/>
                </a:solidFill>
              </a:rPr>
              <a:t> тому,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приносить, на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думку, удачу </a:t>
            </a:r>
            <a:r>
              <a:rPr lang="ru-RU" b="1" dirty="0" err="1">
                <a:solidFill>
                  <a:schemeClr val="tx1"/>
                </a:solidFill>
              </a:rPr>
              <a:t>корал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улюбленою</a:t>
            </a:r>
            <a:r>
              <a:rPr lang="ru-RU" b="1" dirty="0" smtClean="0">
                <a:solidFill>
                  <a:schemeClr val="tx1"/>
                </a:solidFill>
              </a:rPr>
              <a:t> прикрасою </a:t>
            </a:r>
            <a:r>
              <a:rPr lang="ru-RU" b="1" dirty="0" err="1">
                <a:solidFill>
                  <a:schemeClr val="tx1"/>
                </a:solidFill>
              </a:rPr>
              <a:t>було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намисто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декількох</a:t>
            </a:r>
            <a:r>
              <a:rPr lang="ru-RU" b="1" dirty="0">
                <a:solidFill>
                  <a:schemeClr val="tx1"/>
                </a:solidFill>
              </a:rPr>
              <a:t> ниток </a:t>
            </a:r>
            <a:r>
              <a:rPr lang="ru-RU" b="1" dirty="0" err="1">
                <a:solidFill>
                  <a:schemeClr val="tx1"/>
                </a:solidFill>
              </a:rPr>
              <a:t>коралових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намист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сполучених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спереду</a:t>
            </a:r>
            <a:r>
              <a:rPr lang="ru-RU" b="1" dirty="0">
                <a:solidFill>
                  <a:schemeClr val="tx1"/>
                </a:solidFill>
              </a:rPr>
              <a:t> золотою </a:t>
            </a:r>
            <a:r>
              <a:rPr lang="ru-RU" b="1" dirty="0" err="1">
                <a:solidFill>
                  <a:schemeClr val="tx1"/>
                </a:solidFill>
              </a:rPr>
              <a:t>застібкою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692544" cy="369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8001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307</TotalTime>
  <Words>578</Words>
  <Application>Microsoft Office PowerPoint</Application>
  <PresentationFormat>Экран (4:3)</PresentationFormat>
  <Paragraphs>36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Исполнительная</vt:lpstr>
      <vt:lpstr>Слайд 1</vt:lpstr>
      <vt:lpstr>   Образ Нідерландів асоціюється з сиром, вітряками, тюльпанами  та національним  одягом. </vt:lpstr>
      <vt:lpstr>Історична довідка</vt:lpstr>
      <vt:lpstr>Чоловічий костюм </vt:lpstr>
      <vt:lpstr>Головні убори.</vt:lpstr>
      <vt:lpstr>Жіночий костюм</vt:lpstr>
      <vt:lpstr>Національний одяг провінції Волендам </vt:lpstr>
      <vt:lpstr>Головні убори </vt:lpstr>
      <vt:lpstr>Прикраси. </vt:lpstr>
      <vt:lpstr>Дитячий костюм. </vt:lpstr>
      <vt:lpstr>Дитячий костюм. </vt:lpstr>
      <vt:lpstr>Взуття. </vt:lpstr>
      <vt:lpstr>Ляльки в національних костюмах</vt:lpstr>
      <vt:lpstr>Сучасний одяг</vt:lpstr>
      <vt:lpstr>Дякую за увагу!!!               Підготувала  уч.11 класу Федак Г.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TATO</cp:lastModifiedBy>
  <cp:revision>27</cp:revision>
  <cp:lastPrinted>2012-09-08T20:42:45Z</cp:lastPrinted>
  <dcterms:created xsi:type="dcterms:W3CDTF">2012-09-08T13:34:38Z</dcterms:created>
  <dcterms:modified xsi:type="dcterms:W3CDTF">2013-12-15T14:00:49Z</dcterms:modified>
</cp:coreProperties>
</file>