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E"/>
    <a:srgbClr val="C5700A"/>
    <a:srgbClr val="4A2B0E"/>
    <a:srgbClr val="1D120E"/>
    <a:srgbClr val="000306"/>
    <a:srgbClr val="FF6C99"/>
    <a:srgbClr val="526664"/>
    <a:srgbClr val="B5B5B3"/>
    <a:srgbClr val="00B9CD"/>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65" autoAdjust="0"/>
    <p:restoredTop sz="94660"/>
  </p:normalViewPr>
  <p:slideViewPr>
    <p:cSldViewPr snapToGrid="0">
      <p:cViewPr>
        <p:scale>
          <a:sx n="81" d="100"/>
          <a:sy n="81" d="100"/>
        </p:scale>
        <p:origin x="-105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2016556-29AD-44B1-8A1C-ABE338D926E3}" type="datetimeFigureOut">
              <a:rPr lang="ru-RU" smtClean="0"/>
              <a:t>12.02.2015</a:t>
            </a:fld>
            <a:endParaRPr lang="ru-RU"/>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058DFFB4-B522-49A9-895A-71E37BE27F01}" type="slidenum">
              <a:rPr lang="ru-RU" smtClean="0"/>
              <a:t>‹#›</a:t>
            </a:fld>
            <a:endParaRPr lang="ru-RU"/>
          </a:p>
        </p:txBody>
      </p:sp>
    </p:spTree>
    <p:extLst>
      <p:ext uri="{BB962C8B-B14F-4D97-AF65-F5344CB8AC3E}">
        <p14:creationId xmlns:p14="http://schemas.microsoft.com/office/powerpoint/2010/main" val="4215490829"/>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2016556-29AD-44B1-8A1C-ABE338D926E3}" type="datetimeFigureOut">
              <a:rPr lang="ru-RU" smtClean="0"/>
              <a:t>12.02.2015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8DFFB4-B522-49A9-895A-71E37BE27F01}" type="slidenum">
              <a:rPr lang="ru-RU" smtClean="0"/>
              <a:t>‹#›</a:t>
            </a:fld>
            <a:endParaRPr lang="ru-RU"/>
          </a:p>
        </p:txBody>
      </p:sp>
    </p:spTree>
    <p:extLst>
      <p:ext uri="{BB962C8B-B14F-4D97-AF65-F5344CB8AC3E}">
        <p14:creationId xmlns:p14="http://schemas.microsoft.com/office/powerpoint/2010/main" val="2100634534"/>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2016556-29AD-44B1-8A1C-ABE338D926E3}" type="datetimeFigureOut">
              <a:rPr lang="ru-RU" smtClean="0"/>
              <a:t>12.02.2015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8DFFB4-B522-49A9-895A-71E37BE27F01}" type="slidenum">
              <a:rPr lang="ru-RU" smtClean="0"/>
              <a:t>‹#›</a:t>
            </a:fld>
            <a:endParaRPr lang="ru-RU"/>
          </a:p>
        </p:txBody>
      </p:sp>
    </p:spTree>
    <p:extLst>
      <p:ext uri="{BB962C8B-B14F-4D97-AF65-F5344CB8AC3E}">
        <p14:creationId xmlns:p14="http://schemas.microsoft.com/office/powerpoint/2010/main" val="3311014975"/>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2016556-29AD-44B1-8A1C-ABE338D926E3}" type="datetimeFigureOut">
              <a:rPr lang="ru-RU" smtClean="0"/>
              <a:t>12.02.2015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8DFFB4-B522-49A9-895A-71E37BE27F01}" type="slidenum">
              <a:rPr lang="ru-RU" smtClean="0"/>
              <a:t>‹#›</a:t>
            </a:fld>
            <a:endParaRPr lang="ru-RU"/>
          </a:p>
        </p:txBody>
      </p:sp>
    </p:spTree>
    <p:extLst>
      <p:ext uri="{BB962C8B-B14F-4D97-AF65-F5344CB8AC3E}">
        <p14:creationId xmlns:p14="http://schemas.microsoft.com/office/powerpoint/2010/main" val="3167568797"/>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2016556-29AD-44B1-8A1C-ABE338D926E3}" type="datetimeFigureOut">
              <a:rPr lang="ru-RU" smtClean="0"/>
              <a:t>12.02.2015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8DFFB4-B522-49A9-895A-71E37BE27F01}" type="slidenum">
              <a:rPr lang="ru-RU" smtClean="0"/>
              <a:t>‹#›</a:t>
            </a:fld>
            <a:endParaRPr lang="ru-RU"/>
          </a:p>
        </p:txBody>
      </p:sp>
    </p:spTree>
    <p:extLst>
      <p:ext uri="{BB962C8B-B14F-4D97-AF65-F5344CB8AC3E}">
        <p14:creationId xmlns:p14="http://schemas.microsoft.com/office/powerpoint/2010/main" val="323759630"/>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2016556-29AD-44B1-8A1C-ABE338D926E3}" type="datetimeFigureOut">
              <a:rPr lang="ru-RU" smtClean="0"/>
              <a:t>12.02.2015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58DFFB4-B522-49A9-895A-71E37BE27F01}" type="slidenum">
              <a:rPr lang="ru-RU" smtClean="0"/>
              <a:t>‹#›</a:t>
            </a:fld>
            <a:endParaRPr lang="ru-RU"/>
          </a:p>
        </p:txBody>
      </p:sp>
    </p:spTree>
    <p:extLst>
      <p:ext uri="{BB962C8B-B14F-4D97-AF65-F5344CB8AC3E}">
        <p14:creationId xmlns:p14="http://schemas.microsoft.com/office/powerpoint/2010/main" val="3422014214"/>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2016556-29AD-44B1-8A1C-ABE338D926E3}" type="datetimeFigureOut">
              <a:rPr lang="ru-RU" smtClean="0"/>
              <a:t>12.02.2015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58DFFB4-B522-49A9-895A-71E37BE27F01}" type="slidenum">
              <a:rPr lang="ru-RU" smtClean="0"/>
              <a:t>‹#›</a:t>
            </a:fld>
            <a:endParaRPr lang="ru-RU"/>
          </a:p>
        </p:txBody>
      </p:sp>
    </p:spTree>
    <p:extLst>
      <p:ext uri="{BB962C8B-B14F-4D97-AF65-F5344CB8AC3E}">
        <p14:creationId xmlns:p14="http://schemas.microsoft.com/office/powerpoint/2010/main" val="3518773574"/>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2016556-29AD-44B1-8A1C-ABE338D926E3}" type="datetimeFigureOut">
              <a:rPr lang="ru-RU" smtClean="0"/>
              <a:t>12.02.2015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58DFFB4-B522-49A9-895A-71E37BE27F01}" type="slidenum">
              <a:rPr lang="ru-RU" smtClean="0"/>
              <a:t>‹#›</a:t>
            </a:fld>
            <a:endParaRPr lang="ru-RU"/>
          </a:p>
        </p:txBody>
      </p:sp>
    </p:spTree>
    <p:extLst>
      <p:ext uri="{BB962C8B-B14F-4D97-AF65-F5344CB8AC3E}">
        <p14:creationId xmlns:p14="http://schemas.microsoft.com/office/powerpoint/2010/main" val="2557218670"/>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016556-29AD-44B1-8A1C-ABE338D926E3}" type="datetimeFigureOut">
              <a:rPr lang="ru-RU" smtClean="0"/>
              <a:t>12.02.2015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58DFFB4-B522-49A9-895A-71E37BE27F01}" type="slidenum">
              <a:rPr lang="ru-RU" smtClean="0"/>
              <a:t>‹#›</a:t>
            </a:fld>
            <a:endParaRPr lang="ru-RU"/>
          </a:p>
        </p:txBody>
      </p:sp>
    </p:spTree>
    <p:extLst>
      <p:ext uri="{BB962C8B-B14F-4D97-AF65-F5344CB8AC3E}">
        <p14:creationId xmlns:p14="http://schemas.microsoft.com/office/powerpoint/2010/main" val="4189966006"/>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2016556-29AD-44B1-8A1C-ABE338D926E3}" type="datetimeFigureOut">
              <a:rPr lang="ru-RU" smtClean="0"/>
              <a:t>12.02.2015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58DFFB4-B522-49A9-895A-71E37BE27F01}" type="slidenum">
              <a:rPr lang="ru-RU" smtClean="0"/>
              <a:t>‹#›</a:t>
            </a:fld>
            <a:endParaRPr lang="ru-RU"/>
          </a:p>
        </p:txBody>
      </p:sp>
    </p:spTree>
    <p:extLst>
      <p:ext uri="{BB962C8B-B14F-4D97-AF65-F5344CB8AC3E}">
        <p14:creationId xmlns:p14="http://schemas.microsoft.com/office/powerpoint/2010/main" val="1027140808"/>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2016556-29AD-44B1-8A1C-ABE338D926E3}" type="datetimeFigureOut">
              <a:rPr lang="ru-RU" smtClean="0"/>
              <a:t>12.02.2015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58DFFB4-B522-49A9-895A-71E37BE27F01}" type="slidenum">
              <a:rPr lang="ru-RU" smtClean="0"/>
              <a:t>‹#›</a:t>
            </a:fld>
            <a:endParaRPr lang="ru-RU"/>
          </a:p>
        </p:txBody>
      </p:sp>
    </p:spTree>
    <p:extLst>
      <p:ext uri="{BB962C8B-B14F-4D97-AF65-F5344CB8AC3E}">
        <p14:creationId xmlns:p14="http://schemas.microsoft.com/office/powerpoint/2010/main" val="4036122006"/>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016556-29AD-44B1-8A1C-ABE338D926E3}" type="datetimeFigureOut">
              <a:rPr lang="ru-RU" smtClean="0"/>
              <a:t>12.02.2015</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pic>
        <p:nvPicPr>
          <p:cNvPr id="43" name="Рисунок 4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8DFFB4-B522-49A9-895A-71E37BE27F01}" type="slidenum">
              <a:rPr lang="ru-RU" smtClean="0"/>
              <a:t>‹#›</a:t>
            </a:fld>
            <a:endParaRPr lang="ru-RU"/>
          </a:p>
        </p:txBody>
      </p:sp>
      <p:sp>
        <p:nvSpPr>
          <p:cNvPr id="41" name="Прямоугольник 40"/>
          <p:cNvSpPr/>
          <p:nvPr userDrawn="1"/>
        </p:nvSpPr>
        <p:spPr>
          <a:xfrm>
            <a:off x="0" y="0"/>
            <a:ext cx="9144000" cy="6858000"/>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19615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1.jp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jp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7.jpeg"/><Relationship Id="rId18" Type="http://schemas.openxmlformats.org/officeDocument/2006/relationships/slide" Target="slide10.xml"/><Relationship Id="rId3" Type="http://schemas.openxmlformats.org/officeDocument/2006/relationships/image" Target="../media/image2.jpeg"/><Relationship Id="rId21" Type="http://schemas.openxmlformats.org/officeDocument/2006/relationships/image" Target="../media/image11.jpeg"/><Relationship Id="rId7" Type="http://schemas.openxmlformats.org/officeDocument/2006/relationships/image" Target="../media/image4.jpeg"/><Relationship Id="rId12" Type="http://schemas.openxmlformats.org/officeDocument/2006/relationships/slide" Target="slide7.xml"/><Relationship Id="rId17" Type="http://schemas.openxmlformats.org/officeDocument/2006/relationships/image" Target="../media/image9.jpeg"/><Relationship Id="rId2" Type="http://schemas.openxmlformats.org/officeDocument/2006/relationships/slide" Target="slide11.xml"/><Relationship Id="rId16" Type="http://schemas.openxmlformats.org/officeDocument/2006/relationships/slide" Target="slide9.xml"/><Relationship Id="rId20"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6.jpeg"/><Relationship Id="rId5" Type="http://schemas.openxmlformats.org/officeDocument/2006/relationships/image" Target="../media/image3.jpeg"/><Relationship Id="rId15" Type="http://schemas.openxmlformats.org/officeDocument/2006/relationships/image" Target="../media/image8.jpeg"/><Relationship Id="rId10" Type="http://schemas.openxmlformats.org/officeDocument/2006/relationships/slide" Target="slide6.xml"/><Relationship Id="rId19" Type="http://schemas.openxmlformats.org/officeDocument/2006/relationships/image" Target="../media/image10.jpeg"/><Relationship Id="rId4" Type="http://schemas.openxmlformats.org/officeDocument/2006/relationships/slide" Target="slide3.xml"/><Relationship Id="rId9" Type="http://schemas.openxmlformats.org/officeDocument/2006/relationships/image" Target="../media/image5.jpeg"/><Relationship Id="rId14" Type="http://schemas.openxmlformats.org/officeDocument/2006/relationships/slide" Target="slide8.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jp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jpg"/><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2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Заголовок 1"/>
          <p:cNvSpPr>
            <a:spLocks noGrp="1"/>
          </p:cNvSpPr>
          <p:nvPr>
            <p:ph type="ctrTitle"/>
          </p:nvPr>
        </p:nvSpPr>
        <p:spPr>
          <a:xfrm>
            <a:off x="949570" y="762001"/>
            <a:ext cx="6998676" cy="4419600"/>
          </a:xfrm>
        </p:spPr>
        <p:txBody>
          <a:bodyPr>
            <a:noAutofit/>
          </a:bodyPr>
          <a:lstStyle/>
          <a:p>
            <a:r>
              <a:rPr lang="en-US"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Traditional meals in Great Britain</a:t>
            </a:r>
            <a:endParaRPr lang="ru-RU" sz="8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ndParaRPr>
          </a:p>
        </p:txBody>
      </p:sp>
    </p:spTree>
    <p:extLst>
      <p:ext uri="{BB962C8B-B14F-4D97-AF65-F5344CB8AC3E}">
        <p14:creationId xmlns:p14="http://schemas.microsoft.com/office/powerpoint/2010/main" val="3174043167"/>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Shepherds' Pie</a:t>
            </a:r>
            <a:endParaRPr lang="ru-RU"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Объект 2"/>
          <p:cNvSpPr>
            <a:spLocks noGrp="1"/>
          </p:cNvSpPr>
          <p:nvPr>
            <p:ph sz="half" idx="1"/>
          </p:nvPr>
        </p:nvSpPr>
        <p:spPr>
          <a:xfrm>
            <a:off x="628649" y="1711569"/>
            <a:ext cx="7765073" cy="1125416"/>
          </a:xfrm>
        </p:spPr>
        <p:txBody>
          <a:bodyPr>
            <a:normAutofit/>
          </a:bodyPr>
          <a:lstStyle/>
          <a:p>
            <a:pPr algn="ctr"/>
            <a:r>
              <a:rPr lang="en-US" sz="3200" dirty="0"/>
              <a:t>Made with minced lamb and vegetables topped with mashed potato.</a:t>
            </a:r>
            <a:endParaRPr lang="ru-RU" sz="3200"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758461" y="2876303"/>
            <a:ext cx="5545016" cy="3694366"/>
          </a:xfrm>
          <a:prstGeom prst="rect">
            <a:avLst/>
          </a:prstGeom>
          <a:ln>
            <a:noFill/>
          </a:ln>
          <a:effectLst>
            <a:softEdge rad="112500"/>
          </a:effectLst>
        </p:spPr>
      </p:pic>
      <p:pic>
        <p:nvPicPr>
          <p:cNvPr id="6"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27959"/>
            <a:ext cx="5365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7367384"/>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42388"/>
            <a:ext cx="7886700" cy="1325563"/>
          </a:xfrm>
        </p:spPr>
        <p:txBody>
          <a:bodyPr>
            <a:normAutofit/>
          </a:bodyPr>
          <a:lstStyle/>
          <a:p>
            <a:pPr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Yorkshire Pudding</a:t>
            </a:r>
            <a:endParaRPr lang="ru-RU"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Объект 2"/>
          <p:cNvSpPr>
            <a:spLocks noGrp="1"/>
          </p:cNvSpPr>
          <p:nvPr>
            <p:ph sz="half" idx="1"/>
          </p:nvPr>
        </p:nvSpPr>
        <p:spPr>
          <a:xfrm>
            <a:off x="628650" y="1312986"/>
            <a:ext cx="8058150" cy="2403230"/>
          </a:xfrm>
        </p:spPr>
        <p:txBody>
          <a:bodyPr>
            <a:noAutofit/>
          </a:bodyPr>
          <a:lstStyle/>
          <a:p>
            <a:pPr algn="ctr"/>
            <a:r>
              <a:rPr lang="en-US" sz="2400" dirty="0"/>
              <a:t>Yorkshire pudding, made from flour, eggs and milk, is a sort of batter baked in the oven and usually moistened with gravy. </a:t>
            </a:r>
          </a:p>
          <a:p>
            <a:pPr algn="ctr"/>
            <a:r>
              <a:rPr lang="en-US" sz="2400" dirty="0"/>
              <a:t>The traditional way to eat a Yorkshire pudding is to have a large, flat one filled with gravy and vegetables as a starter of the meal. Then when the meal is over, any unused puddings should be served with jam or ice-cream as a dessert.</a:t>
            </a:r>
            <a:endParaRPr lang="ru-RU" sz="2400"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192215" y="3622431"/>
            <a:ext cx="4952199" cy="3120967"/>
          </a:xfrm>
          <a:prstGeom prst="rect">
            <a:avLst/>
          </a:prstGeom>
          <a:ln>
            <a:noFill/>
          </a:ln>
          <a:effectLst>
            <a:softEdge rad="112500"/>
          </a:effectLst>
        </p:spPr>
      </p:pic>
      <p:pic>
        <p:nvPicPr>
          <p:cNvPr id="6"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27959"/>
            <a:ext cx="5365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1312576"/>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Toad-in-the-Hole</a:t>
            </a:r>
            <a:endParaRPr lang="ru-RU"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Объект 2"/>
          <p:cNvSpPr>
            <a:spLocks noGrp="1"/>
          </p:cNvSpPr>
          <p:nvPr>
            <p:ph sz="half" idx="1"/>
          </p:nvPr>
        </p:nvSpPr>
        <p:spPr>
          <a:xfrm>
            <a:off x="628650" y="1825625"/>
            <a:ext cx="7835412" cy="1398221"/>
          </a:xfrm>
        </p:spPr>
        <p:txBody>
          <a:bodyPr>
            <a:normAutofit lnSpcReduction="10000"/>
          </a:bodyPr>
          <a:lstStyle/>
          <a:p>
            <a:pPr algn="ctr"/>
            <a:r>
              <a:rPr lang="en-US" sz="3200" dirty="0"/>
              <a:t>Similar to Yorkshire Pudding but with sausages placed in the batter before cooking.</a:t>
            </a:r>
            <a:endParaRPr lang="ru-RU" sz="3200"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24845" y="3274651"/>
            <a:ext cx="6124816" cy="3210587"/>
          </a:xfrm>
          <a:prstGeom prst="rect">
            <a:avLst/>
          </a:prstGeom>
          <a:ln>
            <a:noFill/>
          </a:ln>
          <a:effectLst>
            <a:softEdge rad="112500"/>
          </a:effectLst>
        </p:spPr>
      </p:pic>
      <p:pic>
        <p:nvPicPr>
          <p:cNvPr id="6"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27959"/>
            <a:ext cx="5365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613471"/>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sz="2800" dirty="0"/>
              <a:t>Traditional English dishes have had competition from other dishes over the years. Despite this, if you visit England, you can still be served up the traditional foods that have been eating for years.</a:t>
            </a:r>
            <a:endParaRPr lang="ru-RU" sz="2800" dirty="0"/>
          </a:p>
        </p:txBody>
      </p:sp>
      <p:sp>
        <p:nvSpPr>
          <p:cNvPr id="19" name="Объект 18"/>
          <p:cNvSpPr>
            <a:spLocks noGrp="1"/>
          </p:cNvSpPr>
          <p:nvPr>
            <p:ph idx="1"/>
          </p:nvPr>
        </p:nvSpPr>
        <p:spPr/>
        <p:txBody>
          <a:bodyPr/>
          <a:lstStyle/>
          <a:p>
            <a:endParaRPr lang="ru-RU" dirty="0"/>
          </a:p>
        </p:txBody>
      </p:sp>
      <p:grpSp>
        <p:nvGrpSpPr>
          <p:cNvPr id="4" name="Группа 3"/>
          <p:cNvGrpSpPr/>
          <p:nvPr/>
        </p:nvGrpSpPr>
        <p:grpSpPr>
          <a:xfrm>
            <a:off x="670113" y="1833794"/>
            <a:ext cx="7900973" cy="4469392"/>
            <a:chOff x="640806" y="1833794"/>
            <a:chExt cx="7900973" cy="4469392"/>
          </a:xfrm>
        </p:grpSpPr>
        <p:pic>
          <p:nvPicPr>
            <p:cNvPr id="1026" name="Picture 2" descr="C:\Users\Admin\Desktop\презентации\Yorkshire Pudding.jp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8558" y="4821044"/>
              <a:ext cx="2235218" cy="148214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презентации\Bubble &amp; Squeak.jp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806" y="1840355"/>
              <a:ext cx="2114118" cy="13877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презентации\Cottage Pie.jp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54924" y="1840354"/>
              <a:ext cx="2051538" cy="137169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презентации\Fish and chips.jpg">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06462" y="1833794"/>
              <a:ext cx="1770184" cy="13943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Desktop\презентации\Lancashire Hotpot.jpg">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76646" y="1833794"/>
              <a:ext cx="1965133" cy="139797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Desktop\презентации\Pie and Mash with parsley liquor.JPG">
              <a:hlinkClick r:id="rId12"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0806" y="3228123"/>
              <a:ext cx="2114118" cy="15855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dmin\Desktop\презентации\Ploughman's Lunch.jpg">
              <a:hlinkClick r:id="rId14"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54924" y="3210836"/>
              <a:ext cx="2051538" cy="160287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Admin\Desktop\презентации\Roast Meats.jpg">
              <a:hlinkClick r:id="rId16" action="ppaction://hlinksldjump"/>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823149" y="3228123"/>
              <a:ext cx="1753498" cy="15783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Admin\Desktop\презентации\Shepherds' Pie.jpg">
              <a:hlinkClick r:id="rId18" action="ppaction://hlinksldjump"/>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576645" y="3212052"/>
              <a:ext cx="1965134" cy="159446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Admin\Desktop\презентации\Toad-in-the-Hole.jpg">
              <a:hlinkClick r:id="rId20" action="ppaction://hlinksldjump"/>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705758" y="4806515"/>
              <a:ext cx="2156978" cy="1430162"/>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640806" y="2790092"/>
            <a:ext cx="2114118" cy="36933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Bubble &amp; Squeak</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TextBox 5"/>
          <p:cNvSpPr txBox="1"/>
          <p:nvPr/>
        </p:nvSpPr>
        <p:spPr>
          <a:xfrm>
            <a:off x="2754924" y="2790092"/>
            <a:ext cx="2145322" cy="36933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Cottage Pie</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TextBox 6"/>
          <p:cNvSpPr txBox="1"/>
          <p:nvPr/>
        </p:nvSpPr>
        <p:spPr>
          <a:xfrm>
            <a:off x="4806462" y="2790092"/>
            <a:ext cx="1770183" cy="36933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Fish and chips</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TextBox 7"/>
          <p:cNvSpPr txBox="1"/>
          <p:nvPr/>
        </p:nvSpPr>
        <p:spPr>
          <a:xfrm>
            <a:off x="6576646" y="2790092"/>
            <a:ext cx="1863969" cy="33855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Lancashire Hotpot</a:t>
            </a:r>
            <a:endParaRPr lang="ru-RU"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extBox 9"/>
          <p:cNvSpPr txBox="1"/>
          <p:nvPr/>
        </p:nvSpPr>
        <p:spPr>
          <a:xfrm>
            <a:off x="640806" y="4228937"/>
            <a:ext cx="2114118"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Pie and Mash with parsley liquor</a:t>
            </a:r>
            <a:endParaRPr lang="ru-RU"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TextBox 11"/>
          <p:cNvSpPr txBox="1"/>
          <p:nvPr/>
        </p:nvSpPr>
        <p:spPr>
          <a:xfrm>
            <a:off x="2754923" y="4467961"/>
            <a:ext cx="2051537" cy="33855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Ploughman's Lunch</a:t>
            </a:r>
            <a:endParaRPr lang="ru-RU"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TextBox 12"/>
          <p:cNvSpPr txBox="1"/>
          <p:nvPr/>
        </p:nvSpPr>
        <p:spPr>
          <a:xfrm>
            <a:off x="4858318" y="4420934"/>
            <a:ext cx="1753495" cy="40011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Roast Meats</a:t>
            </a:r>
            <a:endPar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TextBox 13"/>
          <p:cNvSpPr txBox="1"/>
          <p:nvPr/>
        </p:nvSpPr>
        <p:spPr>
          <a:xfrm>
            <a:off x="6576645" y="4406405"/>
            <a:ext cx="1929965" cy="40011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Shepherds' Pie</a:t>
            </a:r>
            <a:endPar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TextBox 14"/>
          <p:cNvSpPr txBox="1"/>
          <p:nvPr/>
        </p:nvSpPr>
        <p:spPr>
          <a:xfrm>
            <a:off x="5735066" y="5820147"/>
            <a:ext cx="2156977" cy="40011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Toad-in-the-Hole</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TextBox 15"/>
          <p:cNvSpPr txBox="1"/>
          <p:nvPr/>
        </p:nvSpPr>
        <p:spPr>
          <a:xfrm>
            <a:off x="1697865" y="5933854"/>
            <a:ext cx="2235217" cy="36933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Yorkshire Pudding</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487694729"/>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Bubble &amp; Squeak </a:t>
            </a:r>
            <a:endPar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Объект 2"/>
          <p:cNvSpPr>
            <a:spLocks noGrp="1"/>
          </p:cNvSpPr>
          <p:nvPr>
            <p:ph sz="half" idx="1"/>
          </p:nvPr>
        </p:nvSpPr>
        <p:spPr>
          <a:xfrm>
            <a:off x="550985" y="1825625"/>
            <a:ext cx="4032738" cy="4351338"/>
          </a:xfrm>
        </p:spPr>
        <p:txBody>
          <a:bodyPr>
            <a:normAutofit fontScale="85000" lnSpcReduction="20000"/>
          </a:bodyPr>
          <a:lstStyle/>
          <a:p>
            <a:r>
              <a:rPr lang="en-US" dirty="0"/>
              <a:t>Typically made from cold vegetables that have been left over from a previous meal, often the Sunday roast. The chief ingredients are potato and cabbage, but carrots, peas, </a:t>
            </a:r>
            <a:r>
              <a:rPr lang="en-US" dirty="0" err="1"/>
              <a:t>brussels</a:t>
            </a:r>
            <a:r>
              <a:rPr lang="en-US" dirty="0"/>
              <a:t> sprouts, and other vegetables can be added. The cold chopped vegetables (and cold chopped meat if used) are fried in a pan together with mashed potato until the mixture is well-cooked and brown on the sides. </a:t>
            </a:r>
            <a:endParaRPr lang="ru-RU" dirty="0"/>
          </a:p>
        </p:txBody>
      </p:sp>
      <p:pic>
        <p:nvPicPr>
          <p:cNvPr id="6" name="Объект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40164" y="2461846"/>
            <a:ext cx="3952143" cy="2954216"/>
          </a:xfrm>
          <a:prstGeom prst="rect">
            <a:avLst/>
          </a:prstGeom>
          <a:ln>
            <a:noFill/>
          </a:ln>
          <a:effectLst>
            <a:softEdge rad="112500"/>
          </a:effectLst>
        </p:spPr>
      </p:pic>
      <p:pic>
        <p:nvPicPr>
          <p:cNvPr id="4098"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27959"/>
            <a:ext cx="5365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677830"/>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Cottage Pie</a:t>
            </a:r>
            <a:endParaRPr lang="ru-RU"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Объект 2"/>
          <p:cNvSpPr>
            <a:spLocks noGrp="1"/>
          </p:cNvSpPr>
          <p:nvPr>
            <p:ph sz="half" idx="1"/>
          </p:nvPr>
        </p:nvSpPr>
        <p:spPr>
          <a:xfrm>
            <a:off x="628650" y="1535724"/>
            <a:ext cx="7554058" cy="996462"/>
          </a:xfrm>
        </p:spPr>
        <p:txBody>
          <a:bodyPr/>
          <a:lstStyle/>
          <a:p>
            <a:pPr algn="ctr"/>
            <a:r>
              <a:rPr lang="en-US" dirty="0"/>
              <a:t>Made with minced beef and vegetables topped with mashed potato. </a:t>
            </a:r>
            <a:endParaRPr lang="ru-RU"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477107" y="2659788"/>
            <a:ext cx="5896707" cy="3833667"/>
          </a:xfrm>
          <a:prstGeom prst="rect">
            <a:avLst/>
          </a:prstGeom>
          <a:ln>
            <a:noFill/>
          </a:ln>
          <a:effectLst>
            <a:softEdge rad="112500"/>
          </a:effectLst>
        </p:spPr>
      </p:pic>
      <p:pic>
        <p:nvPicPr>
          <p:cNvPr id="12"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27959"/>
            <a:ext cx="5365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7722466"/>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Fish and chips</a:t>
            </a:r>
            <a:endParaRPr lang="ru-RU"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Объект 2"/>
          <p:cNvSpPr>
            <a:spLocks noGrp="1"/>
          </p:cNvSpPr>
          <p:nvPr>
            <p:ph sz="half" idx="1"/>
          </p:nvPr>
        </p:nvSpPr>
        <p:spPr>
          <a:xfrm>
            <a:off x="628650" y="1825625"/>
            <a:ext cx="8034704" cy="1245821"/>
          </a:xfrm>
        </p:spPr>
        <p:txBody>
          <a:bodyPr/>
          <a:lstStyle/>
          <a:p>
            <a:pPr algn="ctr"/>
            <a:r>
              <a:rPr lang="en-US" dirty="0"/>
              <a:t>Fish (cod, haddock, </a:t>
            </a:r>
            <a:r>
              <a:rPr lang="en-US" dirty="0" err="1"/>
              <a:t>huss</a:t>
            </a:r>
            <a:r>
              <a:rPr lang="en-US" dirty="0"/>
              <a:t>, plaice) deep fried in flour batter with chips (fried potatoes) dressed in malt vinegar.</a:t>
            </a:r>
            <a:endParaRPr lang="ru-RU"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110156" y="3077589"/>
            <a:ext cx="4583722" cy="3469991"/>
          </a:xfrm>
          <a:prstGeom prst="rect">
            <a:avLst/>
          </a:prstGeom>
          <a:ln>
            <a:noFill/>
          </a:ln>
          <a:effectLst>
            <a:softEdge rad="112500"/>
          </a:effectLst>
        </p:spPr>
      </p:pic>
      <p:pic>
        <p:nvPicPr>
          <p:cNvPr id="6"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27959"/>
            <a:ext cx="5365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8336155"/>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Lancashire Hotpot </a:t>
            </a:r>
            <a:endParaRPr lang="ru-RU"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Объект 2"/>
          <p:cNvSpPr>
            <a:spLocks noGrp="1"/>
          </p:cNvSpPr>
          <p:nvPr>
            <p:ph sz="half" idx="1"/>
          </p:nvPr>
        </p:nvSpPr>
        <p:spPr>
          <a:xfrm>
            <a:off x="628650" y="1825625"/>
            <a:ext cx="7647842" cy="1280990"/>
          </a:xfrm>
        </p:spPr>
        <p:txBody>
          <a:bodyPr/>
          <a:lstStyle/>
          <a:p>
            <a:pPr algn="ctr"/>
            <a:r>
              <a:rPr lang="en-US" dirty="0"/>
              <a:t>A casserole of meat and vegetables topped with sliced potatoes.</a:t>
            </a:r>
            <a:endParaRPr lang="ru-RU"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063261" y="2735568"/>
            <a:ext cx="5369169" cy="4026877"/>
          </a:xfrm>
          <a:prstGeom prst="rect">
            <a:avLst/>
          </a:prstGeom>
          <a:ln>
            <a:noFill/>
          </a:ln>
          <a:effectLst>
            <a:softEdge rad="112500"/>
          </a:effectLst>
        </p:spPr>
      </p:pic>
      <p:pic>
        <p:nvPicPr>
          <p:cNvPr id="6"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27959"/>
            <a:ext cx="5365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497408"/>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1693" y="199292"/>
            <a:ext cx="8581292" cy="1491397"/>
          </a:xfrm>
        </p:spPr>
        <p:txBody>
          <a:bodyPr>
            <a:noAutofit/>
          </a:bodyPr>
          <a:lstStyle/>
          <a:p>
            <a:pPr algn="ct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Pie and Mash with parsley liquor</a:t>
            </a:r>
            <a:endParaRPr lang="ru-RU"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Объект 2"/>
          <p:cNvSpPr>
            <a:spLocks noGrp="1"/>
          </p:cNvSpPr>
          <p:nvPr>
            <p:ph sz="half" idx="1"/>
          </p:nvPr>
        </p:nvSpPr>
        <p:spPr>
          <a:xfrm>
            <a:off x="515815" y="1594338"/>
            <a:ext cx="8628185" cy="1629508"/>
          </a:xfrm>
        </p:spPr>
        <p:txBody>
          <a:bodyPr>
            <a:normAutofit/>
          </a:bodyPr>
          <a:lstStyle/>
          <a:p>
            <a:pPr algn="ctr"/>
            <a:r>
              <a:rPr lang="en-US" dirty="0"/>
              <a:t>The traditional pie and mash doesn't come without its famous sauce known as liquor which is a curious shade of green and definitely non-alcoholic. The liquor tastes much nicer than it looks (it's bright green!).</a:t>
            </a:r>
            <a:endParaRPr lang="ru-RU"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450123" y="3300473"/>
            <a:ext cx="4548554" cy="3411416"/>
          </a:xfrm>
          <a:prstGeom prst="rect">
            <a:avLst/>
          </a:prstGeom>
          <a:ln>
            <a:noFill/>
          </a:ln>
          <a:effectLst>
            <a:softEdge rad="112500"/>
          </a:effectLst>
        </p:spPr>
      </p:pic>
      <p:pic>
        <p:nvPicPr>
          <p:cNvPr id="6"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27959"/>
            <a:ext cx="5365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613647"/>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Ploughman's Lunch</a:t>
            </a:r>
            <a:endParaRPr lang="ru-RU"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Объект 2"/>
          <p:cNvSpPr>
            <a:spLocks noGrp="1"/>
          </p:cNvSpPr>
          <p:nvPr>
            <p:ph sz="half" idx="1"/>
          </p:nvPr>
        </p:nvSpPr>
        <p:spPr>
          <a:xfrm>
            <a:off x="628649" y="1676400"/>
            <a:ext cx="8151935" cy="1465386"/>
          </a:xfrm>
        </p:spPr>
        <p:txBody>
          <a:bodyPr/>
          <a:lstStyle/>
          <a:p>
            <a:pPr algn="ctr"/>
            <a:r>
              <a:rPr lang="en-US" dirty="0"/>
              <a:t>This dish is served in Pubs. It consists of a piece of cheese, a bit of pickle and pickled onion, and a chunk of bread.</a:t>
            </a:r>
            <a:endParaRPr lang="ru-RU" dirty="0"/>
          </a:p>
        </p:txBody>
      </p:sp>
      <p:pic>
        <p:nvPicPr>
          <p:cNvPr id="3077" name="Picture 5" descr="C:\Users\Admin\Desktop\презентации\Ploughman's Lun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246" y="2972763"/>
            <a:ext cx="5181600" cy="33811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Объект 4"/>
          <p:cNvSpPr>
            <a:spLocks noGrp="1"/>
          </p:cNvSpPr>
          <p:nvPr>
            <p:ph sz="half" idx="2"/>
          </p:nvPr>
        </p:nvSpPr>
        <p:spPr/>
        <p:txBody>
          <a:bodyPr/>
          <a:lstStyle/>
          <a:p>
            <a:endParaRPr lang="ru-RU" dirty="0"/>
          </a:p>
        </p:txBody>
      </p:sp>
      <p:pic>
        <p:nvPicPr>
          <p:cNvPr id="10"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27959"/>
            <a:ext cx="5365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2347902"/>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barn(inVertical)">
                                      <p:cBhvr>
                                        <p:cTn id="1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01003"/>
            <a:ext cx="7886700" cy="1325563"/>
          </a:xfrm>
        </p:spPr>
        <p:txBody>
          <a:bodyPr>
            <a:normAutofit/>
          </a:bodyPr>
          <a:lstStyle/>
          <a:p>
            <a:pPr algn="ctr"/>
            <a:r>
              <a:rPr lang="en-U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Roast Meats</a:t>
            </a:r>
            <a:endParaRPr lang="ru-RU"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Объект 2"/>
          <p:cNvSpPr>
            <a:spLocks noGrp="1"/>
          </p:cNvSpPr>
          <p:nvPr>
            <p:ph sz="half" idx="1"/>
          </p:nvPr>
        </p:nvSpPr>
        <p:spPr>
          <a:xfrm>
            <a:off x="628649" y="1441939"/>
            <a:ext cx="7917473" cy="1336430"/>
          </a:xfrm>
        </p:spPr>
        <p:txBody>
          <a:bodyPr/>
          <a:lstStyle/>
          <a:p>
            <a:pPr algn="ctr"/>
            <a:r>
              <a:rPr lang="en-US" dirty="0"/>
              <a:t>Beef is eaten with hot white horseradish sauce, pork with sweet apple sauce and lamb with green mint sauce.</a:t>
            </a:r>
            <a:endParaRPr lang="ru-RU"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94289" y="3018192"/>
            <a:ext cx="6085741" cy="3581901"/>
          </a:xfrm>
          <a:prstGeom prst="rect">
            <a:avLst/>
          </a:prstGeom>
          <a:ln>
            <a:noFill/>
          </a:ln>
          <a:effectLst>
            <a:softEdge rad="112500"/>
          </a:effectLst>
        </p:spPr>
      </p:pic>
      <p:pic>
        <p:nvPicPr>
          <p:cNvPr id="6"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27959"/>
            <a:ext cx="5365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3860991"/>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290</TotalTime>
  <Words>405</Words>
  <Application>Microsoft Office PowerPoint</Application>
  <PresentationFormat>Экран (4:3)</PresentationFormat>
  <Paragraphs>33</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Traditional meals in Great Britain</vt:lpstr>
      <vt:lpstr>Traditional English dishes have had competition from other dishes over the years. Despite this, if you visit England, you can still be served up the traditional foods that have been eating for years.</vt:lpstr>
      <vt:lpstr>Bubble &amp; Squeak </vt:lpstr>
      <vt:lpstr>Cottage Pie</vt:lpstr>
      <vt:lpstr>Fish and chips</vt:lpstr>
      <vt:lpstr>Lancashire Hotpot </vt:lpstr>
      <vt:lpstr>Pie and Mash with parsley liquor</vt:lpstr>
      <vt:lpstr>Ploughman's Lunch</vt:lpstr>
      <vt:lpstr>Roast Meats</vt:lpstr>
      <vt:lpstr>Shepherds' Pie</vt:lpstr>
      <vt:lpstr>Yorkshire Pudding</vt:lpstr>
      <vt:lpstr>Toad-in-the-Hole</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Павел</dc:creator>
  <cp:lastModifiedBy>Admin</cp:lastModifiedBy>
  <cp:revision>58</cp:revision>
  <dcterms:created xsi:type="dcterms:W3CDTF">2014-10-08T06:06:36Z</dcterms:created>
  <dcterms:modified xsi:type="dcterms:W3CDTF">2015-02-12T20:36:21Z</dcterms:modified>
</cp:coreProperties>
</file>