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D84AD9-6590-4322-978E-B5E86295366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8588A5-D664-4115-B560-0322F4D781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D84AD9-6590-4322-978E-B5E86295366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588A5-D664-4115-B560-0322F4D78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4D84AD9-6590-4322-978E-B5E86295366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8588A5-D664-4115-B560-0322F4D78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D84AD9-6590-4322-978E-B5E86295366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588A5-D664-4115-B560-0322F4D78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D84AD9-6590-4322-978E-B5E86295366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D8588A5-D664-4115-B560-0322F4D781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D84AD9-6590-4322-978E-B5E86295366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588A5-D664-4115-B560-0322F4D78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D84AD9-6590-4322-978E-B5E86295366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588A5-D664-4115-B560-0322F4D78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D84AD9-6590-4322-978E-B5E86295366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588A5-D664-4115-B560-0322F4D78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D84AD9-6590-4322-978E-B5E86295366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588A5-D664-4115-B560-0322F4D78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D84AD9-6590-4322-978E-B5E86295366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588A5-D664-4115-B560-0322F4D78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D84AD9-6590-4322-978E-B5E86295366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588A5-D664-4115-B560-0322F4D781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4D84AD9-6590-4322-978E-B5E862953667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8588A5-D664-4115-B560-0322F4D781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Розовый</a:t>
            </a:r>
            <a:br>
              <a:rPr lang="ru-RU" sz="7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кварЦ</a:t>
            </a:r>
            <a:endParaRPr lang="ru-RU" sz="72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077072"/>
            <a:ext cx="5114778" cy="1512168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Гаврилов </a:t>
            </a:r>
            <a:r>
              <a:rPr lang="ru-RU" sz="1800" dirty="0"/>
              <a:t>К.О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2 </a:t>
            </a:r>
            <a:r>
              <a:rPr lang="ru-RU" sz="1800" dirty="0"/>
              <a:t>группа 4 мед</a:t>
            </a:r>
            <a:r>
              <a:rPr lang="ru-RU" sz="1800" dirty="0" smtClean="0"/>
              <a:t>. фак.</a:t>
            </a:r>
          </a:p>
          <a:p>
            <a:r>
              <a:rPr lang="ru-RU" sz="1800" dirty="0" smtClean="0"/>
              <a:t>Руководитель: Шаповал </a:t>
            </a:r>
            <a:r>
              <a:rPr lang="ru-RU" sz="1800" dirty="0"/>
              <a:t>Л.Г.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95" y="4825344"/>
            <a:ext cx="2714058" cy="2032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95" y="0"/>
            <a:ext cx="2714058" cy="24018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94" y="2401821"/>
            <a:ext cx="2714058" cy="24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1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90465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7704856" cy="576064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Самые большие, но постепенно истощающиеся, месторождения розового кварца разрабатываются в 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Бразилии </a:t>
            </a:r>
            <a:r>
              <a:rPr lang="ru-RU" b="1" i="1" dirty="0">
                <a:solidFill>
                  <a:srgbClr val="7030A0"/>
                </a:solidFill>
              </a:rPr>
              <a:t>(</a:t>
            </a:r>
            <a:r>
              <a:rPr lang="ru-RU" b="1" i="1" dirty="0" err="1">
                <a:solidFill>
                  <a:srgbClr val="7030A0"/>
                </a:solidFill>
              </a:rPr>
              <a:t>Минас-Жерайс</a:t>
            </a:r>
            <a:r>
              <a:rPr lang="ru-RU" b="1" i="1" dirty="0">
                <a:solidFill>
                  <a:srgbClr val="7030A0"/>
                </a:solidFill>
              </a:rPr>
              <a:t>)</a:t>
            </a:r>
            <a:r>
              <a:rPr lang="ru-RU" dirty="0"/>
              <a:t>. </a:t>
            </a:r>
          </a:p>
          <a:p>
            <a:pPr algn="ctr"/>
            <a:r>
              <a:rPr lang="ru-RU" i="1" u="sng" dirty="0" smtClean="0"/>
              <a:t>Наиболее </a:t>
            </a:r>
            <a:r>
              <a:rPr lang="ru-RU" i="1" u="sng" dirty="0"/>
              <a:t>качественные образцы добываются </a:t>
            </a:r>
            <a:r>
              <a:rPr lang="ru-RU" i="1" u="sng" dirty="0" smtClean="0"/>
              <a:t>в (на): 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Мадагаскаре; 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США </a:t>
            </a:r>
            <a:r>
              <a:rPr lang="ru-RU" dirty="0"/>
              <a:t>(впервые обнаружен в штате Мэн</a:t>
            </a:r>
            <a:r>
              <a:rPr lang="ru-RU" dirty="0" smtClean="0"/>
              <a:t>); 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Японии; 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Индии; 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Намибии; 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России </a:t>
            </a:r>
            <a:r>
              <a:rPr lang="ru-RU" dirty="0"/>
              <a:t>(Карелия, Алтай</a:t>
            </a:r>
            <a:r>
              <a:rPr lang="ru-RU" dirty="0" smtClean="0"/>
              <a:t>); 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Казахстане;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Франции; 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Австрии;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Германии;</a:t>
            </a:r>
            <a:endParaRPr lang="ru-RU" dirty="0"/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Швейцарии;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Польше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98" y="4221088"/>
            <a:ext cx="4138774" cy="2632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70719"/>
            <a:ext cx="2049016" cy="15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2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363149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Применяется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br>
              <a:rPr lang="ru-RU" dirty="0" smtClean="0"/>
            </a:br>
            <a:r>
              <a:rPr lang="ru-RU" dirty="0" smtClean="0"/>
              <a:t>качестве </a:t>
            </a:r>
            <a:r>
              <a:rPr lang="ru-RU" dirty="0"/>
              <a:t>поделочного камня.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ПРИМЕНЕНИЕ</a:t>
            </a:r>
            <a:endParaRPr lang="ru-RU" sz="4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4152">
            <a:off x="262761" y="666266"/>
            <a:ext cx="2755408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68960"/>
            <a:ext cx="1728192" cy="14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7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255488" cy="2471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7848872" cy="5976664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400" dirty="0"/>
              <a:t>Гранятся крупные прозрачные части камня, </a:t>
            </a:r>
            <a:endParaRPr lang="ru-RU" sz="2400" dirty="0" smtClean="0"/>
          </a:p>
          <a:p>
            <a:pPr algn="ctr"/>
            <a:r>
              <a:rPr lang="ru-RU" sz="2400" dirty="0" smtClean="0"/>
              <a:t>встречающиеся </a:t>
            </a:r>
            <a:r>
              <a:rPr lang="ru-RU" sz="2400" dirty="0"/>
              <a:t>не часто, обычно обрабатывают кабошоном. </a:t>
            </a:r>
            <a:endParaRPr lang="ru-RU" sz="2400" dirty="0" smtClean="0"/>
          </a:p>
          <a:p>
            <a:pPr algn="ctr"/>
            <a:r>
              <a:rPr lang="ru-RU" sz="2400" dirty="0" smtClean="0"/>
              <a:t>Из </a:t>
            </a:r>
            <a:r>
              <a:rPr lang="ru-RU" sz="2400" dirty="0"/>
              <a:t>розового кварца изготавливают бусины, </a:t>
            </a:r>
            <a:endParaRPr lang="ru-RU" sz="2400" dirty="0" smtClean="0"/>
          </a:p>
          <a:p>
            <a:pPr algn="ctr"/>
            <a:r>
              <a:rPr lang="ru-RU" sz="2400" dirty="0" smtClean="0"/>
              <a:t>применяют </a:t>
            </a:r>
            <a:r>
              <a:rPr lang="ru-RU" sz="2400" dirty="0"/>
              <a:t>как вставки в художественных изделиях. </a:t>
            </a:r>
            <a:endParaRPr lang="ru-RU" sz="2400" dirty="0" smtClean="0"/>
          </a:p>
          <a:p>
            <a:pPr algn="ctr"/>
            <a:r>
              <a:rPr lang="ru-RU" sz="2400" dirty="0" smtClean="0"/>
              <a:t>В </a:t>
            </a:r>
            <a:r>
              <a:rPr lang="ru-RU" sz="2400" dirty="0"/>
              <a:t>геммах используется </a:t>
            </a:r>
            <a:endParaRPr lang="ru-RU" sz="2400" dirty="0" smtClean="0"/>
          </a:p>
          <a:p>
            <a:pPr algn="ctr"/>
            <a:r>
              <a:rPr lang="ru-RU" sz="2400" dirty="0" smtClean="0"/>
              <a:t>редко </a:t>
            </a:r>
            <a:r>
              <a:rPr lang="ru-RU" sz="2400" dirty="0"/>
              <a:t>из-за хрупкости. </a:t>
            </a:r>
            <a:endParaRPr lang="ru-RU" sz="2400" dirty="0" smtClean="0"/>
          </a:p>
          <a:p>
            <a:pPr algn="ctr"/>
            <a:r>
              <a:rPr lang="ru-RU" sz="2400" dirty="0" smtClean="0"/>
              <a:t>Привлекает </a:t>
            </a:r>
            <a:r>
              <a:rPr lang="ru-RU" sz="2400" dirty="0"/>
              <a:t>коллекционеров. </a:t>
            </a:r>
            <a:endParaRPr lang="ru-RU" sz="2400" dirty="0" smtClean="0"/>
          </a:p>
          <a:p>
            <a:pPr algn="ctr"/>
            <a:r>
              <a:rPr lang="ru-RU" sz="2400" dirty="0" smtClean="0"/>
              <a:t>Искусственно </a:t>
            </a:r>
            <a:r>
              <a:rPr lang="ru-RU" sz="2400" dirty="0"/>
              <a:t>выращиваемый </a:t>
            </a:r>
            <a:r>
              <a:rPr lang="ru-RU" sz="2400" dirty="0" smtClean="0"/>
              <a:t>кварц </a:t>
            </a:r>
            <a:r>
              <a:rPr lang="ru-RU" sz="2400" dirty="0"/>
              <a:t>окрашивают </a:t>
            </a:r>
            <a:endParaRPr lang="ru-RU" sz="2400" dirty="0" smtClean="0"/>
          </a:p>
          <a:p>
            <a:pPr algn="ctr"/>
            <a:r>
              <a:rPr lang="ru-RU" sz="2400" dirty="0" smtClean="0"/>
              <a:t>в </a:t>
            </a:r>
            <a:r>
              <a:rPr lang="ru-RU" sz="2400" dirty="0"/>
              <a:t>розовый цвет добавлением примеси оксида железа.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" y="9938"/>
            <a:ext cx="3126567" cy="1834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83" y="4241243"/>
            <a:ext cx="1224136" cy="1224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"/>
            <a:ext cx="2357656" cy="1833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06" y="-3178"/>
            <a:ext cx="2677430" cy="1837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6628">
            <a:off x="818607" y="4274204"/>
            <a:ext cx="1158214" cy="11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3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277312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Также кварц используется в ультрафиолетовых </a:t>
            </a:r>
            <a:r>
              <a:rPr lang="ru-RU" sz="4400" dirty="0" smtClean="0"/>
              <a:t>лампах.</a:t>
            </a:r>
            <a:br>
              <a:rPr lang="ru-RU" sz="44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" y="4435961"/>
            <a:ext cx="2814819" cy="2420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3886200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5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255488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692696"/>
            <a:ext cx="7920880" cy="604867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Использование ультрафиолетового бактерицидного излучения </a:t>
            </a:r>
            <a:endParaRPr lang="ru-RU" sz="3200" dirty="0" smtClean="0"/>
          </a:p>
          <a:p>
            <a:pPr algn="ctr"/>
            <a:r>
              <a:rPr lang="ru-RU" sz="3200" dirty="0" smtClean="0"/>
              <a:t>является </a:t>
            </a:r>
            <a:r>
              <a:rPr lang="ru-RU" sz="3200" dirty="0"/>
              <a:t>действенным профилактическим </a:t>
            </a:r>
            <a:endParaRPr lang="ru-RU" sz="3200" dirty="0" smtClean="0"/>
          </a:p>
          <a:p>
            <a:pPr algn="ctr"/>
            <a:r>
              <a:rPr lang="ru-RU" sz="3200" dirty="0" smtClean="0"/>
              <a:t>санитарно-противоэпидемическим </a:t>
            </a:r>
            <a:r>
              <a:rPr lang="ru-RU" sz="3200" dirty="0"/>
              <a:t>средством, направленным на подавление жизнедеятельности микроорганизмов </a:t>
            </a:r>
            <a:endParaRPr lang="ru-RU" sz="3200" dirty="0" smtClean="0"/>
          </a:p>
          <a:p>
            <a:pPr algn="ctr"/>
            <a:r>
              <a:rPr lang="ru-RU" sz="3200" dirty="0" smtClean="0"/>
              <a:t>в </a:t>
            </a:r>
            <a:r>
              <a:rPr lang="ru-RU" sz="3200" dirty="0"/>
              <a:t>воздушной среде и на поверхностях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403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5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650"/>
            <a:ext cx="6255488" cy="2471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620688"/>
            <a:ext cx="7920880" cy="612068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Оно входит в число средств, обеспечивающих снижение уровня распространения </a:t>
            </a:r>
            <a:endParaRPr lang="ru-RU" sz="3600" dirty="0" smtClean="0"/>
          </a:p>
          <a:p>
            <a:pPr algn="ctr"/>
            <a:r>
              <a:rPr lang="ru-RU" sz="3600" dirty="0" smtClean="0"/>
              <a:t>инфекционных </a:t>
            </a:r>
            <a:r>
              <a:rPr lang="ru-RU" sz="3600" dirty="0"/>
              <a:t>заболеваний </a:t>
            </a:r>
            <a:endParaRPr lang="ru-RU" sz="3600" dirty="0" smtClean="0"/>
          </a:p>
          <a:p>
            <a:pPr algn="ctr"/>
            <a:r>
              <a:rPr lang="ru-RU" sz="3600" dirty="0" smtClean="0"/>
              <a:t>и </a:t>
            </a:r>
            <a:r>
              <a:rPr lang="ru-RU" sz="3600" dirty="0"/>
              <a:t>дополняет обязательное соблюдение действующих санитарных норм </a:t>
            </a:r>
            <a:endParaRPr lang="ru-RU" sz="3600" dirty="0" smtClean="0"/>
          </a:p>
          <a:p>
            <a:pPr algn="ctr"/>
            <a:r>
              <a:rPr lang="ru-RU" sz="3600" dirty="0" smtClean="0"/>
              <a:t>и </a:t>
            </a:r>
            <a:r>
              <a:rPr lang="ru-RU" sz="3600" dirty="0"/>
              <a:t>правил по устройству </a:t>
            </a:r>
            <a:endParaRPr lang="ru-RU" sz="3600" dirty="0" smtClean="0"/>
          </a:p>
          <a:p>
            <a:pPr algn="ctr"/>
            <a:r>
              <a:rPr lang="ru-RU" sz="3600" smtClean="0"/>
              <a:t>и </a:t>
            </a:r>
            <a:r>
              <a:rPr lang="ru-RU" sz="3600" dirty="0"/>
              <a:t>содержанию </a:t>
            </a:r>
            <a:r>
              <a:rPr lang="ru-RU" sz="3600"/>
              <a:t>помещений</a:t>
            </a:r>
            <a:r>
              <a:rPr lang="ru-RU" sz="3600" smtClean="0"/>
              <a:t>.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9465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73056"/>
          </a:xfrm>
        </p:spPr>
        <p:txBody>
          <a:bodyPr>
            <a:normAutofit/>
          </a:bodyPr>
          <a:lstStyle/>
          <a:p>
            <a:r>
              <a:rPr lang="ru-RU" dirty="0" smtClean="0"/>
              <a:t>Розовый </a:t>
            </a:r>
            <a:r>
              <a:rPr lang="ru-RU" dirty="0"/>
              <a:t>кварц — разновидность минерала кварц, отличается от обычного кварца только розовым цветом. Название получил по цвету.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97" y="4293096"/>
            <a:ext cx="3664147" cy="2564904"/>
          </a:xfrm>
        </p:spPr>
      </p:pic>
    </p:spTree>
    <p:extLst>
      <p:ext uri="{BB962C8B-B14F-4D97-AF65-F5344CB8AC3E}">
        <p14:creationId xmlns:p14="http://schemas.microsoft.com/office/powerpoint/2010/main" val="172975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13016"/>
          </a:xfrm>
        </p:spPr>
        <p:txBody>
          <a:bodyPr>
            <a:normAutofit fontScale="90000"/>
          </a:bodyPr>
          <a:lstStyle/>
          <a:p>
            <a:r>
              <a:rPr lang="ru-RU" sz="7300" b="0" dirty="0" smtClean="0"/>
              <a:t>Формула:</a:t>
            </a:r>
            <a:r>
              <a:rPr lang="ru-RU" b="0" dirty="0"/>
              <a:t>	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      </a:t>
            </a:r>
            <a:r>
              <a:rPr lang="en-US" b="0" i="1" u="sng" dirty="0" smtClean="0">
                <a:solidFill>
                  <a:schemeClr val="tx2"/>
                </a:solidFill>
              </a:rPr>
              <a:t>SiO2</a:t>
            </a:r>
            <a:r>
              <a:rPr lang="ru-RU" b="0" i="1" u="sng" dirty="0" smtClean="0">
                <a:solidFill>
                  <a:schemeClr val="tx2"/>
                </a:solidFill>
              </a:rPr>
              <a:t/>
            </a:r>
            <a:br>
              <a:rPr lang="ru-RU" b="0" i="1" u="sng" dirty="0" smtClean="0">
                <a:solidFill>
                  <a:schemeClr val="tx2"/>
                </a:solidFill>
              </a:rPr>
            </a:br>
            <a:r>
              <a:rPr lang="en-US" b="0" dirty="0">
                <a:solidFill>
                  <a:schemeClr val="tx2"/>
                </a:solidFill>
              </a:rPr>
              <a:t/>
            </a:r>
            <a:br>
              <a:rPr lang="en-US" b="0" dirty="0">
                <a:solidFill>
                  <a:schemeClr val="tx2"/>
                </a:solidFill>
              </a:rPr>
            </a:br>
            <a:r>
              <a:rPr lang="ru-RU" sz="7200" b="0" dirty="0" smtClean="0"/>
              <a:t>Сингония: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/>
              <a:t> </a:t>
            </a:r>
            <a:r>
              <a:rPr lang="ru-RU" b="0" dirty="0" smtClean="0"/>
              <a:t>     </a:t>
            </a:r>
            <a:r>
              <a:rPr lang="ru-RU" b="0" i="1" u="sng" dirty="0" smtClean="0">
                <a:solidFill>
                  <a:schemeClr val="tx2"/>
                </a:solidFill>
              </a:rPr>
              <a:t>Тригональная</a:t>
            </a:r>
            <a:endParaRPr lang="ru-RU" b="0" i="1" u="sng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3246"/>
            <a:ext cx="3027363" cy="30273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97182"/>
            <a:ext cx="2808312" cy="2689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57800"/>
            <a:ext cx="2286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8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557232"/>
          </a:xfrm>
        </p:spPr>
        <p:txBody>
          <a:bodyPr>
            <a:normAutofit/>
          </a:bodyPr>
          <a:lstStyle/>
          <a:p>
            <a:r>
              <a:rPr lang="ru-RU" dirty="0" smtClean="0"/>
              <a:t>Цвет:</a:t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sz="2400" b="0" i="1" u="sng" dirty="0" smtClean="0">
                <a:solidFill>
                  <a:schemeClr val="tx2"/>
                </a:solidFill>
              </a:rPr>
              <a:t>Густо- </a:t>
            </a:r>
            <a:r>
              <a:rPr lang="ru-RU" sz="2400" b="0" i="1" u="sng" dirty="0">
                <a:solidFill>
                  <a:schemeClr val="tx2"/>
                </a:solidFill>
              </a:rPr>
              <a:t>или </a:t>
            </a:r>
            <a:r>
              <a:rPr lang="ru-RU" sz="2400" b="0" i="1" u="sng" dirty="0" smtClean="0">
                <a:solidFill>
                  <a:schemeClr val="tx2"/>
                </a:solidFill>
              </a:rPr>
              <a:t>бледно-   розовый</a:t>
            </a:r>
            <a:r>
              <a:rPr lang="ru-RU" sz="2400" b="0" i="1" u="sng" dirty="0">
                <a:solidFill>
                  <a:schemeClr val="tx2"/>
                </a:solidFill>
              </a:rPr>
              <a:t/>
            </a:r>
            <a:br>
              <a:rPr lang="ru-RU" sz="2400" b="0" i="1" u="sng" dirty="0">
                <a:solidFill>
                  <a:schemeClr val="tx2"/>
                </a:solidFill>
              </a:rPr>
            </a:br>
            <a:r>
              <a:rPr lang="ru-RU" dirty="0"/>
              <a:t>Цвет </a:t>
            </a:r>
            <a:r>
              <a:rPr lang="ru-RU" dirty="0" smtClean="0"/>
              <a:t>черты:</a:t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sz="3100" b="0" i="1" u="sng" dirty="0" smtClean="0">
                <a:solidFill>
                  <a:schemeClr val="tx2"/>
                </a:solidFill>
              </a:rPr>
              <a:t>Белый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Блеск:</a:t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sz="3100" b="0" i="1" u="sng" dirty="0" smtClean="0">
                <a:solidFill>
                  <a:schemeClr val="tx2"/>
                </a:solidFill>
              </a:rPr>
              <a:t>Стеклянный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Прозрачность:</a:t>
            </a:r>
            <a:r>
              <a:rPr lang="ru-RU" dirty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2700" b="0" i="1" u="sng" dirty="0" smtClean="0">
                <a:solidFill>
                  <a:schemeClr val="tx2"/>
                </a:solidFill>
              </a:rPr>
              <a:t>Прозрачен до  просвечивающего</a:t>
            </a:r>
            <a:endParaRPr lang="ru-RU" sz="2700" b="0" i="1" u="sng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5756">
            <a:off x="4315963" y="2849790"/>
            <a:ext cx="2812582" cy="2125189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6182">
            <a:off x="5932992" y="390626"/>
            <a:ext cx="1944216" cy="129614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986">
            <a:off x="3992447" y="313968"/>
            <a:ext cx="1796312" cy="14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6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773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700" dirty="0" smtClean="0"/>
              <a:t>Твёрдость: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0" i="1" u="sng" dirty="0" smtClean="0">
                <a:solidFill>
                  <a:schemeClr val="tx2"/>
                </a:solidFill>
              </a:rPr>
              <a:t>7 (по шкале </a:t>
            </a:r>
            <a:r>
              <a:rPr lang="ru-RU" b="0" i="1" u="sng" dirty="0" err="1" smtClean="0">
                <a:solidFill>
                  <a:schemeClr val="tx2"/>
                </a:solidFill>
              </a:rPr>
              <a:t>Мооса</a:t>
            </a:r>
            <a:r>
              <a:rPr lang="ru-RU" b="0" i="1" u="sng" dirty="0" smtClean="0">
                <a:solidFill>
                  <a:schemeClr val="tx2"/>
                </a:solidFill>
              </a:rPr>
              <a:t>)</a:t>
            </a:r>
            <a:r>
              <a:rPr lang="ru-RU" b="0" i="1" u="sng" dirty="0">
                <a:solidFill>
                  <a:schemeClr val="tx2"/>
                </a:solidFill>
              </a:rPr>
              <a:t/>
            </a:r>
            <a:br>
              <a:rPr lang="ru-RU" b="0" i="1" u="sng" dirty="0">
                <a:solidFill>
                  <a:schemeClr val="tx2"/>
                </a:solidFill>
              </a:rPr>
            </a:br>
            <a:r>
              <a:rPr lang="ru-RU" sz="6700" dirty="0" smtClean="0"/>
              <a:t>Спайность: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b="0" i="1" u="sng" dirty="0">
                <a:solidFill>
                  <a:schemeClr val="tx2"/>
                </a:solidFill>
              </a:rPr>
              <a:t>Отсутствует</a:t>
            </a:r>
            <a:r>
              <a:rPr lang="ru-RU" dirty="0"/>
              <a:t/>
            </a:r>
            <a:br>
              <a:rPr lang="ru-RU" dirty="0"/>
            </a:br>
            <a:r>
              <a:rPr lang="ru-RU" sz="6700" dirty="0" smtClean="0"/>
              <a:t>Излом: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b="0" i="1" u="sng" dirty="0">
                <a:solidFill>
                  <a:schemeClr val="tx2"/>
                </a:solidFill>
              </a:rPr>
              <a:t>Раковистый; </a:t>
            </a:r>
            <a:r>
              <a:rPr lang="ru-RU" b="0" i="1" u="sng" dirty="0" smtClean="0">
                <a:solidFill>
                  <a:schemeClr val="tx2"/>
                </a:solidFill>
              </a:rPr>
              <a:t/>
            </a:r>
            <a:br>
              <a:rPr lang="ru-RU" b="0" i="1" u="sng" dirty="0" smtClean="0">
                <a:solidFill>
                  <a:schemeClr val="tx2"/>
                </a:solidFill>
              </a:rPr>
            </a:br>
            <a:r>
              <a:rPr lang="ru-RU" b="0" i="1" dirty="0" smtClean="0">
                <a:solidFill>
                  <a:schemeClr val="tx2"/>
                </a:solidFill>
              </a:rPr>
              <a:t>                    </a:t>
            </a:r>
            <a:r>
              <a:rPr lang="ru-RU" b="0" i="1" u="sng" dirty="0" smtClean="0">
                <a:solidFill>
                  <a:schemeClr val="tx2"/>
                </a:solidFill>
              </a:rPr>
              <a:t>очень хрупок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245">
            <a:off x="5177854" y="2991048"/>
            <a:ext cx="2645888" cy="202145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61864"/>
            <a:ext cx="1905770" cy="1696136"/>
          </a:xfrm>
        </p:spPr>
      </p:pic>
    </p:spTree>
    <p:extLst>
      <p:ext uri="{BB962C8B-B14F-4D97-AF65-F5344CB8AC3E}">
        <p14:creationId xmlns:p14="http://schemas.microsoft.com/office/powerpoint/2010/main" val="177704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45264"/>
          </a:xfrm>
        </p:spPr>
        <p:txBody>
          <a:bodyPr/>
          <a:lstStyle/>
          <a:p>
            <a:r>
              <a:rPr lang="ru-RU" sz="7200" dirty="0" smtClean="0"/>
              <a:t>Плотность: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b="0" i="1" u="sng" dirty="0">
                <a:solidFill>
                  <a:schemeClr val="tx2"/>
                </a:solidFill>
              </a:rPr>
              <a:t>2,65 </a:t>
            </a:r>
            <a:r>
              <a:rPr lang="ru-RU" b="0" i="1" u="sng" dirty="0" smtClean="0">
                <a:solidFill>
                  <a:schemeClr val="tx2"/>
                </a:solidFill>
              </a:rPr>
              <a:t>г/см³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7200" dirty="0"/>
              <a:t>Показатель </a:t>
            </a:r>
            <a:r>
              <a:rPr lang="ru-RU" sz="7200" dirty="0" smtClean="0"/>
              <a:t>преломления:</a:t>
            </a:r>
            <a:r>
              <a:rPr lang="ru-RU" dirty="0"/>
              <a:t>	</a:t>
            </a:r>
            <a:r>
              <a:rPr lang="ru-RU" b="0" i="1" u="sng" dirty="0">
                <a:solidFill>
                  <a:schemeClr val="tx2"/>
                </a:solidFill>
              </a:rPr>
              <a:t>1,544-1,553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69160"/>
            <a:ext cx="2651787" cy="198884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41" y="-12516"/>
            <a:ext cx="2864559" cy="21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6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33434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Почти всегда в природе встречается в виде жильной или сливной аморфной массы.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556792"/>
            <a:ext cx="6255488" cy="109171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СВОЙСТВА</a:t>
            </a:r>
            <a:endParaRPr lang="ru-RU" sz="7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5618" y="365618"/>
            <a:ext cx="2924944" cy="21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0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408712" cy="360040"/>
          </a:xfrm>
        </p:spPr>
        <p:txBody>
          <a:bodyPr>
            <a:normAutofit fontScale="90000"/>
          </a:bodyPr>
          <a:lstStyle/>
          <a:p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7848872" cy="5760640"/>
          </a:xfrm>
        </p:spPr>
        <p:txBody>
          <a:bodyPr/>
          <a:lstStyle/>
          <a:p>
            <a:pPr algn="ctr"/>
            <a:r>
              <a:rPr lang="ru-RU" dirty="0"/>
              <a:t>Кристаллы с чёткими выраженными гранями встречаются редко, часто бывают мутными, с трещинами. На свету окраска бледнеет, пропадает при нагревании до </a:t>
            </a:r>
            <a:r>
              <a:rPr lang="ru-RU" b="1" i="1" dirty="0">
                <a:solidFill>
                  <a:srgbClr val="7030A0"/>
                </a:solidFill>
              </a:rPr>
              <a:t>300°C</a:t>
            </a:r>
            <a:r>
              <a:rPr lang="ru-RU" dirty="0"/>
              <a:t>. На интенсивность цвета влияют примеси марганца, железа или титана. Встречаются отдельные экземпляры с проявлением эффекта астеризма (бегающие световые звёзды, появляющиеся на отполированной </a:t>
            </a:r>
            <a:r>
              <a:rPr lang="ru-RU" dirty="0" err="1"/>
              <a:t>пов-ти</a:t>
            </a:r>
            <a:r>
              <a:rPr lang="ru-RU" dirty="0"/>
              <a:t> при хорошем освещении). </a:t>
            </a:r>
            <a:r>
              <a:rPr lang="ru-RU" dirty="0" err="1"/>
              <a:t>Двупреломление</a:t>
            </a:r>
            <a:r>
              <a:rPr lang="ru-RU" dirty="0"/>
              <a:t> </a:t>
            </a:r>
            <a:r>
              <a:rPr lang="ru-RU" b="1" i="1" dirty="0">
                <a:solidFill>
                  <a:srgbClr val="7030A0"/>
                </a:solidFill>
              </a:rPr>
              <a:t>+0,009</a:t>
            </a:r>
            <a:r>
              <a:rPr lang="ru-RU" dirty="0"/>
              <a:t>. Дисперсия </a:t>
            </a:r>
            <a:r>
              <a:rPr lang="ru-RU" b="1" i="1" dirty="0">
                <a:solidFill>
                  <a:srgbClr val="7030A0"/>
                </a:solidFill>
              </a:rPr>
              <a:t>0,013</a:t>
            </a:r>
            <a:r>
              <a:rPr lang="ru-RU" dirty="0"/>
              <a:t>. Плеохроизм слабый в оттенках розового цвета. Присутствует слабая тёмно-фиолетовая люминесценция. Физические свойства аналогичны свойствам кварца.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944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44" y="0"/>
            <a:ext cx="5222776" cy="29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8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21837"/>
            <a:ext cx="7632848" cy="39195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Образуется в богатых кварцем пегматитах кислых пород, встречается в гидротермальных кварцевых жилах. Может залегать в сплошных массах вместе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со слюдой</a:t>
            </a:r>
            <a:r>
              <a:rPr lang="ru-RU" sz="3100" dirty="0"/>
              <a:t>,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горным </a:t>
            </a:r>
            <a:br>
              <a:rPr lang="ru-RU" sz="3100" dirty="0" smtClean="0"/>
            </a:br>
            <a:r>
              <a:rPr lang="ru-RU" sz="3100" dirty="0" smtClean="0"/>
              <a:t>хрусталём</a:t>
            </a:r>
            <a:r>
              <a:rPr lang="ru-RU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6710728" cy="94769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МЕСТОРОЖДЕНИЯ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824" cy="1777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20" y="5013176"/>
            <a:ext cx="2604624" cy="1819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968">
            <a:off x="412240" y="4942092"/>
            <a:ext cx="1973915" cy="15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94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</TotalTime>
  <Words>325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Розовый кварЦ</vt:lpstr>
      <vt:lpstr>Розовый кварц — разновидность минерала кварц, отличается от обычного кварца только розовым цветом. Название получил по цвету.</vt:lpstr>
      <vt:lpstr>Формула:        SiO2  Сингония:       Тригональная</vt:lpstr>
      <vt:lpstr>Цвет:       Густо- или бледно-   розовый Цвет черты:       Белый Блеск:       Стеклянный Прозрачность:        Прозрачен до  просвечивающего</vt:lpstr>
      <vt:lpstr>                          Твёрдость:        7 (по шкале Мооса) Спайность:  Отсутствует Излом:  Раковистый;                      очень хрупок </vt:lpstr>
      <vt:lpstr>Плотность:  2,65 г/см³  Показатель преломления: 1,544-1,553 </vt:lpstr>
      <vt:lpstr>Почти всегда в природе встречается в виде жильной или сливной аморфной массы.</vt:lpstr>
      <vt:lpstr>Презентация PowerPoint</vt:lpstr>
      <vt:lpstr>Образуется в богатых кварцем пегматитах кислых пород, встречается в гидротермальных кварцевых жилах. Может залегать в сплошных массах вместе  со слюдой,  горным  хрусталём.</vt:lpstr>
      <vt:lpstr>Презентация PowerPoint</vt:lpstr>
      <vt:lpstr>Применяется  в  качестве поделочного камня.</vt:lpstr>
      <vt:lpstr>Презентация PowerPoint</vt:lpstr>
      <vt:lpstr>Также кварц используется в ультрафиолетовых лампах.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Розовый кварЦ</dc:title>
  <dc:creator>Реаниматор</dc:creator>
  <cp:lastModifiedBy>Реаниматор</cp:lastModifiedBy>
  <cp:revision>9</cp:revision>
  <dcterms:created xsi:type="dcterms:W3CDTF">2014-11-29T16:36:07Z</dcterms:created>
  <dcterms:modified xsi:type="dcterms:W3CDTF">2014-11-29T18:02:24Z</dcterms:modified>
</cp:coreProperties>
</file>