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7" r:id="rId2"/>
    <p:sldId id="258" r:id="rId3"/>
    <p:sldId id="259" r:id="rId4"/>
    <p:sldId id="263" r:id="rId5"/>
    <p:sldId id="261" r:id="rId6"/>
    <p:sldId id="260" r:id="rId7"/>
    <p:sldId id="265" r:id="rId8"/>
    <p:sldId id="279" r:id="rId9"/>
    <p:sldId id="280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B39A-8E06-4313-8DAD-E607233C973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D256-92F7-46DB-9297-9E5FB11D5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B39A-8E06-4313-8DAD-E607233C973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D256-92F7-46DB-9297-9E5FB11D5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t>09.12.2012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B39A-8E06-4313-8DAD-E607233C973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D256-92F7-46DB-9297-9E5FB11D5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B39A-8E06-4313-8DAD-E607233C973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D256-92F7-46DB-9297-9E5FB11D5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B39A-8E06-4313-8DAD-E607233C973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D256-92F7-46DB-9297-9E5FB11D5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B39A-8E06-4313-8DAD-E607233C973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D256-92F7-46DB-9297-9E5FB11D5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B39A-8E06-4313-8DAD-E607233C973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D256-92F7-46DB-9297-9E5FB11D5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B39A-8E06-4313-8DAD-E607233C973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D256-92F7-46DB-9297-9E5FB11D5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5A3BB39A-8E06-4313-8DAD-E607233C973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34E7D256-92F7-46DB-9297-9E5FB11D5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Країни</a:t>
            </a:r>
            <a:r>
              <a:rPr lang="en-US" b="1" dirty="0" smtClean="0"/>
              <a:t> </a:t>
            </a:r>
            <a:r>
              <a:rPr lang="ru-RU" b="1" dirty="0" err="1" smtClean="0"/>
              <a:t>Південно-Східної</a:t>
            </a:r>
            <a:r>
              <a:rPr lang="ru-RU" b="1" dirty="0" smtClean="0"/>
              <a:t> </a:t>
            </a:r>
            <a:r>
              <a:rPr lang="ru-RU" b="1" dirty="0" err="1" smtClean="0"/>
              <a:t>Азії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9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4534" y="188640"/>
            <a:ext cx="5548162" cy="381642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Сінгапурі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став </a:t>
            </a:r>
            <a:r>
              <a:rPr lang="ru-RU" dirty="0" err="1"/>
              <a:t>незалежною</a:t>
            </a:r>
            <a:r>
              <a:rPr lang="ru-RU" dirty="0"/>
              <a:t> державою у 1965 </a:t>
            </a:r>
            <a:r>
              <a:rPr lang="en-US" dirty="0"/>
              <a:t>p., </a:t>
            </a:r>
            <a:r>
              <a:rPr lang="ru-RU" dirty="0" err="1"/>
              <a:t>понад</a:t>
            </a:r>
            <a:r>
              <a:rPr lang="ru-RU" dirty="0"/>
              <a:t> </a:t>
            </a:r>
            <a:r>
              <a:rPr lang="ru-RU" dirty="0" err="1"/>
              <a:t>третина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зайнята</a:t>
            </a:r>
            <a:r>
              <a:rPr lang="ru-RU" dirty="0"/>
              <a:t> у </a:t>
            </a:r>
            <a:r>
              <a:rPr lang="ru-RU" dirty="0" err="1"/>
              <a:t>фінансовій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та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Сінгапур</a:t>
            </a:r>
            <a:r>
              <a:rPr lang="ru-RU" dirty="0"/>
              <a:t> -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і великий порт. </a:t>
            </a:r>
            <a:r>
              <a:rPr lang="ru-RU" dirty="0" err="1"/>
              <a:t>Лідером</a:t>
            </a:r>
            <a:r>
              <a:rPr lang="ru-RU" dirty="0"/>
              <a:t> </a:t>
            </a:r>
            <a:r>
              <a:rPr lang="ru-RU" dirty="0" err="1"/>
              <a:t>правлячого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авторитарного режиму з 1959 по 1990 р.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прем'єр-міністр</a:t>
            </a:r>
            <a:r>
              <a:rPr lang="ru-RU" dirty="0"/>
              <a:t> </a:t>
            </a:r>
            <a:r>
              <a:rPr lang="ru-RU" dirty="0" err="1"/>
              <a:t>Лі</a:t>
            </a:r>
            <a:r>
              <a:rPr lang="ru-RU" dirty="0"/>
              <a:t> </a:t>
            </a:r>
            <a:r>
              <a:rPr lang="ru-RU" dirty="0" err="1"/>
              <a:t>Куан</a:t>
            </a:r>
            <a:r>
              <a:rPr lang="ru-RU" dirty="0"/>
              <a:t> Ю.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 - </a:t>
            </a:r>
            <a:r>
              <a:rPr lang="ru-RU" dirty="0" err="1"/>
              <a:t>електроніка</a:t>
            </a:r>
            <a:r>
              <a:rPr lang="ru-RU" dirty="0"/>
              <a:t> та </a:t>
            </a:r>
            <a:r>
              <a:rPr lang="ru-RU" dirty="0" err="1"/>
              <a:t>комп'ютерна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,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нафтохімії</a:t>
            </a:r>
            <a:r>
              <a:rPr lang="ru-RU" dirty="0"/>
              <a:t>, </a:t>
            </a:r>
            <a:r>
              <a:rPr lang="ru-RU" dirty="0" err="1"/>
              <a:t>легкої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 descr="C:\Users\007\Desktop\full_Vbanano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0" y="260648"/>
            <a:ext cx="3852689" cy="337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1295" y="3631752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err="1" smtClean="0"/>
              <a:t>Лі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Куан</a:t>
            </a:r>
            <a:r>
              <a:rPr lang="ru-RU" b="1" i="1" u="sng" dirty="0" smtClean="0"/>
              <a:t> Ю</a:t>
            </a:r>
            <a:endParaRPr lang="ru-RU" b="1" i="1" u="sng" dirty="0"/>
          </a:p>
        </p:txBody>
      </p:sp>
      <p:pic>
        <p:nvPicPr>
          <p:cNvPr id="7171" name="Picture 3" descr="C:\Users\007\Desktop\d61726d8c39446c5d71be333af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31752"/>
            <a:ext cx="4140349" cy="30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007\Desktop\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35849"/>
            <a:ext cx="3746358" cy="2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2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950" y="116632"/>
            <a:ext cx="7620000" cy="28083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 Гонконгу (</a:t>
            </a:r>
            <a:r>
              <a:rPr lang="ru-RU" dirty="0" err="1"/>
              <a:t>Сянгані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перейшов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юрисдикцію</a:t>
            </a:r>
            <a:r>
              <a:rPr lang="ru-RU" dirty="0"/>
              <a:t> Китаю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 1 </a:t>
            </a:r>
            <a:r>
              <a:rPr lang="ru-RU" dirty="0" err="1"/>
              <a:t>липня</a:t>
            </a:r>
            <a:r>
              <a:rPr lang="ru-RU" dirty="0"/>
              <a:t> 1997 </a:t>
            </a:r>
            <a:r>
              <a:rPr lang="en-US" dirty="0"/>
              <a:t>p., </a:t>
            </a:r>
            <a:r>
              <a:rPr lang="ru-RU" dirty="0" err="1" smtClean="0"/>
              <a:t>дохід</a:t>
            </a:r>
            <a:r>
              <a:rPr lang="ru-RU" dirty="0" smtClean="0"/>
              <a:t> </a:t>
            </a:r>
            <a:r>
              <a:rPr lang="ru-RU" dirty="0"/>
              <a:t>на одну особу 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- </a:t>
            </a:r>
            <a:r>
              <a:rPr lang="ru-RU" dirty="0"/>
              <a:t>24,5 тис. дол. на </a:t>
            </a:r>
            <a:r>
              <a:rPr lang="ru-RU" dirty="0" err="1"/>
              <a:t>рік</a:t>
            </a:r>
            <a:r>
              <a:rPr lang="ru-RU" dirty="0"/>
              <a:t>.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експортує</a:t>
            </a:r>
            <a:r>
              <a:rPr lang="ru-RU" dirty="0"/>
              <a:t> до 90 % </a:t>
            </a:r>
            <a:r>
              <a:rPr lang="ru-RU" dirty="0" err="1"/>
              <a:t>виробленої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(</a:t>
            </a:r>
            <a:r>
              <a:rPr lang="ru-RU" dirty="0" err="1"/>
              <a:t>одяг</a:t>
            </a:r>
            <a:r>
              <a:rPr lang="ru-RU" dirty="0"/>
              <a:t>, </a:t>
            </a:r>
            <a:r>
              <a:rPr lang="ru-RU" dirty="0" err="1"/>
              <a:t>іграшки</a:t>
            </a:r>
            <a:r>
              <a:rPr lang="ru-RU" dirty="0"/>
              <a:t>, </a:t>
            </a:r>
            <a:r>
              <a:rPr lang="ru-RU" dirty="0" err="1"/>
              <a:t>годинники</a:t>
            </a:r>
            <a:r>
              <a:rPr lang="ru-RU" dirty="0"/>
              <a:t>). У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зайнято</a:t>
            </a:r>
            <a:r>
              <a:rPr lang="ru-RU" dirty="0"/>
              <a:t> 28,5 %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стільки</a:t>
            </a:r>
            <a:r>
              <a:rPr lang="ru-RU" dirty="0"/>
              <a:t> ж - у </a:t>
            </a:r>
            <a:r>
              <a:rPr lang="ru-RU" dirty="0" err="1"/>
              <a:t>торгівлі</a:t>
            </a:r>
            <a:r>
              <a:rPr lang="ru-RU" dirty="0"/>
              <a:t>, ресторанному та </a:t>
            </a:r>
            <a:r>
              <a:rPr lang="ru-RU" dirty="0" err="1"/>
              <a:t>готельному</a:t>
            </a:r>
            <a:r>
              <a:rPr lang="ru-RU" dirty="0"/>
              <a:t> </a:t>
            </a:r>
            <a:r>
              <a:rPr lang="ru-RU" dirty="0" err="1"/>
              <a:t>бізнесі</a:t>
            </a:r>
            <a:r>
              <a:rPr lang="ru-RU" dirty="0"/>
              <a:t>.</a:t>
            </a:r>
          </a:p>
        </p:txBody>
      </p:sp>
      <p:pic>
        <p:nvPicPr>
          <p:cNvPr id="8194" name="Picture 2" descr="C:\Users\007\Desktop\2233517280_4fb4a0774e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4516686" cy="30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007\Desktop\HK-S-Jonka-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65" y="2952428"/>
            <a:ext cx="40796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51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054280" cy="5184576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Швидкий</a:t>
            </a:r>
            <a:r>
              <a:rPr lang="ru-RU" dirty="0"/>
              <a:t> </a:t>
            </a:r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багатих</a:t>
            </a:r>
            <a:r>
              <a:rPr lang="ru-RU" dirty="0"/>
              <a:t> </a:t>
            </a:r>
            <a:r>
              <a:rPr lang="ru-RU" dirty="0" err="1"/>
              <a:t>корисними</a:t>
            </a:r>
            <a:r>
              <a:rPr lang="ru-RU" dirty="0"/>
              <a:t> </a:t>
            </a:r>
            <a:r>
              <a:rPr lang="ru-RU" dirty="0" err="1"/>
              <a:t>копалинами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китайській</a:t>
            </a:r>
            <a:r>
              <a:rPr lang="ru-RU" dirty="0"/>
              <a:t> </a:t>
            </a:r>
            <a:r>
              <a:rPr lang="ru-RU" dirty="0" err="1"/>
              <a:t>буржуазії</a:t>
            </a:r>
            <a:r>
              <a:rPr lang="ru-RU" dirty="0"/>
              <a:t>, яка </a:t>
            </a:r>
            <a:r>
              <a:rPr lang="ru-RU" dirty="0" err="1"/>
              <a:t>виявила</a:t>
            </a:r>
            <a:r>
              <a:rPr lang="ru-RU" dirty="0"/>
              <a:t> тут </a:t>
            </a:r>
            <a:r>
              <a:rPr lang="ru-RU" dirty="0" err="1"/>
              <a:t>надзвичайну</a:t>
            </a:r>
            <a:r>
              <a:rPr lang="ru-RU" dirty="0"/>
              <a:t> </a:t>
            </a:r>
            <a:r>
              <a:rPr lang="ru-RU" dirty="0" err="1"/>
              <a:t>підприємливість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створивши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транснаціональні</a:t>
            </a:r>
            <a:r>
              <a:rPr lang="ru-RU" dirty="0"/>
              <a:t> </a:t>
            </a:r>
            <a:r>
              <a:rPr lang="ru-RU" dirty="0" err="1"/>
              <a:t>корпорації</a:t>
            </a:r>
            <a:r>
              <a:rPr lang="ru-RU" dirty="0"/>
              <a:t>. У </a:t>
            </a:r>
            <a:r>
              <a:rPr lang="ru-RU" dirty="0" err="1"/>
              <a:t>федерації</a:t>
            </a:r>
            <a:r>
              <a:rPr lang="ru-RU" dirty="0"/>
              <a:t> </a:t>
            </a:r>
            <a:r>
              <a:rPr lang="ru-RU" dirty="0" err="1"/>
              <a:t>Малайзія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малайська</a:t>
            </a:r>
            <a:r>
              <a:rPr lang="ru-RU" dirty="0"/>
              <a:t> </a:t>
            </a:r>
            <a:r>
              <a:rPr lang="ru-RU" dirty="0" err="1"/>
              <a:t>буржуазія</a:t>
            </a:r>
            <a:r>
              <a:rPr lang="ru-RU" dirty="0"/>
              <a:t> </a:t>
            </a:r>
            <a:r>
              <a:rPr lang="ru-RU" dirty="0" err="1"/>
              <a:t>контролює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30 % 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китайська</a:t>
            </a:r>
            <a:r>
              <a:rPr lang="ru-RU" dirty="0"/>
              <a:t> - 60%. На </a:t>
            </a:r>
            <a:r>
              <a:rPr lang="ru-RU" dirty="0" err="1"/>
              <a:t>експорт</a:t>
            </a:r>
            <a:r>
              <a:rPr lang="ru-RU" dirty="0"/>
              <a:t> </a:t>
            </a:r>
            <a:r>
              <a:rPr lang="ru-RU" dirty="0" err="1"/>
              <a:t>ідуть</a:t>
            </a:r>
            <a:r>
              <a:rPr lang="ru-RU" dirty="0"/>
              <a:t> каучук, олово, </a:t>
            </a:r>
            <a:r>
              <a:rPr lang="ru-RU" dirty="0" err="1"/>
              <a:t>нафта</a:t>
            </a:r>
            <a:r>
              <a:rPr lang="ru-RU" dirty="0"/>
              <a:t>, деревина, а </a:t>
            </a:r>
            <a:r>
              <a:rPr lang="ru-RU" dirty="0" err="1"/>
              <a:t>останнім</a:t>
            </a:r>
            <a:r>
              <a:rPr lang="ru-RU" dirty="0"/>
              <a:t> часом- </a:t>
            </a:r>
            <a:r>
              <a:rPr lang="ru-RU" dirty="0" err="1"/>
              <a:t>електротехнічні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, </a:t>
            </a:r>
            <a:r>
              <a:rPr lang="ru-RU" dirty="0" err="1"/>
              <a:t>комп'ютери</a:t>
            </a:r>
            <a:r>
              <a:rPr lang="ru-RU" dirty="0"/>
              <a:t>. </a:t>
            </a:r>
            <a:r>
              <a:rPr lang="ru-RU" dirty="0" err="1"/>
              <a:t>Щорічний</a:t>
            </a:r>
            <a:r>
              <a:rPr lang="ru-RU" dirty="0"/>
              <a:t> </a:t>
            </a:r>
            <a:r>
              <a:rPr lang="ru-RU" dirty="0" err="1"/>
              <a:t>приріст</a:t>
            </a:r>
            <a:r>
              <a:rPr lang="ru-RU" dirty="0"/>
              <a:t> ВВП - 8-9 %.</a:t>
            </a:r>
          </a:p>
          <a:p>
            <a:r>
              <a:rPr lang="ru-RU" dirty="0" err="1"/>
              <a:t>Королівство</a:t>
            </a:r>
            <a:r>
              <a:rPr lang="ru-RU" dirty="0"/>
              <a:t> </a:t>
            </a:r>
            <a:r>
              <a:rPr lang="ru-RU" dirty="0" err="1"/>
              <a:t>Таїланд</a:t>
            </a:r>
            <a:r>
              <a:rPr lang="ru-RU" dirty="0"/>
              <a:t>, яке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слаборозвинутою</a:t>
            </a:r>
            <a:r>
              <a:rPr lang="ru-RU" dirty="0"/>
              <a:t>, </a:t>
            </a:r>
            <a:r>
              <a:rPr lang="ru-RU" dirty="0" err="1"/>
              <a:t>політично</a:t>
            </a:r>
            <a:r>
              <a:rPr lang="ru-RU" dirty="0"/>
              <a:t> </a:t>
            </a:r>
            <a:r>
              <a:rPr lang="ru-RU" dirty="0" err="1"/>
              <a:t>нестабільною</a:t>
            </a:r>
            <a:r>
              <a:rPr lang="ru-RU" dirty="0"/>
              <a:t> державою (за 60 </a:t>
            </a:r>
            <a:r>
              <a:rPr lang="ru-RU" dirty="0" err="1"/>
              <a:t>років</a:t>
            </a:r>
            <a:r>
              <a:rPr lang="ru-RU" dirty="0"/>
              <a:t> 17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переворотів</a:t>
            </a:r>
            <a:r>
              <a:rPr lang="ru-RU" dirty="0"/>
              <a:t>), у 70-80-х роках </a:t>
            </a:r>
            <a:r>
              <a:rPr lang="ru-RU" dirty="0" err="1"/>
              <a:t>перетворилося</a:t>
            </a:r>
            <a:r>
              <a:rPr lang="ru-RU" dirty="0"/>
              <a:t> на </a:t>
            </a:r>
            <a:r>
              <a:rPr lang="ru-RU" dirty="0" err="1"/>
              <a:t>найбільшого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експортера</a:t>
            </a:r>
            <a:r>
              <a:rPr lang="ru-RU" dirty="0"/>
              <a:t> рису. У 80-х роках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іноземним</a:t>
            </a:r>
            <a:r>
              <a:rPr lang="ru-RU" dirty="0"/>
              <a:t> </a:t>
            </a:r>
            <a:r>
              <a:rPr lang="ru-RU" dirty="0" err="1"/>
              <a:t>інвестиціям</a:t>
            </a:r>
            <a:r>
              <a:rPr lang="ru-RU" dirty="0"/>
              <a:t> і </a:t>
            </a:r>
            <a:r>
              <a:rPr lang="ru-RU" dirty="0" err="1"/>
              <a:t>технологіям</a:t>
            </a:r>
            <a:r>
              <a:rPr lang="ru-RU" dirty="0"/>
              <a:t> </a:t>
            </a:r>
            <a:r>
              <a:rPr lang="ru-RU" dirty="0" err="1"/>
              <a:t>експортними</a:t>
            </a:r>
            <a:r>
              <a:rPr lang="ru-RU" dirty="0"/>
              <a:t> товарами стали </a:t>
            </a:r>
            <a:r>
              <a:rPr lang="ru-RU" dirty="0" err="1"/>
              <a:t>електроніка</a:t>
            </a:r>
            <a:r>
              <a:rPr lang="ru-RU" dirty="0"/>
              <a:t>,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й </a:t>
            </a:r>
            <a:r>
              <a:rPr lang="ru-RU" dirty="0" err="1"/>
              <a:t>автоскладальної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.</a:t>
            </a:r>
          </a:p>
          <a:p>
            <a:r>
              <a:rPr lang="ru-RU" dirty="0" err="1"/>
              <a:t>Молоді</a:t>
            </a:r>
            <a:r>
              <a:rPr lang="ru-RU" dirty="0"/>
              <a:t> </a:t>
            </a:r>
            <a:r>
              <a:rPr lang="ru-RU" dirty="0" err="1"/>
              <a:t>індустріальні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прагнуть</a:t>
            </a:r>
            <a:r>
              <a:rPr lang="ru-RU" dirty="0"/>
              <a:t> до </a:t>
            </a:r>
            <a:r>
              <a:rPr lang="ru-RU" dirty="0" err="1"/>
              <a:t>регіонального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. У 1967 р. </a:t>
            </a:r>
            <a:r>
              <a:rPr lang="ru-RU" dirty="0" err="1"/>
              <a:t>Індонезія</a:t>
            </a:r>
            <a:r>
              <a:rPr lang="ru-RU" dirty="0"/>
              <a:t>, </a:t>
            </a:r>
            <a:r>
              <a:rPr lang="ru-RU" dirty="0" err="1"/>
              <a:t>Малайзія</a:t>
            </a:r>
            <a:r>
              <a:rPr lang="ru-RU" dirty="0"/>
              <a:t>, </a:t>
            </a:r>
            <a:r>
              <a:rPr lang="ru-RU" dirty="0" err="1"/>
              <a:t>Таїланд</a:t>
            </a:r>
            <a:r>
              <a:rPr lang="ru-RU" dirty="0"/>
              <a:t>, </a:t>
            </a:r>
            <a:r>
              <a:rPr lang="ru-RU" dirty="0" err="1"/>
              <a:t>Філіппіни</a:t>
            </a:r>
            <a:r>
              <a:rPr lang="ru-RU" dirty="0"/>
              <a:t> </a:t>
            </a:r>
            <a:r>
              <a:rPr lang="ru-RU" dirty="0" err="1"/>
              <a:t>утворили</a:t>
            </a:r>
            <a:r>
              <a:rPr lang="ru-RU" dirty="0"/>
              <a:t> </a:t>
            </a:r>
            <a:r>
              <a:rPr lang="ru-RU" dirty="0" err="1"/>
              <a:t>економічне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АСЕАН</a:t>
            </a:r>
            <a:r>
              <a:rPr lang="ru-RU" dirty="0"/>
              <a:t>. </a:t>
            </a:r>
            <a:r>
              <a:rPr lang="ru-RU" dirty="0" err="1"/>
              <a:t>Економічна</a:t>
            </a:r>
            <a:r>
              <a:rPr lang="ru-RU" dirty="0"/>
              <a:t> </a:t>
            </a:r>
            <a:r>
              <a:rPr lang="ru-RU" dirty="0" err="1"/>
              <a:t>інтеграція</a:t>
            </a:r>
            <a:r>
              <a:rPr lang="ru-RU" dirty="0"/>
              <a:t>, </a:t>
            </a:r>
            <a:r>
              <a:rPr lang="ru-RU" dirty="0" err="1"/>
              <a:t>безмитна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в межах </a:t>
            </a:r>
            <a:r>
              <a:rPr lang="ru-RU" dirty="0" err="1"/>
              <a:t>Асоціації</a:t>
            </a:r>
            <a:r>
              <a:rPr lang="ru-RU" dirty="0"/>
              <a:t> дали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підняти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й </a:t>
            </a:r>
            <a:r>
              <a:rPr lang="ru-RU" dirty="0" err="1"/>
              <a:t>перетворити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регіон</a:t>
            </a:r>
            <a:r>
              <a:rPr lang="ru-RU" dirty="0"/>
              <a:t> на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</a:t>
            </a:r>
          </a:p>
          <a:p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 в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/>
              <a:t>ст. </a:t>
            </a:r>
            <a:r>
              <a:rPr lang="ru-RU" dirty="0" err="1"/>
              <a:t>характеризувався</a:t>
            </a:r>
            <a:r>
              <a:rPr lang="ru-RU" dirty="0"/>
              <a:t> </a:t>
            </a:r>
            <a:r>
              <a:rPr lang="ru-RU" dirty="0" err="1"/>
              <a:t>різноманітністю</a:t>
            </a:r>
            <a:r>
              <a:rPr lang="ru-RU" dirty="0"/>
              <a:t> моделей та </a:t>
            </a:r>
            <a:r>
              <a:rPr lang="ru-RU" dirty="0" err="1"/>
              <a:t>ідеологічних</a:t>
            </a:r>
            <a:r>
              <a:rPr lang="ru-RU" dirty="0"/>
              <a:t> парадигм. </a:t>
            </a:r>
            <a:r>
              <a:rPr lang="ru-RU" dirty="0" err="1"/>
              <a:t>Значній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азійських</a:t>
            </a:r>
            <a:r>
              <a:rPr lang="ru-RU" dirty="0"/>
              <a:t> держав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стати на шлях </a:t>
            </a:r>
            <a:r>
              <a:rPr lang="ru-RU" dirty="0" err="1"/>
              <a:t>стійкого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а й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конкурувати</a:t>
            </a:r>
            <a:r>
              <a:rPr lang="ru-RU" dirty="0"/>
              <a:t> з </a:t>
            </a:r>
            <a:r>
              <a:rPr lang="ru-RU" dirty="0" err="1"/>
              <a:t>провідними</a:t>
            </a:r>
            <a:r>
              <a:rPr lang="ru-RU" dirty="0"/>
              <a:t> </a:t>
            </a:r>
            <a:r>
              <a:rPr lang="ru-RU" dirty="0" err="1"/>
              <a:t>європейськими</a:t>
            </a:r>
            <a:r>
              <a:rPr lang="ru-RU" dirty="0"/>
              <a:t> державами та США,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підстави</a:t>
            </a:r>
            <a:r>
              <a:rPr lang="ru-RU" dirty="0"/>
              <a:t> </a:t>
            </a:r>
            <a:r>
              <a:rPr lang="ru-RU" dirty="0" err="1"/>
              <a:t>багатьом</a:t>
            </a:r>
            <a:r>
              <a:rPr lang="ru-RU" dirty="0"/>
              <a:t> </a:t>
            </a:r>
            <a:r>
              <a:rPr lang="ru-RU" dirty="0" err="1"/>
              <a:t>фахівцям</a:t>
            </a:r>
            <a:r>
              <a:rPr lang="ru-RU" dirty="0"/>
              <a:t> ввести в </a:t>
            </a:r>
            <a:r>
              <a:rPr lang="ru-RU" dirty="0" err="1"/>
              <a:t>обіг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"</a:t>
            </a:r>
            <a:r>
              <a:rPr lang="ru-RU" dirty="0" err="1"/>
              <a:t>тихоокеанське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''. І </a:t>
            </a:r>
            <a:r>
              <a:rPr lang="ru-RU" dirty="0" err="1"/>
              <a:t>справді</a:t>
            </a:r>
            <a:r>
              <a:rPr lang="ru-RU" dirty="0"/>
              <a:t>, за </a:t>
            </a:r>
            <a:r>
              <a:rPr lang="ru-RU" dirty="0" err="1"/>
              <a:t>багатьма</a:t>
            </a:r>
            <a:r>
              <a:rPr lang="ru-RU" dirty="0"/>
              <a:t> параметрами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Азійсько-Тихоокеанський</a:t>
            </a:r>
            <a:r>
              <a:rPr lang="ru-RU" dirty="0"/>
              <a:t> </a:t>
            </a:r>
            <a:r>
              <a:rPr lang="ru-RU" dirty="0" err="1"/>
              <a:t>регіон</a:t>
            </a:r>
            <a:r>
              <a:rPr lang="ru-RU" dirty="0"/>
              <a:t> (</a:t>
            </a:r>
            <a:r>
              <a:rPr lang="ru-RU" dirty="0" err="1"/>
              <a:t>АТР</a:t>
            </a:r>
            <a:r>
              <a:rPr lang="ru-RU" dirty="0"/>
              <a:t>) усе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центром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та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технологій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6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620000" cy="1397000"/>
          </a:xfrm>
        </p:spPr>
        <p:txBody>
          <a:bodyPr/>
          <a:lstStyle/>
          <a:p>
            <a:r>
              <a:rPr lang="uk-UA" dirty="0" smtClean="0"/>
              <a:t>Бруней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6021288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/>
              <a:t>Султан Брунею </a:t>
            </a:r>
            <a:r>
              <a:rPr lang="ru-RU" b="1" i="1" u="sng" dirty="0" err="1" smtClean="0"/>
              <a:t>Хассанал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Болкія</a:t>
            </a:r>
            <a:endParaRPr lang="ru-RU" b="1" i="1" u="sng" dirty="0"/>
          </a:p>
        </p:txBody>
      </p:sp>
      <p:pic>
        <p:nvPicPr>
          <p:cNvPr id="9219" name="Picture 3" descr="C:\Users\007\Desktop\800px-Flag_of_Brunei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12776"/>
            <a:ext cx="44644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007\Desktop\635px-Coat_of_arms_of_Brunei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62" y="4042500"/>
            <a:ext cx="2745011" cy="24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007\Desktop\409px-Hassanal_Bolkiah_2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60" y="275796"/>
            <a:ext cx="3895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53788"/>
            <a:ext cx="7620000" cy="1397000"/>
          </a:xfrm>
        </p:spPr>
        <p:txBody>
          <a:bodyPr/>
          <a:lstStyle/>
          <a:p>
            <a:r>
              <a:rPr lang="ru-RU" dirty="0" err="1"/>
              <a:t>Східний</a:t>
            </a:r>
            <a:r>
              <a:rPr lang="ru-RU" dirty="0"/>
              <a:t> Тимор</a:t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C:\Users\007\Desktop\TMR_Dec_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641427" cy="489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4168" y="5764614"/>
            <a:ext cx="2162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err="1" smtClean="0"/>
              <a:t>Таур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Матан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Руак</a:t>
            </a:r>
            <a:endParaRPr lang="ru-RU" b="1" i="1" u="sng" dirty="0"/>
          </a:p>
        </p:txBody>
      </p:sp>
      <p:pic>
        <p:nvPicPr>
          <p:cNvPr id="10243" name="Picture 3" descr="C:\Users\007\Desktop\800px-Flag_of_East_Timo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32584"/>
            <a:ext cx="4637683" cy="23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007\Desktop\603px-Coat_of_arms_of_East_Tim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39" y="3107109"/>
            <a:ext cx="3775939" cy="375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2197" y="349749"/>
            <a:ext cx="7620000" cy="2938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Індонезія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021288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err="1" smtClean="0"/>
              <a:t>Сусіло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Бамбанг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Юдойоно</a:t>
            </a:r>
            <a:endParaRPr lang="ru-RU" b="1" i="1" u="sng" dirty="0"/>
          </a:p>
        </p:txBody>
      </p:sp>
      <p:pic>
        <p:nvPicPr>
          <p:cNvPr id="11266" name="Picture 2" descr="C:\Users\007\Desktop\s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004966" cy="554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007\Desktop\800px-Flag_of_Indones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91769"/>
            <a:ext cx="4598317" cy="306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007\Desktop\557px-Coat_of_Arms_of_Indonesia_Garuda_Pancasila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02" y="3645023"/>
            <a:ext cx="2928679" cy="31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4021832" cy="760512"/>
          </a:xfrm>
        </p:spPr>
        <p:txBody>
          <a:bodyPr/>
          <a:lstStyle/>
          <a:p>
            <a:r>
              <a:rPr lang="uk-UA" dirty="0" smtClean="0"/>
              <a:t>Камбоджа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877482"/>
            <a:ext cx="2242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err="1" smtClean="0"/>
              <a:t>Нородом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Сіамоні</a:t>
            </a:r>
            <a:endParaRPr lang="ru-RU" b="1" i="1" u="sng" dirty="0"/>
          </a:p>
        </p:txBody>
      </p:sp>
      <p:pic>
        <p:nvPicPr>
          <p:cNvPr id="12290" name="Picture 2" descr="C:\Users\007\Desktop\Norodom.Sihamo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3909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007\Desktop\800px-Flag_of_Cambod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633" y="844515"/>
            <a:ext cx="4713333" cy="301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007\Desktop\520px-Royal_Arms_of_Cambodia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3125955" cy="281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3445768" cy="904528"/>
          </a:xfrm>
        </p:spPr>
        <p:txBody>
          <a:bodyPr/>
          <a:lstStyle/>
          <a:p>
            <a:r>
              <a:rPr lang="uk-UA" dirty="0" smtClean="0"/>
              <a:t>Лаос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4797152"/>
            <a:ext cx="244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err="1" smtClean="0"/>
              <a:t>Сайнясон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Тюммалі</a:t>
            </a:r>
            <a:endParaRPr lang="ru-RU" b="1" i="1" u="sng" dirty="0"/>
          </a:p>
        </p:txBody>
      </p:sp>
      <p:pic>
        <p:nvPicPr>
          <p:cNvPr id="13314" name="Picture 2" descr="C:\Users\007\Desktop\max-20111013202551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52" y="90872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007\Desktop\600px-Flag_of_Lao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1" y="4293096"/>
            <a:ext cx="3641189" cy="242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007\Desktop\367px-Coat_of_arms_of_Lao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4575"/>
            <a:ext cx="349567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3517776" cy="54448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Малайзія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 descr="C:\Users\007\Desktop\newking_c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45" y="1022358"/>
            <a:ext cx="3907415" cy="42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7495" y="5517232"/>
            <a:ext cx="3440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/>
              <a:t>Султан </a:t>
            </a:r>
            <a:r>
              <a:rPr lang="ru-RU" b="1" i="1" u="sng" dirty="0" err="1" smtClean="0"/>
              <a:t>Мізан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Зайнал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Абідін</a:t>
            </a:r>
            <a:endParaRPr lang="ru-RU" b="1" i="1" u="sng" dirty="0"/>
          </a:p>
        </p:txBody>
      </p:sp>
      <p:pic>
        <p:nvPicPr>
          <p:cNvPr id="14339" name="Picture 3" descr="C:\Users\007\Desktop\800px-Flag_of_Malays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534" y="996752"/>
            <a:ext cx="47525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007\Desktop\Coat_of_arms_of_Malays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28" y="3500591"/>
            <a:ext cx="3755792" cy="29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744416" cy="754949"/>
          </a:xfrm>
        </p:spPr>
        <p:txBody>
          <a:bodyPr/>
          <a:lstStyle/>
          <a:p>
            <a:r>
              <a:rPr lang="uk-UA" dirty="0" smtClean="0"/>
              <a:t>М</a:t>
            </a:r>
            <a:r>
              <a:rPr lang="en-US" dirty="0" smtClean="0"/>
              <a:t>’</a:t>
            </a:r>
            <a:r>
              <a:rPr lang="uk-UA" dirty="0" err="1" smtClean="0"/>
              <a:t>янма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165304"/>
            <a:ext cx="912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u="sng" dirty="0" err="1" smtClean="0"/>
              <a:t>Тін</a:t>
            </a:r>
            <a:r>
              <a:rPr lang="uk-UA" b="1" i="1" u="sng" dirty="0" smtClean="0"/>
              <a:t> </a:t>
            </a:r>
            <a:r>
              <a:rPr lang="uk-UA" b="1" i="1" u="sng" dirty="0" err="1" smtClean="0"/>
              <a:t>Сін</a:t>
            </a:r>
            <a:endParaRPr lang="ru-RU" b="1" i="1" u="sng" dirty="0"/>
          </a:p>
        </p:txBody>
      </p:sp>
      <p:pic>
        <p:nvPicPr>
          <p:cNvPr id="15363" name="Picture 3" descr="C:\Users\007\Desktop\800px-Flag_of_Myanma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03" y="722024"/>
            <a:ext cx="4828471" cy="32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007\Desktop\733px-State_seal_of_Myanma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97" y="3929399"/>
            <a:ext cx="3354881" cy="274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007\Desktop\thein_sein_teyn_sey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22024"/>
            <a:ext cx="3483496" cy="513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07\Desktop\sea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4" y="1196752"/>
            <a:ext cx="465308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97593" y="1052736"/>
            <a:ext cx="4392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Південно-Східна</a:t>
            </a:r>
            <a:r>
              <a:rPr lang="ru-RU" b="1" dirty="0" smtClean="0"/>
              <a:t> </a:t>
            </a:r>
            <a:r>
              <a:rPr lang="ru-RU" b="1" dirty="0" err="1" smtClean="0"/>
              <a:t>Азія</a:t>
            </a:r>
            <a:r>
              <a:rPr lang="ru-RU" dirty="0" smtClean="0"/>
              <a:t>  — </a:t>
            </a:r>
            <a:r>
              <a:rPr lang="ru-RU" dirty="0" err="1" smtClean="0"/>
              <a:t>південно-східна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, яка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на </a:t>
            </a:r>
            <a:r>
              <a:rPr lang="ru-RU" dirty="0" err="1" smtClean="0"/>
              <a:t>південь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Китаю і на </a:t>
            </a:r>
            <a:r>
              <a:rPr lang="ru-RU" dirty="0" err="1" smtClean="0"/>
              <a:t>схід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. </a:t>
            </a:r>
            <a:r>
              <a:rPr lang="ru-RU" dirty="0" err="1" smtClean="0"/>
              <a:t>Знаходиться</a:t>
            </a:r>
            <a:r>
              <a:rPr lang="ru-RU" dirty="0" smtClean="0"/>
              <a:t> у </a:t>
            </a:r>
            <a:r>
              <a:rPr lang="ru-RU" dirty="0" err="1" smtClean="0"/>
              <a:t>зоні</a:t>
            </a:r>
            <a:r>
              <a:rPr lang="ru-RU" dirty="0" smtClean="0"/>
              <a:t> </a:t>
            </a:r>
            <a:r>
              <a:rPr lang="ru-RU" dirty="0" err="1" smtClean="0"/>
              <a:t>підвищеної</a:t>
            </a:r>
            <a:r>
              <a:rPr lang="ru-RU" dirty="0" smtClean="0"/>
              <a:t> </a:t>
            </a:r>
            <a:r>
              <a:rPr lang="ru-RU" dirty="0" err="1" smtClean="0"/>
              <a:t>сейсмічної</a:t>
            </a:r>
            <a:r>
              <a:rPr lang="ru-RU" dirty="0" smtClean="0"/>
              <a:t> і </a:t>
            </a:r>
            <a:r>
              <a:rPr lang="ru-RU" dirty="0" err="1" smtClean="0"/>
              <a:t>вулканічної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Південно-Східна</a:t>
            </a:r>
            <a:r>
              <a:rPr lang="ru-RU" dirty="0" smtClean="0"/>
              <a:t> </a:t>
            </a:r>
            <a:r>
              <a:rPr lang="ru-RU" dirty="0" err="1" smtClean="0"/>
              <a:t>Азія</a:t>
            </a:r>
            <a:r>
              <a:rPr lang="ru-RU" dirty="0" smtClean="0"/>
              <a:t> </a:t>
            </a:r>
            <a:r>
              <a:rPr lang="ru-RU" dirty="0" err="1" smtClean="0"/>
              <a:t>поділяється</a:t>
            </a:r>
            <a:r>
              <a:rPr lang="ru-RU" dirty="0" smtClean="0"/>
              <a:t> на два </a:t>
            </a:r>
            <a:r>
              <a:rPr lang="ru-RU" dirty="0" err="1" smtClean="0"/>
              <a:t>географічні</a:t>
            </a:r>
            <a:r>
              <a:rPr lang="ru-RU" dirty="0" smtClean="0"/>
              <a:t> </a:t>
            </a:r>
            <a:r>
              <a:rPr lang="ru-RU" dirty="0" err="1" smtClean="0"/>
              <a:t>регіони</a:t>
            </a:r>
            <a:r>
              <a:rPr lang="ru-RU" dirty="0" smtClean="0"/>
              <a:t>: </a:t>
            </a:r>
            <a:r>
              <a:rPr lang="ru-RU" dirty="0" err="1" smtClean="0"/>
              <a:t>Азійський</a:t>
            </a:r>
            <a:r>
              <a:rPr lang="ru-RU" dirty="0" smtClean="0"/>
              <a:t> </a:t>
            </a:r>
            <a:r>
              <a:rPr lang="ru-RU" dirty="0" err="1" smtClean="0"/>
              <a:t>материковий</a:t>
            </a:r>
            <a:r>
              <a:rPr lang="ru-RU" dirty="0" smtClean="0"/>
              <a:t> та </a:t>
            </a:r>
            <a:r>
              <a:rPr lang="ru-RU" dirty="0" err="1" smtClean="0"/>
              <a:t>острівний</a:t>
            </a:r>
            <a:r>
              <a:rPr lang="ru-RU" dirty="0" smtClean="0"/>
              <a:t>. Вона </a:t>
            </a:r>
            <a:r>
              <a:rPr lang="ru-RU" dirty="0" err="1" smtClean="0"/>
              <a:t>зазнала</a:t>
            </a:r>
            <a:r>
              <a:rPr lang="ru-RU" dirty="0" smtClean="0"/>
              <a:t> сильного культурного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сусідніх</a:t>
            </a:r>
            <a:r>
              <a:rPr lang="ru-RU" dirty="0" smtClean="0"/>
              <a:t> Китаю та </a:t>
            </a:r>
            <a:r>
              <a:rPr lang="ru-RU" dirty="0" err="1" smtClean="0"/>
              <a:t>Індії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Азійський</a:t>
            </a:r>
            <a:r>
              <a:rPr lang="ru-RU" dirty="0" smtClean="0"/>
              <a:t> </a:t>
            </a:r>
            <a:r>
              <a:rPr lang="ru-RU" dirty="0" err="1" smtClean="0"/>
              <a:t>материковий</a:t>
            </a:r>
            <a:r>
              <a:rPr lang="ru-RU" dirty="0" smtClean="0"/>
              <a:t> </a:t>
            </a:r>
            <a:r>
              <a:rPr lang="ru-RU" dirty="0" err="1" smtClean="0"/>
              <a:t>регіон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є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буддистським</a:t>
            </a:r>
            <a:r>
              <a:rPr lang="ru-RU" dirty="0" smtClean="0"/>
              <a:t>. У </a:t>
            </a:r>
            <a:r>
              <a:rPr lang="ru-RU" dirty="0" err="1" smtClean="0"/>
              <a:t>острівному</a:t>
            </a:r>
            <a:r>
              <a:rPr lang="ru-RU" dirty="0" smtClean="0"/>
              <a:t> </a:t>
            </a:r>
            <a:r>
              <a:rPr lang="ru-RU" dirty="0" err="1" smtClean="0"/>
              <a:t>регіоні</a:t>
            </a:r>
            <a:r>
              <a:rPr lang="ru-RU" dirty="0" smtClean="0"/>
              <a:t> </a:t>
            </a:r>
            <a:r>
              <a:rPr lang="ru-RU" dirty="0" err="1" smtClean="0"/>
              <a:t>присутні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християнство</a:t>
            </a:r>
            <a:r>
              <a:rPr lang="ru-RU" dirty="0" smtClean="0"/>
              <a:t> та </a:t>
            </a:r>
            <a:r>
              <a:rPr lang="ru-RU" dirty="0" err="1" smtClean="0"/>
              <a:t>іслам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3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2808312" cy="708496"/>
          </a:xfrm>
        </p:spPr>
        <p:txBody>
          <a:bodyPr/>
          <a:lstStyle/>
          <a:p>
            <a:r>
              <a:rPr lang="uk-UA" dirty="0" smtClean="0"/>
              <a:t>Сінгапур</a:t>
            </a:r>
            <a:endParaRPr lang="ru-RU" dirty="0"/>
          </a:p>
        </p:txBody>
      </p:sp>
      <p:pic>
        <p:nvPicPr>
          <p:cNvPr id="16386" name="Picture 2" descr="C:\Users\007\Desktop\Tony_Tan_20110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70522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2160" y="6309320"/>
            <a:ext cx="19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err="1" smtClean="0"/>
              <a:t>Тоні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Тан</a:t>
            </a:r>
            <a:r>
              <a:rPr lang="ru-RU" b="1" i="1" u="sng" dirty="0" smtClean="0"/>
              <a:t> Кен Ям</a:t>
            </a:r>
            <a:endParaRPr lang="ru-RU" b="1" i="1" u="sng" dirty="0"/>
          </a:p>
        </p:txBody>
      </p:sp>
      <p:pic>
        <p:nvPicPr>
          <p:cNvPr id="16387" name="Picture 3" descr="C:\Users\007\Desktop\800px-Flag_of_Singapor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355760" cy="29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007\Desktop\ГербСінгапур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93735"/>
            <a:ext cx="3321739" cy="276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2581672" cy="5644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Таїланд</a:t>
            </a:r>
            <a:endParaRPr lang="ru-RU" dirty="0"/>
          </a:p>
        </p:txBody>
      </p:sp>
      <p:pic>
        <p:nvPicPr>
          <p:cNvPr id="17410" name="Picture 2" descr="C:\Users\007\Desktop\6fcdd22-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5" y="908720"/>
            <a:ext cx="39677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627690"/>
            <a:ext cx="2571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err="1" smtClean="0"/>
              <a:t>Пхуміпон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Адульядет</a:t>
            </a:r>
            <a:endParaRPr lang="ru-RU" b="1" i="1" u="sng" dirty="0"/>
          </a:p>
        </p:txBody>
      </p:sp>
      <p:pic>
        <p:nvPicPr>
          <p:cNvPr id="17411" name="Picture 3" descr="C:\Users\007\Desktop\800px-Flag_of_Thailan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72" y="714805"/>
            <a:ext cx="4390644" cy="292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007\Desktop\400px-Garuda_Emblem_of_Thailand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5" y="3812356"/>
            <a:ext cx="2866488" cy="30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229744" cy="780504"/>
          </a:xfrm>
        </p:spPr>
        <p:txBody>
          <a:bodyPr/>
          <a:lstStyle/>
          <a:p>
            <a:r>
              <a:rPr lang="uk-UA" dirty="0" err="1" smtClean="0"/>
              <a:t>Філіпіни</a:t>
            </a:r>
            <a:endParaRPr lang="ru-RU" dirty="0"/>
          </a:p>
        </p:txBody>
      </p:sp>
      <p:pic>
        <p:nvPicPr>
          <p:cNvPr id="18434" name="Picture 2" descr="C:\Users\007\Desktop\ec31038f2f88a0627c30b331a34f5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78041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789040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err="1" smtClean="0"/>
              <a:t>Бениньо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Акіно</a:t>
            </a:r>
            <a:endParaRPr lang="ru-RU" b="1" i="1" u="sng" dirty="0"/>
          </a:p>
        </p:txBody>
      </p:sp>
      <p:pic>
        <p:nvPicPr>
          <p:cNvPr id="18435" name="Picture 3" descr="C:\Users\007\Desktop\800px-Flag_of_the_Philippin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4804320" cy="240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007\Desktop\540px-Coat_of_Arms_of_the_Philippine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22" y="3645024"/>
            <a:ext cx="2865267" cy="31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424" y="-171400"/>
            <a:ext cx="7620000" cy="1397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Південно-Східної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640960" cy="223224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Південно-Східної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 (</a:t>
            </a:r>
            <a:r>
              <a:rPr lang="ru-RU" dirty="0" err="1"/>
              <a:t>Бірма</a:t>
            </a:r>
            <a:r>
              <a:rPr lang="ru-RU" dirty="0"/>
              <a:t>, </a:t>
            </a:r>
            <a:r>
              <a:rPr lang="ru-RU" dirty="0" err="1"/>
              <a:t>Таїланд</a:t>
            </a:r>
            <a:r>
              <a:rPr lang="ru-RU" dirty="0"/>
              <a:t>, </a:t>
            </a:r>
            <a:r>
              <a:rPr lang="ru-RU" dirty="0" err="1"/>
              <a:t>В'єтнам</a:t>
            </a:r>
            <a:r>
              <a:rPr lang="ru-RU" dirty="0"/>
              <a:t>, Лаос, Камбоджа, </a:t>
            </a:r>
            <a:r>
              <a:rPr lang="ru-RU" dirty="0" err="1"/>
              <a:t>Малайзія</a:t>
            </a:r>
            <a:r>
              <a:rPr lang="ru-RU" dirty="0"/>
              <a:t>, </a:t>
            </a:r>
            <a:r>
              <a:rPr lang="ru-RU" dirty="0" err="1"/>
              <a:t>Філіппіни</a:t>
            </a:r>
            <a:r>
              <a:rPr lang="ru-RU" dirty="0"/>
              <a:t>, </a:t>
            </a:r>
            <a:r>
              <a:rPr lang="ru-RU" dirty="0" err="1"/>
              <a:t>Індонезія</a:t>
            </a:r>
            <a:r>
              <a:rPr lang="ru-RU" dirty="0"/>
              <a:t>, </a:t>
            </a:r>
            <a:r>
              <a:rPr lang="ru-RU" dirty="0" err="1"/>
              <a:t>Сінгапур</a:t>
            </a:r>
            <a:r>
              <a:rPr lang="ru-RU" dirty="0"/>
              <a:t>)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окуповані</a:t>
            </a:r>
            <a:r>
              <a:rPr lang="ru-RU" dirty="0"/>
              <a:t> </a:t>
            </a:r>
            <a:r>
              <a:rPr lang="ru-RU" dirty="0" err="1"/>
              <a:t>Японією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поразки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 в </a:t>
            </a:r>
            <a:r>
              <a:rPr lang="ru-RU" dirty="0" err="1"/>
              <a:t>регіоні</a:t>
            </a:r>
            <a:r>
              <a:rPr lang="ru-RU" dirty="0"/>
              <a:t> </a:t>
            </a:r>
            <a:r>
              <a:rPr lang="ru-RU" dirty="0" err="1"/>
              <a:t>розгорнувся</a:t>
            </a:r>
            <a:r>
              <a:rPr lang="ru-RU" dirty="0"/>
              <a:t> </a:t>
            </a:r>
            <a:r>
              <a:rPr lang="ru-RU" dirty="0" err="1"/>
              <a:t>національно-визвольний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. У </a:t>
            </a:r>
            <a:r>
              <a:rPr lang="ru-RU" dirty="0" err="1"/>
              <a:t>серпні</a:t>
            </a:r>
            <a:r>
              <a:rPr lang="ru-RU" dirty="0"/>
              <a:t> 1945 р. у </a:t>
            </a:r>
            <a:r>
              <a:rPr lang="ru-RU" dirty="0" err="1"/>
              <a:t>В'єтнамі</a:t>
            </a:r>
            <a:r>
              <a:rPr lang="ru-RU" dirty="0"/>
              <a:t> та </a:t>
            </a:r>
            <a:r>
              <a:rPr lang="ru-RU" dirty="0" err="1"/>
              <a:t>Індонезії</a:t>
            </a:r>
            <a:r>
              <a:rPr lang="ru-RU" dirty="0"/>
              <a:t> перемогли </a:t>
            </a:r>
            <a:r>
              <a:rPr lang="ru-RU" dirty="0" err="1"/>
              <a:t>революції</a:t>
            </a:r>
            <a:r>
              <a:rPr lang="ru-RU" dirty="0"/>
              <a:t>. 2 </a:t>
            </a:r>
            <a:r>
              <a:rPr lang="ru-RU" dirty="0" err="1"/>
              <a:t>вересня</a:t>
            </a:r>
            <a:r>
              <a:rPr lang="ru-RU" dirty="0"/>
              <a:t> 1945 р. </a:t>
            </a:r>
            <a:r>
              <a:rPr lang="ru-RU" dirty="0" err="1"/>
              <a:t>В'єтнам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проголошений</a:t>
            </a:r>
            <a:r>
              <a:rPr lang="ru-RU" dirty="0"/>
              <a:t> демократичною </a:t>
            </a:r>
            <a:r>
              <a:rPr lang="ru-RU" dirty="0" err="1"/>
              <a:t>республікою</a:t>
            </a:r>
            <a:r>
              <a:rPr lang="ru-RU" dirty="0"/>
              <a:t> Головою </a:t>
            </a:r>
            <a:r>
              <a:rPr lang="ru-RU" dirty="0" err="1"/>
              <a:t>Тимчасового</a:t>
            </a:r>
            <a:r>
              <a:rPr lang="ru-RU" dirty="0"/>
              <a:t> уряду та </a:t>
            </a:r>
            <a:r>
              <a:rPr lang="ru-RU" dirty="0" err="1"/>
              <a:t>беззмінним</a:t>
            </a:r>
            <a:r>
              <a:rPr lang="ru-RU" dirty="0"/>
              <a:t> </a:t>
            </a:r>
            <a:r>
              <a:rPr lang="ru-RU" dirty="0" err="1"/>
              <a:t>керівником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24 </a:t>
            </a:r>
            <a:r>
              <a:rPr lang="ru-RU" dirty="0" err="1"/>
              <a:t>років</a:t>
            </a:r>
            <a:r>
              <a:rPr lang="ru-RU" dirty="0"/>
              <a:t> став Хо </a:t>
            </a:r>
            <a:r>
              <a:rPr lang="ru-RU" dirty="0" err="1"/>
              <a:t>Ші</a:t>
            </a:r>
            <a:r>
              <a:rPr lang="ru-RU" dirty="0"/>
              <a:t> </a:t>
            </a:r>
            <a:r>
              <a:rPr lang="ru-RU" dirty="0" err="1"/>
              <a:t>Мін</a:t>
            </a:r>
            <a:r>
              <a:rPr lang="ru-RU" dirty="0"/>
              <a:t>. 17 </a:t>
            </a:r>
            <a:r>
              <a:rPr lang="ru-RU" dirty="0" err="1"/>
              <a:t>серпня</a:t>
            </a:r>
            <a:r>
              <a:rPr lang="ru-RU" dirty="0"/>
              <a:t> 1945 р.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проголошена</a:t>
            </a:r>
            <a:r>
              <a:rPr lang="ru-RU" dirty="0"/>
              <a:t>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Індонезія</a:t>
            </a:r>
            <a:r>
              <a:rPr lang="ru-RU" dirty="0"/>
              <a:t>, першим президентом </a:t>
            </a:r>
            <a:r>
              <a:rPr lang="ru-RU" dirty="0" err="1"/>
              <a:t>якої</a:t>
            </a:r>
            <a:r>
              <a:rPr lang="ru-RU" dirty="0"/>
              <a:t> став </a:t>
            </a:r>
            <a:r>
              <a:rPr lang="ru-RU" dirty="0" err="1"/>
              <a:t>Сукарно</a:t>
            </a:r>
            <a:r>
              <a:rPr lang="ru-RU" dirty="0"/>
              <a:t> (з 1968 р. - Сухарто).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метрополії</a:t>
            </a:r>
            <a:r>
              <a:rPr lang="ru-RU" dirty="0" smtClean="0"/>
              <a:t> </a:t>
            </a:r>
            <a:r>
              <a:rPr lang="ru-RU" dirty="0" err="1"/>
              <a:t>розпочали</a:t>
            </a:r>
            <a:r>
              <a:rPr lang="ru-RU" dirty="0"/>
              <a:t> </a:t>
            </a:r>
            <a:r>
              <a:rPr lang="ru-RU" dirty="0" err="1"/>
              <a:t>воєнні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держав.</a:t>
            </a:r>
          </a:p>
        </p:txBody>
      </p:sp>
      <p:pic>
        <p:nvPicPr>
          <p:cNvPr id="3074" name="Picture 2" descr="C:\Users\007\Desktop\60370413_Ho_SHi_Min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227396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007\Desktop\indonesia-foun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04769"/>
            <a:ext cx="2520280" cy="312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630932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/>
              <a:t>Хо </a:t>
            </a:r>
            <a:r>
              <a:rPr lang="ru-RU" b="1" i="1" u="sng" dirty="0" err="1" smtClean="0"/>
              <a:t>Ші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Мін</a:t>
            </a:r>
            <a:endParaRPr lang="ru-RU" b="1" i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20463" y="6462213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err="1" smtClean="0"/>
              <a:t>Сукарно</a:t>
            </a:r>
            <a:endParaRPr lang="ru-RU" b="1" i="1" u="sng" dirty="0"/>
          </a:p>
        </p:txBody>
      </p:sp>
    </p:spTree>
    <p:extLst>
      <p:ext uri="{BB962C8B-B14F-4D97-AF65-F5344CB8AC3E}">
        <p14:creationId xmlns:p14="http://schemas.microsoft.com/office/powerpoint/2010/main" val="66328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482453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вересні</a:t>
            </a:r>
            <a:r>
              <a:rPr lang="ru-RU" dirty="0"/>
              <a:t> 1945 р. </a:t>
            </a:r>
            <a:r>
              <a:rPr lang="ru-RU" dirty="0" err="1"/>
              <a:t>французькі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захопили</a:t>
            </a:r>
            <a:r>
              <a:rPr lang="ru-RU" dirty="0"/>
              <a:t> </a:t>
            </a:r>
            <a:r>
              <a:rPr lang="ru-RU" dirty="0" err="1"/>
              <a:t>центральну</a:t>
            </a:r>
            <a:r>
              <a:rPr lang="ru-RU" dirty="0"/>
              <a:t> і </a:t>
            </a:r>
            <a:r>
              <a:rPr lang="ru-RU" dirty="0" err="1"/>
              <a:t>південну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В'єтнаму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допомозі</a:t>
            </a:r>
            <a:r>
              <a:rPr lang="ru-RU" dirty="0"/>
              <a:t> </a:t>
            </a:r>
            <a:r>
              <a:rPr lang="ru-RU" dirty="0" err="1"/>
              <a:t>СРСР</a:t>
            </a:r>
            <a:r>
              <a:rPr lang="ru-RU" dirty="0"/>
              <a:t> </a:t>
            </a:r>
            <a:r>
              <a:rPr lang="ru-RU" dirty="0" err="1"/>
              <a:t>в'єтнамській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навесні</a:t>
            </a:r>
            <a:r>
              <a:rPr lang="ru-RU" dirty="0"/>
              <a:t> 1945 р. розбити </a:t>
            </a:r>
            <a:r>
              <a:rPr lang="ru-RU" dirty="0" err="1"/>
              <a:t>французький</a:t>
            </a:r>
            <a:r>
              <a:rPr lang="ru-RU" dirty="0"/>
              <a:t> </a:t>
            </a:r>
            <a:r>
              <a:rPr lang="ru-RU" dirty="0" err="1"/>
              <a:t>експедиційний</a:t>
            </a:r>
            <a:r>
              <a:rPr lang="ru-RU" dirty="0"/>
              <a:t> корпус у </a:t>
            </a:r>
            <a:r>
              <a:rPr lang="ru-RU" dirty="0" err="1"/>
              <a:t>районі</a:t>
            </a:r>
            <a:r>
              <a:rPr lang="ru-RU" dirty="0"/>
              <a:t> </a:t>
            </a:r>
            <a:r>
              <a:rPr lang="ru-RU" dirty="0" err="1"/>
              <a:t>Дьєнб'єнфу</a:t>
            </a:r>
            <a:r>
              <a:rPr lang="ru-RU" dirty="0"/>
              <a:t>. У </a:t>
            </a:r>
            <a:r>
              <a:rPr lang="ru-RU" dirty="0" err="1"/>
              <a:t>липні</a:t>
            </a:r>
            <a:r>
              <a:rPr lang="ru-RU" dirty="0"/>
              <a:t> 1954 р.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Францією</a:t>
            </a:r>
            <a:r>
              <a:rPr lang="ru-RU" dirty="0"/>
              <a:t> і </a:t>
            </a:r>
            <a:r>
              <a:rPr lang="ru-RU" dirty="0" err="1"/>
              <a:t>В'єтнамом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підписані</a:t>
            </a:r>
            <a:r>
              <a:rPr lang="ru-RU" dirty="0"/>
              <a:t> </a:t>
            </a:r>
            <a:r>
              <a:rPr lang="ru-RU" dirty="0" err="1"/>
              <a:t>Женевські</a:t>
            </a:r>
            <a:r>
              <a:rPr lang="ru-RU" dirty="0"/>
              <a:t> угоди, 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незалежним</a:t>
            </a:r>
            <a:r>
              <a:rPr lang="ru-RU" dirty="0"/>
              <a:t> став </a:t>
            </a:r>
            <a:r>
              <a:rPr lang="ru-RU" dirty="0" err="1"/>
              <a:t>Північний</a:t>
            </a:r>
            <a:r>
              <a:rPr lang="ru-RU" dirty="0"/>
              <a:t> </a:t>
            </a:r>
            <a:r>
              <a:rPr lang="ru-RU" dirty="0" err="1"/>
              <a:t>В'єтнам</a:t>
            </a:r>
            <a:r>
              <a:rPr lang="ru-RU" dirty="0"/>
              <a:t> (Демократична </a:t>
            </a:r>
            <a:r>
              <a:rPr lang="ru-RU" dirty="0" err="1"/>
              <a:t>Республіка</a:t>
            </a:r>
            <a:r>
              <a:rPr lang="ru-RU" dirty="0"/>
              <a:t> </a:t>
            </a:r>
            <a:r>
              <a:rPr lang="ru-RU" dirty="0" err="1"/>
              <a:t>В'єтнам</a:t>
            </a:r>
            <a:r>
              <a:rPr lang="ru-RU" dirty="0"/>
              <a:t> - </a:t>
            </a:r>
            <a:r>
              <a:rPr lang="ru-RU" dirty="0" err="1"/>
              <a:t>ДРВ</a:t>
            </a:r>
            <a:r>
              <a:rPr lang="ru-RU" dirty="0"/>
              <a:t>). На </a:t>
            </a:r>
            <a:r>
              <a:rPr lang="ru-RU" dirty="0" err="1"/>
              <a:t>південь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17-ї </a:t>
            </a:r>
            <a:r>
              <a:rPr lang="ru-RU" dirty="0" err="1"/>
              <a:t>паралелі</a:t>
            </a:r>
            <a:r>
              <a:rPr lang="ru-RU" dirty="0"/>
              <a:t> у </a:t>
            </a:r>
            <a:r>
              <a:rPr lang="ru-RU" dirty="0" err="1"/>
              <a:t>Південному</a:t>
            </a:r>
            <a:r>
              <a:rPr lang="ru-RU" dirty="0"/>
              <a:t> </a:t>
            </a:r>
            <a:r>
              <a:rPr lang="ru-RU" dirty="0" err="1"/>
              <a:t>В'єтнамі</a:t>
            </a:r>
            <a:r>
              <a:rPr lang="ru-RU" dirty="0"/>
              <a:t> </a:t>
            </a:r>
            <a:r>
              <a:rPr lang="ru-RU" dirty="0" err="1"/>
              <a:t>розташувалися</a:t>
            </a:r>
            <a:r>
              <a:rPr lang="ru-RU" dirty="0"/>
              <a:t> </a:t>
            </a:r>
            <a:r>
              <a:rPr lang="ru-RU" dirty="0" err="1"/>
              <a:t>французькі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. У 1956 р. у </a:t>
            </a:r>
            <a:r>
              <a:rPr lang="ru-RU" dirty="0" err="1"/>
              <a:t>Південному</a:t>
            </a:r>
            <a:r>
              <a:rPr lang="ru-RU" dirty="0"/>
              <a:t> </a:t>
            </a:r>
            <a:r>
              <a:rPr lang="ru-RU" dirty="0" err="1"/>
              <a:t>В'єтнамі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проведено </a:t>
            </a:r>
            <a:r>
              <a:rPr lang="ru-RU" dirty="0" err="1"/>
              <a:t>вибори</a:t>
            </a:r>
            <a:r>
              <a:rPr lang="ru-RU" dirty="0"/>
              <a:t> до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зборів</a:t>
            </a:r>
            <a:r>
              <a:rPr lang="ru-RU" dirty="0"/>
              <a:t> і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конституцію</a:t>
            </a:r>
            <a:r>
              <a:rPr lang="ru-RU" dirty="0"/>
              <a:t>. США" Велика </a:t>
            </a:r>
            <a:r>
              <a:rPr lang="ru-RU" dirty="0" err="1"/>
              <a:t>Британія</a:t>
            </a:r>
            <a:r>
              <a:rPr lang="ru-RU" dirty="0"/>
              <a:t>, </a:t>
            </a:r>
            <a:r>
              <a:rPr lang="ru-RU" dirty="0" err="1"/>
              <a:t>Франція</a:t>
            </a:r>
            <a:r>
              <a:rPr lang="ru-RU" dirty="0"/>
              <a:t> </a:t>
            </a:r>
            <a:r>
              <a:rPr lang="ru-RU" dirty="0" err="1"/>
              <a:t>визнали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республіку</a:t>
            </a:r>
            <a:r>
              <a:rPr lang="ru-RU" dirty="0"/>
              <a:t> і </a:t>
            </a:r>
            <a:r>
              <a:rPr lang="ru-RU" dirty="0" err="1"/>
              <a:t>надали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економічну</a:t>
            </a:r>
            <a:r>
              <a:rPr lang="ru-RU" dirty="0"/>
              <a:t> й </a:t>
            </a:r>
            <a:r>
              <a:rPr lang="ru-RU" dirty="0" err="1"/>
              <a:t>військову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 у 1960 р. </a:t>
            </a:r>
            <a:r>
              <a:rPr lang="ru-RU" dirty="0" err="1"/>
              <a:t>Національний</a:t>
            </a:r>
            <a:r>
              <a:rPr lang="ru-RU" dirty="0"/>
              <a:t> фронт </a:t>
            </a:r>
            <a:r>
              <a:rPr lang="ru-RU" dirty="0" err="1"/>
              <a:t>визволення</a:t>
            </a:r>
            <a:r>
              <a:rPr lang="ru-RU" dirty="0"/>
              <a:t> </a:t>
            </a:r>
            <a:r>
              <a:rPr lang="ru-RU" dirty="0" err="1"/>
              <a:t>Південного</a:t>
            </a:r>
            <a:r>
              <a:rPr lang="ru-RU" dirty="0"/>
              <a:t> </a:t>
            </a:r>
            <a:r>
              <a:rPr lang="ru-RU" dirty="0" err="1"/>
              <a:t>В'єтнаму</a:t>
            </a:r>
            <a:r>
              <a:rPr lang="ru-RU" dirty="0"/>
              <a:t> на </a:t>
            </a:r>
            <a:r>
              <a:rPr lang="ru-RU" dirty="0" err="1"/>
              <a:t>чолі</a:t>
            </a:r>
            <a:r>
              <a:rPr lang="ru-RU" dirty="0"/>
              <a:t> з </a:t>
            </a:r>
            <a:r>
              <a:rPr lang="ru-RU" dirty="0" err="1"/>
              <a:t>комуністами</a:t>
            </a:r>
            <a:r>
              <a:rPr lang="ru-RU" dirty="0"/>
              <a:t>, </a:t>
            </a:r>
            <a:r>
              <a:rPr lang="ru-RU" dirty="0" err="1"/>
              <a:t>спираючись</a:t>
            </a:r>
            <a:r>
              <a:rPr lang="ru-RU" dirty="0"/>
              <a:t> на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ДРВ</a:t>
            </a:r>
            <a:r>
              <a:rPr lang="ru-RU" dirty="0"/>
              <a:t>, </a:t>
            </a:r>
            <a:r>
              <a:rPr lang="ru-RU" dirty="0" err="1"/>
              <a:t>розгорнув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бойові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сайгонського</a:t>
            </a:r>
            <a:r>
              <a:rPr lang="ru-RU" dirty="0"/>
              <a:t> режиму,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поклало</a:t>
            </a:r>
            <a:r>
              <a:rPr lang="ru-RU" dirty="0"/>
              <a:t> початок </a:t>
            </a:r>
            <a:r>
              <a:rPr lang="ru-RU" dirty="0" err="1"/>
              <a:t>громадянській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 у </a:t>
            </a:r>
            <a:r>
              <a:rPr lang="ru-RU" dirty="0" err="1"/>
              <a:t>В'єтнамі</a:t>
            </a:r>
            <a:r>
              <a:rPr lang="ru-RU" dirty="0"/>
              <a:t>.</a:t>
            </a:r>
          </a:p>
          <a:p>
            <a:r>
              <a:rPr lang="ru-RU" dirty="0"/>
              <a:t>США, </a:t>
            </a:r>
            <a:r>
              <a:rPr lang="ru-RU" dirty="0" err="1"/>
              <a:t>прагнучи</a:t>
            </a:r>
            <a:r>
              <a:rPr lang="ru-RU" dirty="0"/>
              <a:t> </a:t>
            </a:r>
            <a:r>
              <a:rPr lang="ru-RU" dirty="0" err="1"/>
              <a:t>утримати</a:t>
            </a:r>
            <a:r>
              <a:rPr lang="ru-RU" dirty="0"/>
              <a:t> </a:t>
            </a:r>
            <a:r>
              <a:rPr lang="ru-RU" dirty="0" err="1"/>
              <a:t>Південний</a:t>
            </a:r>
            <a:r>
              <a:rPr lang="ru-RU" dirty="0"/>
              <a:t> </a:t>
            </a:r>
            <a:r>
              <a:rPr lang="ru-RU" dirty="0" err="1"/>
              <a:t>В'єтнам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контролем і не </a:t>
            </a:r>
            <a:r>
              <a:rPr lang="ru-RU" dirty="0" err="1"/>
              <a:t>допустити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там </a:t>
            </a:r>
            <a:r>
              <a:rPr lang="ru-RU" dirty="0" err="1"/>
              <a:t>комуністичного</a:t>
            </a:r>
            <a:r>
              <a:rPr lang="ru-RU" dirty="0"/>
              <a:t> режиму,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втягнулися</a:t>
            </a:r>
            <a:r>
              <a:rPr lang="ru-RU" dirty="0"/>
              <a:t> в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, а з 1964 р. </a:t>
            </a:r>
            <a:r>
              <a:rPr lang="ru-RU" dirty="0" err="1"/>
              <a:t>розпочали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воєнні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ДРВ</a:t>
            </a:r>
            <a:r>
              <a:rPr lang="ru-RU" dirty="0"/>
              <a:t>. </a:t>
            </a:r>
            <a:r>
              <a:rPr lang="ru-RU" dirty="0" err="1"/>
              <a:t>Американсько-в'єтнамська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-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кривава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локальних</a:t>
            </a:r>
            <a:r>
              <a:rPr lang="ru-RU" dirty="0"/>
              <a:t> </a:t>
            </a:r>
            <a:r>
              <a:rPr lang="ru-RU" dirty="0" err="1"/>
              <a:t>війн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/>
              <a:t>ст. - </a:t>
            </a:r>
            <a:r>
              <a:rPr lang="ru-RU" dirty="0" err="1"/>
              <a:t>тривала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10 </a:t>
            </a:r>
            <a:r>
              <a:rPr lang="ru-RU" dirty="0" err="1"/>
              <a:t>років</a:t>
            </a:r>
            <a:r>
              <a:rPr lang="ru-RU" dirty="0"/>
              <a:t> і </a:t>
            </a:r>
            <a:r>
              <a:rPr lang="ru-RU" dirty="0" err="1"/>
              <a:t>завершилися</a:t>
            </a:r>
            <a:r>
              <a:rPr lang="ru-RU" dirty="0"/>
              <a:t> </a:t>
            </a:r>
            <a:r>
              <a:rPr lang="ru-RU" dirty="0" err="1"/>
              <a:t>перемогою</a:t>
            </a:r>
            <a:r>
              <a:rPr lang="ru-RU" dirty="0"/>
              <a:t> </a:t>
            </a:r>
            <a:r>
              <a:rPr lang="ru-RU" dirty="0" err="1"/>
              <a:t>ДРВ</a:t>
            </a:r>
            <a:r>
              <a:rPr lang="ru-RU" dirty="0"/>
              <a:t>. У </a:t>
            </a:r>
            <a:r>
              <a:rPr lang="ru-RU" dirty="0" err="1"/>
              <a:t>січні</a:t>
            </a:r>
            <a:r>
              <a:rPr lang="ru-RU" dirty="0"/>
              <a:t> 1973 р. США </a:t>
            </a:r>
            <a:r>
              <a:rPr lang="ru-RU" dirty="0" err="1"/>
              <a:t>підписали</a:t>
            </a:r>
            <a:r>
              <a:rPr lang="ru-RU" dirty="0"/>
              <a:t> </a:t>
            </a:r>
            <a:r>
              <a:rPr lang="ru-RU" dirty="0" err="1"/>
              <a:t>Паризьку</a:t>
            </a:r>
            <a:r>
              <a:rPr lang="ru-RU" dirty="0"/>
              <a:t> угоду про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і </a:t>
            </a:r>
            <a:r>
              <a:rPr lang="ru-RU" dirty="0" err="1"/>
              <a:t>відновлення</a:t>
            </a:r>
            <a:r>
              <a:rPr lang="ru-RU" dirty="0"/>
              <a:t> миру у </a:t>
            </a:r>
            <a:r>
              <a:rPr lang="ru-RU" dirty="0" err="1"/>
              <a:t>В'єтнамі</a:t>
            </a:r>
            <a:r>
              <a:rPr lang="ru-RU" dirty="0"/>
              <a:t>. 2 </a:t>
            </a:r>
            <a:r>
              <a:rPr lang="ru-RU" dirty="0" err="1"/>
              <a:t>липня</a:t>
            </a:r>
            <a:r>
              <a:rPr lang="ru-RU" dirty="0"/>
              <a:t> 1976 р. </a:t>
            </a:r>
            <a:r>
              <a:rPr lang="ru-RU" dirty="0" err="1"/>
              <a:t>В'єтнам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об'єднано</a:t>
            </a:r>
            <a:r>
              <a:rPr lang="ru-RU" dirty="0"/>
              <a:t> і </a:t>
            </a:r>
            <a:r>
              <a:rPr lang="ru-RU" dirty="0" err="1"/>
              <a:t>проголошено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Соціалістичної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В'єтнам</a:t>
            </a:r>
            <a:r>
              <a:rPr lang="ru-RU" dirty="0"/>
              <a:t> (</a:t>
            </a:r>
            <a:r>
              <a:rPr lang="ru-RU" dirty="0" err="1"/>
              <a:t>СРВ</a:t>
            </a:r>
            <a:r>
              <a:rPr lang="ru-RU" dirty="0"/>
              <a:t>) </a:t>
            </a:r>
            <a:r>
              <a:rPr lang="ru-RU" dirty="0" err="1"/>
              <a:t>зі</a:t>
            </a:r>
            <a:r>
              <a:rPr lang="ru-RU" dirty="0"/>
              <a:t> столицею в </a:t>
            </a:r>
            <a:r>
              <a:rPr lang="ru-RU" dirty="0" err="1"/>
              <a:t>Ханої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 descr="C:\Users\007\Desktop\vietnam030.sJPG_950_2000_0_75_0_50_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84114"/>
            <a:ext cx="4075661" cy="265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007\Desktop\vietnam_war_1968-69_american_troops_in_action_006gar027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15" y="4084114"/>
            <a:ext cx="5047294" cy="271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4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620000" cy="44704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</a:t>
            </a:r>
            <a:r>
              <a:rPr lang="ru-RU" dirty="0" err="1"/>
              <a:t>Індонезії</a:t>
            </a:r>
            <a:r>
              <a:rPr lang="ru-RU" dirty="0"/>
              <a:t> до 1949 р. </a:t>
            </a:r>
            <a:r>
              <a:rPr lang="ru-RU" dirty="0" err="1"/>
              <a:t>точилася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з </a:t>
            </a:r>
            <a:r>
              <a:rPr lang="ru-RU" dirty="0" err="1"/>
              <a:t>країною-метрополією</a:t>
            </a:r>
            <a:r>
              <a:rPr lang="ru-RU" dirty="0"/>
              <a:t> - </a:t>
            </a:r>
            <a:r>
              <a:rPr lang="ru-RU" dirty="0" err="1"/>
              <a:t>Нідерландами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"</a:t>
            </a:r>
            <a:r>
              <a:rPr lang="ru-RU" dirty="0" err="1"/>
              <a:t>ліберальної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" 1950- 1957 </a:t>
            </a:r>
            <a:r>
              <a:rPr lang="ru-RU" dirty="0" err="1"/>
              <a:t>рр</a:t>
            </a:r>
            <a:r>
              <a:rPr lang="ru-RU" dirty="0"/>
              <a:t>.,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характеризувався</a:t>
            </a:r>
            <a:r>
              <a:rPr lang="ru-RU" dirty="0"/>
              <a:t> </a:t>
            </a:r>
            <a:r>
              <a:rPr lang="ru-RU" dirty="0" err="1"/>
              <a:t>нестабільністю</a:t>
            </a:r>
            <a:r>
              <a:rPr lang="ru-RU" dirty="0"/>
              <a:t> </a:t>
            </a:r>
            <a:r>
              <a:rPr lang="ru-RU" dirty="0" err="1"/>
              <a:t>господарського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Сукарно</a:t>
            </a:r>
            <a:r>
              <a:rPr lang="ru-RU" dirty="0"/>
              <a:t> </a:t>
            </a:r>
            <a:r>
              <a:rPr lang="ru-RU" dirty="0" err="1"/>
              <a:t>запровадив</a:t>
            </a:r>
            <a:r>
              <a:rPr lang="ru-RU" dirty="0"/>
              <a:t> </a:t>
            </a:r>
            <a:r>
              <a:rPr lang="ru-RU" dirty="0" err="1"/>
              <a:t>воєнний</a:t>
            </a:r>
            <a:r>
              <a:rPr lang="ru-RU" dirty="0"/>
              <a:t> стан. </a:t>
            </a:r>
            <a:r>
              <a:rPr lang="ru-RU" dirty="0" err="1"/>
              <a:t>Спроба</a:t>
            </a:r>
            <a:r>
              <a:rPr lang="ru-RU" dirty="0"/>
              <a:t> </a:t>
            </a:r>
            <a:r>
              <a:rPr lang="ru-RU" dirty="0" err="1"/>
              <a:t>комуністів</a:t>
            </a:r>
            <a:r>
              <a:rPr lang="ru-RU" dirty="0"/>
              <a:t> </a:t>
            </a:r>
            <a:r>
              <a:rPr lang="ru-RU" dirty="0" err="1"/>
              <a:t>захопити</a:t>
            </a:r>
            <a:r>
              <a:rPr lang="ru-RU" dirty="0"/>
              <a:t> </a:t>
            </a:r>
            <a:r>
              <a:rPr lang="ru-RU" dirty="0" err="1"/>
              <a:t>владу</a:t>
            </a:r>
            <a:r>
              <a:rPr lang="ru-RU" dirty="0"/>
              <a:t> в 1965 р. </a:t>
            </a:r>
            <a:r>
              <a:rPr lang="ru-RU" dirty="0" err="1"/>
              <a:t>була</a:t>
            </a:r>
            <a:r>
              <a:rPr lang="ru-RU" dirty="0"/>
              <a:t> придушена </a:t>
            </a:r>
            <a:r>
              <a:rPr lang="ru-RU" dirty="0" err="1"/>
              <a:t>військовими</a:t>
            </a:r>
            <a:r>
              <a:rPr lang="ru-RU" dirty="0"/>
              <a:t> на </a:t>
            </a:r>
            <a:r>
              <a:rPr lang="ru-RU" dirty="0" err="1"/>
              <a:t>чолі</a:t>
            </a:r>
            <a:r>
              <a:rPr lang="ru-RU" dirty="0"/>
              <a:t> з генералом Сухарто, </a:t>
            </a:r>
            <a:r>
              <a:rPr lang="ru-RU" dirty="0" err="1"/>
              <a:t>який</a:t>
            </a:r>
            <a:r>
              <a:rPr lang="ru-RU" dirty="0"/>
              <a:t> у 1968 р. став президентом, </a:t>
            </a:r>
            <a:r>
              <a:rPr lang="ru-RU" dirty="0" err="1"/>
              <a:t>встановивши</a:t>
            </a:r>
            <a:r>
              <a:rPr lang="ru-RU" dirty="0"/>
              <a:t> "</a:t>
            </a:r>
            <a:r>
              <a:rPr lang="ru-RU" dirty="0" err="1"/>
              <a:t>новий</a:t>
            </a:r>
            <a:r>
              <a:rPr lang="ru-RU" dirty="0"/>
              <a:t> порядок",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спирався</a:t>
            </a:r>
            <a:r>
              <a:rPr lang="ru-RU" dirty="0"/>
              <a:t> на </a:t>
            </a:r>
            <a:r>
              <a:rPr lang="ru-RU" dirty="0" err="1"/>
              <a:t>переважний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сферах </a:t>
            </a:r>
            <a:r>
              <a:rPr lang="ru-RU" dirty="0" err="1"/>
              <a:t>життя</a:t>
            </a:r>
            <a:r>
              <a:rPr lang="ru-RU" dirty="0"/>
              <a:t>. З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розвивалася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. У 70-80-</a:t>
            </a:r>
            <a:r>
              <a:rPr lang="ru-RU" dirty="0" err="1"/>
              <a:t>ті</a:t>
            </a:r>
            <a:r>
              <a:rPr lang="ru-RU" dirty="0"/>
              <a:t> роки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денаціоналізовано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r>
              <a:rPr lang="ru-RU" dirty="0"/>
              <a:t> і </a:t>
            </a:r>
            <a:r>
              <a:rPr lang="ru-RU" dirty="0" err="1"/>
              <a:t>аграрний</a:t>
            </a:r>
            <a:r>
              <a:rPr lang="ru-RU" dirty="0"/>
              <a:t> сектор. </a:t>
            </a:r>
            <a:r>
              <a:rPr lang="ru-RU" dirty="0" err="1"/>
              <a:t>Зовнішня</a:t>
            </a:r>
            <a:r>
              <a:rPr lang="ru-RU" dirty="0"/>
              <a:t> і </a:t>
            </a:r>
            <a:r>
              <a:rPr lang="ru-RU" dirty="0" err="1"/>
              <a:t>внутрішня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стала </a:t>
            </a:r>
            <a:r>
              <a:rPr lang="ru-RU" dirty="0" err="1"/>
              <a:t>орієнтуватись</a:t>
            </a:r>
            <a:r>
              <a:rPr lang="ru-RU" dirty="0"/>
              <a:t> на </a:t>
            </a:r>
            <a:r>
              <a:rPr lang="ru-RU" dirty="0" err="1"/>
              <a:t>західні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- </a:t>
            </a:r>
            <a:r>
              <a:rPr lang="ru-RU" dirty="0" err="1"/>
              <a:t>іноземному</a:t>
            </a:r>
            <a:r>
              <a:rPr lang="ru-RU" dirty="0"/>
              <a:t> </a:t>
            </a:r>
            <a:r>
              <a:rPr lang="ru-RU" dirty="0" err="1"/>
              <a:t>капіталові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надані</a:t>
            </a:r>
            <a:r>
              <a:rPr lang="ru-RU" dirty="0"/>
              <a:t> </a:t>
            </a:r>
            <a:r>
              <a:rPr lang="ru-RU" dirty="0" err="1"/>
              <a:t>пільгові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інвестицій</a:t>
            </a:r>
            <a:r>
              <a:rPr lang="ru-RU" dirty="0"/>
              <a:t>.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залишався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невисоким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виборів</a:t>
            </a:r>
            <a:r>
              <a:rPr lang="ru-RU" dirty="0"/>
              <a:t> 1987 р. режим Сухарто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зміцнів</a:t>
            </a:r>
            <a:r>
              <a:rPr lang="ru-RU" dirty="0"/>
              <a:t> і у </a:t>
            </a:r>
            <a:r>
              <a:rPr lang="en-US" dirty="0"/>
              <a:t>XXI </a:t>
            </a:r>
            <a:r>
              <a:rPr lang="ru-RU" dirty="0" err="1"/>
              <a:t>іст</a:t>
            </a:r>
            <a:r>
              <a:rPr lang="ru-RU" dirty="0"/>
              <a:t>. </a:t>
            </a:r>
            <a:r>
              <a:rPr lang="ru-RU" dirty="0" err="1"/>
              <a:t>країна</a:t>
            </a:r>
            <a:r>
              <a:rPr lang="ru-RU" dirty="0"/>
              <a:t> вступила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відносного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піднесення</a:t>
            </a:r>
            <a:r>
              <a:rPr lang="ru-RU" dirty="0"/>
              <a:t> та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стабільності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285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88640"/>
            <a:ext cx="5542384" cy="648072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найтрагічніших</a:t>
            </a:r>
            <a:r>
              <a:rPr lang="ru-RU" dirty="0"/>
              <a:t> </a:t>
            </a:r>
            <a:r>
              <a:rPr lang="ru-RU" dirty="0" err="1"/>
              <a:t>періодів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 smtClean="0"/>
              <a:t>пройшов</a:t>
            </a:r>
            <a:r>
              <a:rPr lang="ru-RU" dirty="0" smtClean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smtClean="0"/>
              <a:t>у Камбоджа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 у 1954 р. там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відновлено</a:t>
            </a:r>
            <a:r>
              <a:rPr lang="ru-RU" dirty="0"/>
              <a:t> </a:t>
            </a:r>
            <a:r>
              <a:rPr lang="ru-RU" dirty="0" err="1"/>
              <a:t>монархію</a:t>
            </a:r>
            <a:r>
              <a:rPr lang="ru-RU" dirty="0"/>
              <a:t> на </a:t>
            </a:r>
            <a:r>
              <a:rPr lang="ru-RU" dirty="0" err="1"/>
              <a:t>чолі</a:t>
            </a:r>
            <a:r>
              <a:rPr lang="ru-RU" dirty="0"/>
              <a:t> з </a:t>
            </a:r>
            <a:r>
              <a:rPr lang="ru-RU" dirty="0" err="1"/>
              <a:t>принцом</a:t>
            </a:r>
            <a:r>
              <a:rPr lang="ru-RU" dirty="0"/>
              <a:t> </a:t>
            </a:r>
            <a:r>
              <a:rPr lang="ru-RU" dirty="0" err="1"/>
              <a:t>Сіануком</a:t>
            </a:r>
            <a:r>
              <a:rPr lang="ru-RU" dirty="0"/>
              <a:t>. У 1970 р. у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відбувся</a:t>
            </a:r>
            <a:r>
              <a:rPr lang="ru-RU" dirty="0"/>
              <a:t> </a:t>
            </a:r>
            <a:r>
              <a:rPr lang="ru-RU" dirty="0" err="1"/>
              <a:t>державний</a:t>
            </a:r>
            <a:r>
              <a:rPr lang="ru-RU" dirty="0"/>
              <a:t> переворот і до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прийшов</a:t>
            </a:r>
            <a:r>
              <a:rPr lang="ru-RU" dirty="0"/>
              <a:t> уряд на </a:t>
            </a:r>
            <a:r>
              <a:rPr lang="ru-RU" dirty="0" err="1"/>
              <a:t>чолі</a:t>
            </a:r>
            <a:r>
              <a:rPr lang="ru-RU" dirty="0"/>
              <a:t> з генералом Лон </a:t>
            </a:r>
            <a:r>
              <a:rPr lang="ru-RU" dirty="0" err="1"/>
              <a:t>Нолом</a:t>
            </a:r>
            <a:r>
              <a:rPr lang="ru-RU" dirty="0"/>
              <a:t>. Камбоджа </a:t>
            </a:r>
            <a:r>
              <a:rPr lang="ru-RU" dirty="0" err="1"/>
              <a:t>проголошувалась</a:t>
            </a:r>
            <a:r>
              <a:rPr lang="ru-RU" dirty="0"/>
              <a:t> </a:t>
            </a:r>
            <a:r>
              <a:rPr lang="ru-RU" dirty="0" err="1"/>
              <a:t>Кхмерською</a:t>
            </a:r>
            <a:r>
              <a:rPr lang="ru-RU" dirty="0"/>
              <a:t> </a:t>
            </a:r>
            <a:r>
              <a:rPr lang="ru-RU" dirty="0" err="1"/>
              <a:t>Республікою</a:t>
            </a:r>
            <a:r>
              <a:rPr lang="ru-RU" dirty="0"/>
              <a:t>, а </a:t>
            </a:r>
            <a:r>
              <a:rPr lang="ru-RU" dirty="0" err="1"/>
              <a:t>монархія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ліквідована</a:t>
            </a:r>
            <a:r>
              <a:rPr lang="ru-RU" dirty="0"/>
              <a:t>. Але у 1975 р. до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прийшов</a:t>
            </a:r>
            <a:r>
              <a:rPr lang="ru-RU" dirty="0"/>
              <a:t> </a:t>
            </a:r>
            <a:r>
              <a:rPr lang="ru-RU" dirty="0" err="1"/>
              <a:t>націоналістичний</a:t>
            </a:r>
            <a:r>
              <a:rPr lang="ru-RU" dirty="0"/>
              <a:t> </a:t>
            </a:r>
            <a:r>
              <a:rPr lang="ru-RU" dirty="0" err="1"/>
              <a:t>ультралівий</a:t>
            </a:r>
            <a:r>
              <a:rPr lang="ru-RU" dirty="0"/>
              <a:t> режим "</a:t>
            </a:r>
            <a:r>
              <a:rPr lang="ru-RU" dirty="0" err="1"/>
              <a:t>червоних</a:t>
            </a:r>
            <a:r>
              <a:rPr lang="ru-RU" dirty="0"/>
              <a:t> </a:t>
            </a:r>
            <a:r>
              <a:rPr lang="ru-RU" dirty="0" err="1"/>
              <a:t>кхмерів</a:t>
            </a:r>
            <a:r>
              <a:rPr lang="ru-RU" dirty="0"/>
              <a:t>" на </a:t>
            </a:r>
            <a:r>
              <a:rPr lang="ru-RU" dirty="0" err="1"/>
              <a:t>чолі</a:t>
            </a:r>
            <a:r>
              <a:rPr lang="ru-RU" dirty="0"/>
              <a:t> з Пол Потом. </a:t>
            </a:r>
            <a:r>
              <a:rPr lang="ru-RU" dirty="0" err="1"/>
              <a:t>Обравши</a:t>
            </a:r>
            <a:r>
              <a:rPr lang="ru-RU" dirty="0"/>
              <a:t> за </a:t>
            </a:r>
            <a:r>
              <a:rPr lang="ru-RU" dirty="0" err="1"/>
              <a:t>взірець</a:t>
            </a:r>
            <a:r>
              <a:rPr lang="ru-RU" dirty="0"/>
              <a:t> </a:t>
            </a:r>
            <a:r>
              <a:rPr lang="ru-RU" dirty="0" err="1" smtClean="0"/>
              <a:t>маоцзедунівський</a:t>
            </a:r>
            <a:r>
              <a:rPr lang="ru-RU" dirty="0" smtClean="0"/>
              <a:t> </a:t>
            </a:r>
            <a:r>
              <a:rPr lang="ru-RU" dirty="0"/>
              <a:t>Китай, Пол Пот </a:t>
            </a:r>
            <a:r>
              <a:rPr lang="ru-RU" dirty="0" err="1"/>
              <a:t>висунув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кхмерського</a:t>
            </a:r>
            <a:r>
              <a:rPr lang="ru-RU" dirty="0"/>
              <a:t> </a:t>
            </a:r>
            <a:r>
              <a:rPr lang="ru-RU" dirty="0" err="1"/>
              <a:t>соціалізму</a:t>
            </a:r>
            <a:r>
              <a:rPr lang="ru-RU" dirty="0"/>
              <a:t>: </a:t>
            </a:r>
            <a:r>
              <a:rPr lang="ru-RU" dirty="0" err="1"/>
              <a:t>ліквідація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, </a:t>
            </a:r>
            <a:r>
              <a:rPr lang="ru-RU" dirty="0" err="1"/>
              <a:t>торгівлі</a:t>
            </a:r>
            <a:r>
              <a:rPr lang="ru-RU" dirty="0"/>
              <a:t>, грошей, </a:t>
            </a:r>
            <a:r>
              <a:rPr lang="ru-RU" dirty="0" err="1"/>
              <a:t>сім'ї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комун</a:t>
            </a:r>
            <a:r>
              <a:rPr lang="ru-RU" dirty="0"/>
              <a:t>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знищено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всю </a:t>
            </a:r>
            <a:r>
              <a:rPr lang="ru-RU" dirty="0" err="1"/>
              <a:t>інтелігенцію</a:t>
            </a:r>
            <a:r>
              <a:rPr lang="ru-RU" dirty="0"/>
              <a:t> та </a:t>
            </a:r>
            <a:r>
              <a:rPr lang="ru-RU" dirty="0" err="1"/>
              <a:t>військових</a:t>
            </a:r>
            <a:r>
              <a:rPr lang="ru-RU" dirty="0"/>
              <a:t>.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 </a:t>
            </a:r>
            <a:r>
              <a:rPr lang="ru-RU" dirty="0" err="1"/>
              <a:t>Пном</a:t>
            </a:r>
            <a:r>
              <a:rPr lang="ru-RU" dirty="0"/>
              <a:t>-Пеня (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Камбоджі</a:t>
            </a:r>
            <a:r>
              <a:rPr lang="ru-RU" dirty="0"/>
              <a:t>) </a:t>
            </a:r>
            <a:r>
              <a:rPr lang="ru-RU" dirty="0" err="1"/>
              <a:t>виселели</a:t>
            </a:r>
            <a:r>
              <a:rPr lang="ru-RU" dirty="0"/>
              <a:t> в </a:t>
            </a:r>
            <a:r>
              <a:rPr lang="ru-RU" dirty="0" err="1"/>
              <a:t>сільську</a:t>
            </a:r>
            <a:r>
              <a:rPr lang="ru-RU" dirty="0"/>
              <a:t> </a:t>
            </a:r>
            <a:r>
              <a:rPr lang="ru-RU" dirty="0" err="1"/>
              <a:t>місцевість</a:t>
            </a:r>
            <a:r>
              <a:rPr lang="ru-RU" dirty="0"/>
              <a:t> за 72 год, </a:t>
            </a:r>
            <a:r>
              <a:rPr lang="ru-RU" dirty="0" err="1"/>
              <a:t>запровадили</a:t>
            </a:r>
            <a:r>
              <a:rPr lang="ru-RU" dirty="0"/>
              <a:t> </a:t>
            </a:r>
            <a:r>
              <a:rPr lang="ru-RU" dirty="0" err="1"/>
              <a:t>примусові</a:t>
            </a:r>
            <a:r>
              <a:rPr lang="ru-RU" dirty="0"/>
              <a:t> </a:t>
            </a:r>
            <a:r>
              <a:rPr lang="ru-RU" dirty="0" err="1"/>
              <a:t>шлюби</a:t>
            </a:r>
            <a:r>
              <a:rPr lang="ru-RU" dirty="0"/>
              <a:t>. </a:t>
            </a:r>
            <a:r>
              <a:rPr lang="ru-RU" dirty="0" err="1"/>
              <a:t>Загинуло</a:t>
            </a:r>
            <a:r>
              <a:rPr lang="ru-RU" dirty="0"/>
              <a:t> 3 млн з 8 млн </a:t>
            </a:r>
            <a:r>
              <a:rPr lang="ru-RU" dirty="0" err="1"/>
              <a:t>населення</a:t>
            </a:r>
            <a:r>
              <a:rPr lang="ru-RU" dirty="0"/>
              <a:t>. У 1978 р. </a:t>
            </a:r>
            <a:r>
              <a:rPr lang="ru-RU" dirty="0" err="1"/>
              <a:t>В'єтнам</a:t>
            </a:r>
            <a:r>
              <a:rPr lang="ru-RU" dirty="0"/>
              <a:t> за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СРСР</a:t>
            </a:r>
            <a:r>
              <a:rPr lang="ru-RU" dirty="0"/>
              <a:t> </a:t>
            </a:r>
            <a:r>
              <a:rPr lang="ru-RU" dirty="0" err="1"/>
              <a:t>захопив</a:t>
            </a:r>
            <a:r>
              <a:rPr lang="ru-RU" dirty="0"/>
              <a:t> Камбоджу, </a:t>
            </a:r>
            <a:r>
              <a:rPr lang="ru-RU" dirty="0" err="1"/>
              <a:t>полпотівців</a:t>
            </a:r>
            <a:r>
              <a:rPr lang="ru-RU" dirty="0"/>
              <a:t> </a:t>
            </a:r>
            <a:r>
              <a:rPr lang="ru-RU" dirty="0" err="1"/>
              <a:t>вигнали</a:t>
            </a:r>
            <a:r>
              <a:rPr lang="ru-RU" dirty="0"/>
              <a:t> з </a:t>
            </a:r>
            <a:r>
              <a:rPr lang="ru-RU" dirty="0" err="1"/>
              <a:t>країни</a:t>
            </a:r>
            <a:r>
              <a:rPr lang="ru-RU" dirty="0"/>
              <a:t> і в </a:t>
            </a:r>
            <a:r>
              <a:rPr lang="ru-RU" dirty="0" err="1"/>
              <a:t>січні</a:t>
            </a:r>
            <a:r>
              <a:rPr lang="ru-RU" dirty="0"/>
              <a:t> 1979 р.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проголошена</a:t>
            </a:r>
            <a:r>
              <a:rPr lang="ru-RU" dirty="0"/>
              <a:t> Народна </a:t>
            </a:r>
            <a:r>
              <a:rPr lang="ru-RU" dirty="0" err="1"/>
              <a:t>Республіка</a:t>
            </a:r>
            <a:r>
              <a:rPr lang="ru-RU" dirty="0"/>
              <a:t> </a:t>
            </a:r>
            <a:r>
              <a:rPr lang="ru-RU" dirty="0" err="1"/>
              <a:t>Кампучія</a:t>
            </a:r>
            <a:r>
              <a:rPr lang="ru-RU" dirty="0"/>
              <a:t>. Через 10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в'єтнамські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виведено</a:t>
            </a:r>
            <a:r>
              <a:rPr lang="ru-RU" dirty="0"/>
              <a:t>. Камбоджа </a:t>
            </a:r>
            <a:r>
              <a:rPr lang="ru-RU" dirty="0" err="1"/>
              <a:t>поступово</a:t>
            </a:r>
            <a:r>
              <a:rPr lang="ru-RU" dirty="0"/>
              <a:t> стала </a:t>
            </a:r>
            <a:r>
              <a:rPr lang="ru-RU" dirty="0" err="1"/>
              <a:t>повертатися</a:t>
            </a:r>
            <a:r>
              <a:rPr lang="ru-RU" dirty="0"/>
              <a:t> до мирного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r>
              <a:rPr lang="ru-RU" dirty="0"/>
              <a:t>У 70-80-</a:t>
            </a:r>
            <a:r>
              <a:rPr lang="ru-RU" dirty="0" err="1"/>
              <a:t>ті</a:t>
            </a:r>
            <a:r>
              <a:rPr lang="ru-RU" dirty="0"/>
              <a:t> роки при </a:t>
            </a:r>
            <a:r>
              <a:rPr lang="ru-RU" dirty="0" err="1"/>
              <a:t>владі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перебував</a:t>
            </a:r>
            <a:r>
              <a:rPr lang="ru-RU" dirty="0"/>
              <a:t> </a:t>
            </a:r>
            <a:r>
              <a:rPr lang="ru-RU" dirty="0" err="1"/>
              <a:t>пров'єтнамський</a:t>
            </a:r>
            <a:r>
              <a:rPr lang="ru-RU" dirty="0"/>
              <a:t> режим.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протистояли</a:t>
            </a:r>
            <a:r>
              <a:rPr lang="ru-RU" dirty="0"/>
              <a:t> </a:t>
            </a:r>
            <a:r>
              <a:rPr lang="ru-RU" dirty="0" err="1"/>
              <a:t>прибічники</a:t>
            </a:r>
            <a:r>
              <a:rPr lang="ru-RU" dirty="0"/>
              <a:t> </a:t>
            </a:r>
            <a:r>
              <a:rPr lang="ru-RU" dirty="0" smtClean="0"/>
              <a:t>принца </a:t>
            </a:r>
            <a:r>
              <a:rPr lang="ru-RU" dirty="0" err="1" smtClean="0"/>
              <a:t>Сіанука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правив </a:t>
            </a:r>
            <a:r>
              <a:rPr lang="ru-RU" dirty="0" err="1"/>
              <a:t>країною</a:t>
            </a:r>
            <a:r>
              <a:rPr lang="ru-RU" dirty="0"/>
              <a:t> до 1970 р., і "</a:t>
            </a:r>
            <a:r>
              <a:rPr lang="ru-RU" dirty="0" err="1"/>
              <a:t>червоні</a:t>
            </a:r>
            <a:r>
              <a:rPr lang="ru-RU" dirty="0"/>
              <a:t> </a:t>
            </a:r>
            <a:r>
              <a:rPr lang="ru-RU" dirty="0" err="1"/>
              <a:t>кхмери</a:t>
            </a:r>
            <a:r>
              <a:rPr lang="ru-RU" dirty="0"/>
              <a:t>",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контролювали</a:t>
            </a:r>
            <a:r>
              <a:rPr lang="ru-RU" dirty="0"/>
              <a:t> великий </a:t>
            </a:r>
            <a:r>
              <a:rPr lang="ru-RU" dirty="0" err="1"/>
              <a:t>регіон</a:t>
            </a:r>
            <a:r>
              <a:rPr lang="ru-RU" dirty="0"/>
              <a:t> на </a:t>
            </a:r>
            <a:r>
              <a:rPr lang="ru-RU" dirty="0" err="1"/>
              <a:t>кордоні</a:t>
            </a:r>
            <a:r>
              <a:rPr lang="ru-RU" dirty="0"/>
              <a:t> з </a:t>
            </a:r>
            <a:r>
              <a:rPr lang="ru-RU" dirty="0" err="1"/>
              <a:t>Таїландом</a:t>
            </a:r>
            <a:r>
              <a:rPr lang="ru-RU" dirty="0"/>
              <a:t>.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80-х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розпочався</a:t>
            </a:r>
            <a:r>
              <a:rPr lang="ru-RU" dirty="0"/>
              <a:t>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діалог</a:t>
            </a:r>
            <a:r>
              <a:rPr lang="ru-RU" dirty="0"/>
              <a:t> з метою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єдності</a:t>
            </a:r>
            <a:r>
              <a:rPr lang="ru-RU" dirty="0"/>
              <a:t> в </a:t>
            </a:r>
            <a:r>
              <a:rPr lang="ru-RU" dirty="0" err="1"/>
              <a:t>державі</a:t>
            </a:r>
            <a:r>
              <a:rPr lang="ru-RU" dirty="0"/>
              <a:t>. </a:t>
            </a:r>
            <a:r>
              <a:rPr lang="ru-RU" dirty="0" err="1"/>
              <a:t>У1989</a:t>
            </a:r>
            <a:r>
              <a:rPr lang="ru-RU" dirty="0"/>
              <a:t> р. </a:t>
            </a:r>
            <a:r>
              <a:rPr lang="ru-RU" dirty="0" err="1"/>
              <a:t>В'єтнам</a:t>
            </a:r>
            <a:r>
              <a:rPr lang="ru-RU" dirty="0"/>
              <a:t> </a:t>
            </a:r>
            <a:r>
              <a:rPr lang="ru-RU" dirty="0" err="1"/>
              <a:t>вивів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, у 1993 р. </a:t>
            </a:r>
            <a:r>
              <a:rPr lang="ru-RU" dirty="0" err="1"/>
              <a:t>відбулися</a:t>
            </a:r>
            <a:r>
              <a:rPr lang="ru-RU" dirty="0"/>
              <a:t> </a:t>
            </a:r>
            <a:r>
              <a:rPr lang="ru-RU" dirty="0" err="1"/>
              <a:t>вибори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перемогу </a:t>
            </a:r>
            <a:r>
              <a:rPr lang="ru-RU" dirty="0" err="1"/>
              <a:t>здобули</a:t>
            </a:r>
            <a:r>
              <a:rPr lang="ru-RU" dirty="0"/>
              <a:t> </a:t>
            </a:r>
            <a:r>
              <a:rPr lang="ru-RU" dirty="0" err="1"/>
              <a:t>прибічники</a:t>
            </a:r>
            <a:r>
              <a:rPr lang="ru-RU" dirty="0"/>
              <a:t> принца </a:t>
            </a:r>
            <a:r>
              <a:rPr lang="ru-RU" dirty="0" err="1"/>
              <a:t>Сіанука</a:t>
            </a:r>
            <a:r>
              <a:rPr lang="ru-RU" dirty="0"/>
              <a:t>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очолив</a:t>
            </a:r>
            <a:r>
              <a:rPr lang="ru-RU" dirty="0"/>
              <a:t> державу. У </a:t>
            </a:r>
            <a:r>
              <a:rPr lang="ru-RU" dirty="0" err="1"/>
              <a:t>Камбоджі</a:t>
            </a:r>
            <a:r>
              <a:rPr lang="ru-RU" dirty="0"/>
              <a:t> </a:t>
            </a:r>
            <a:r>
              <a:rPr lang="ru-RU" dirty="0" err="1"/>
              <a:t>відновилась</a:t>
            </a:r>
            <a:r>
              <a:rPr lang="ru-RU" dirty="0"/>
              <a:t> </a:t>
            </a:r>
            <a:r>
              <a:rPr lang="ru-RU" dirty="0" err="1"/>
              <a:t>монархія</a:t>
            </a:r>
            <a:r>
              <a:rPr lang="ru-RU" dirty="0"/>
              <a:t>. Але </a:t>
            </a:r>
            <a:r>
              <a:rPr lang="ru-RU" dirty="0" err="1"/>
              <a:t>мирні</a:t>
            </a:r>
            <a:r>
              <a:rPr lang="ru-RU" dirty="0"/>
              <a:t> </a:t>
            </a:r>
            <a:r>
              <a:rPr lang="ru-RU" dirty="0" err="1"/>
              <a:t>ініціативи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зірвані</a:t>
            </a:r>
            <a:r>
              <a:rPr lang="ru-RU" dirty="0"/>
              <a:t> у 1997 р., коли </a:t>
            </a:r>
            <a:r>
              <a:rPr lang="ru-RU" dirty="0" err="1"/>
              <a:t>розпалася</a:t>
            </a:r>
            <a:r>
              <a:rPr lang="ru-RU" dirty="0"/>
              <a:t> </a:t>
            </a:r>
            <a:r>
              <a:rPr lang="ru-RU" dirty="0" err="1"/>
              <a:t>урядова</a:t>
            </a:r>
            <a:r>
              <a:rPr lang="ru-RU" dirty="0"/>
              <a:t> </a:t>
            </a:r>
            <a:r>
              <a:rPr lang="ru-RU" dirty="0" err="1"/>
              <a:t>коаліція</a:t>
            </a:r>
            <a:r>
              <a:rPr lang="ru-RU" dirty="0"/>
              <a:t> і </a:t>
            </a:r>
            <a:r>
              <a:rPr lang="ru-RU" dirty="0" err="1"/>
              <a:t>прибічники</a:t>
            </a:r>
            <a:r>
              <a:rPr lang="ru-RU" dirty="0"/>
              <a:t> </a:t>
            </a:r>
            <a:r>
              <a:rPr lang="ru-RU" dirty="0" err="1"/>
              <a:t>колишнього</a:t>
            </a:r>
            <a:r>
              <a:rPr lang="ru-RU" dirty="0"/>
              <a:t> </a:t>
            </a:r>
            <a:r>
              <a:rPr lang="ru-RU" dirty="0" err="1"/>
              <a:t>прем'єр-міністра</a:t>
            </a:r>
            <a:r>
              <a:rPr lang="ru-RU" dirty="0"/>
              <a:t> </a:t>
            </a:r>
            <a:r>
              <a:rPr lang="ru-RU" dirty="0" err="1"/>
              <a:t>Хун</a:t>
            </a:r>
            <a:r>
              <a:rPr lang="ru-RU" dirty="0"/>
              <a:t> Сена </a:t>
            </a:r>
            <a:r>
              <a:rPr lang="ru-RU" dirty="0" err="1"/>
              <a:t>розпочали</a:t>
            </a:r>
            <a:r>
              <a:rPr lang="ru-RU" dirty="0"/>
              <a:t> </a:t>
            </a:r>
            <a:r>
              <a:rPr lang="ru-RU" dirty="0" err="1"/>
              <a:t>громадянську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 descr="C:\Users\007\Desktop\f2f19d967b58ce14bed0ca674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384863" cy="466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5060799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err="1" smtClean="0"/>
              <a:t>Нородом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Сіанук</a:t>
            </a:r>
            <a:endParaRPr lang="ru-RU" b="1" i="1" u="sng" dirty="0"/>
          </a:p>
        </p:txBody>
      </p:sp>
    </p:spTree>
    <p:extLst>
      <p:ext uri="{BB962C8B-B14F-4D97-AF65-F5344CB8AC3E}">
        <p14:creationId xmlns:p14="http://schemas.microsoft.com/office/powerpoint/2010/main" val="109425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4624"/>
            <a:ext cx="4968552" cy="698477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Кореї</a:t>
            </a:r>
            <a:r>
              <a:rPr lang="ru-RU" dirty="0"/>
              <a:t> (</a:t>
            </a:r>
            <a:r>
              <a:rPr lang="ru-RU" dirty="0" err="1"/>
              <a:t>Республіці</a:t>
            </a:r>
            <a:r>
              <a:rPr lang="ru-RU" dirty="0"/>
              <a:t> Корея),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виникла</a:t>
            </a:r>
            <a:r>
              <a:rPr lang="ru-RU" dirty="0"/>
              <a:t> в 1948 </a:t>
            </a:r>
            <a:r>
              <a:rPr lang="en-US" dirty="0"/>
              <a:t>p., </a:t>
            </a:r>
            <a:r>
              <a:rPr lang="ru-RU" dirty="0" err="1"/>
              <a:t>щорічне</a:t>
            </a:r>
            <a:r>
              <a:rPr lang="ru-RU" dirty="0"/>
              <a:t> </a:t>
            </a:r>
            <a:r>
              <a:rPr lang="ru-RU" dirty="0" err="1"/>
              <a:t>економічне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50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4,5-13 %,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 на одну особу становить </a:t>
            </a:r>
            <a:r>
              <a:rPr lang="ru-RU" dirty="0" err="1"/>
              <a:t>понад</a:t>
            </a:r>
            <a:r>
              <a:rPr lang="ru-RU" dirty="0"/>
              <a:t> 11 тис. дол. на </a:t>
            </a:r>
            <a:r>
              <a:rPr lang="ru-RU" dirty="0" err="1"/>
              <a:t>рік</a:t>
            </a:r>
            <a:r>
              <a:rPr lang="ru-RU" dirty="0"/>
              <a:t>. </a:t>
            </a:r>
            <a:r>
              <a:rPr lang="ru-RU" dirty="0" err="1"/>
              <a:t>Економічне</a:t>
            </a:r>
            <a:r>
              <a:rPr lang="ru-RU" dirty="0"/>
              <a:t> </a:t>
            </a:r>
            <a:r>
              <a:rPr lang="ru-RU" dirty="0" err="1"/>
              <a:t>процвітання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розпочалося</a:t>
            </a:r>
            <a:r>
              <a:rPr lang="ru-RU" dirty="0"/>
              <a:t> з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текстильної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й </a:t>
            </a:r>
            <a:r>
              <a:rPr lang="ru-RU" dirty="0" err="1"/>
              <a:t>експорту</a:t>
            </a:r>
            <a:r>
              <a:rPr lang="ru-RU" dirty="0"/>
              <a:t> текстилю,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який</a:t>
            </a:r>
            <a:r>
              <a:rPr lang="ru-RU" dirty="0"/>
              <a:t> на </a:t>
            </a:r>
            <a:r>
              <a:rPr lang="ru-RU" dirty="0" err="1"/>
              <a:t>світовому</a:t>
            </a:r>
            <a:r>
              <a:rPr lang="ru-RU" dirty="0"/>
              <a:t> ринку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невисокими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низької</a:t>
            </a:r>
            <a:r>
              <a:rPr lang="ru-RU" dirty="0"/>
              <a:t> </a:t>
            </a:r>
            <a:r>
              <a:rPr lang="ru-RU" dirty="0" err="1"/>
              <a:t>собівартості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. У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панував</a:t>
            </a:r>
            <a:r>
              <a:rPr lang="ru-RU" dirty="0"/>
              <a:t> </a:t>
            </a:r>
            <a:r>
              <a:rPr lang="ru-RU" dirty="0" err="1"/>
              <a:t>авторитарний</a:t>
            </a:r>
            <a:r>
              <a:rPr lang="ru-RU" dirty="0"/>
              <a:t> режим </a:t>
            </a:r>
            <a:r>
              <a:rPr lang="ru-RU" dirty="0" err="1"/>
              <a:t>військових</a:t>
            </a:r>
            <a:r>
              <a:rPr lang="ru-RU" dirty="0"/>
              <a:t> (1948-1960 </a:t>
            </a:r>
            <a:r>
              <a:rPr lang="en-US" dirty="0"/>
              <a:t>pp. - </a:t>
            </a:r>
            <a:r>
              <a:rPr lang="ru-RU" dirty="0" err="1"/>
              <a:t>Лі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Ман</a:t>
            </a:r>
            <a:r>
              <a:rPr lang="ru-RU" dirty="0"/>
              <a:t>, 1960-1979 </a:t>
            </a:r>
            <a:r>
              <a:rPr lang="en-US" dirty="0"/>
              <a:t>pp. - </a:t>
            </a:r>
            <a:r>
              <a:rPr lang="ru-RU" dirty="0"/>
              <a:t>Пак </a:t>
            </a:r>
            <a:r>
              <a:rPr lang="ru-RU" dirty="0" err="1"/>
              <a:t>Чжон</a:t>
            </a:r>
            <a:r>
              <a:rPr lang="ru-RU" dirty="0"/>
              <a:t> </a:t>
            </a:r>
            <a:r>
              <a:rPr lang="ru-RU" dirty="0" err="1"/>
              <a:t>Хі</a:t>
            </a:r>
            <a:r>
              <a:rPr lang="ru-RU" dirty="0"/>
              <a:t>). </a:t>
            </a:r>
            <a:r>
              <a:rPr lang="ru-RU" dirty="0" err="1"/>
              <a:t>Демократичні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розпочалися</a:t>
            </a:r>
            <a:r>
              <a:rPr lang="ru-RU" dirty="0"/>
              <a:t> у 1987 </a:t>
            </a:r>
            <a:r>
              <a:rPr lang="en-US" dirty="0"/>
              <a:t>p., </a:t>
            </a:r>
            <a:r>
              <a:rPr lang="ru-RU" dirty="0"/>
              <a:t>коли </a:t>
            </a:r>
            <a:r>
              <a:rPr lang="ru-RU" dirty="0" err="1"/>
              <a:t>було</a:t>
            </a:r>
            <a:r>
              <a:rPr lang="ru-RU" dirty="0"/>
              <a:t> проведено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всенародні</a:t>
            </a:r>
            <a:r>
              <a:rPr lang="ru-RU" dirty="0"/>
              <a:t> </a:t>
            </a:r>
            <a:r>
              <a:rPr lang="ru-RU" dirty="0" err="1"/>
              <a:t>вибори</a:t>
            </a:r>
            <a:r>
              <a:rPr lang="ru-RU" dirty="0"/>
              <a:t> і введено в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демократичну</a:t>
            </a:r>
            <a:r>
              <a:rPr lang="ru-RU" dirty="0"/>
              <a:t> </a:t>
            </a:r>
            <a:r>
              <a:rPr lang="ru-RU" dirty="0" err="1"/>
              <a:t>конституцію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У 80-х роках Корея стала </a:t>
            </a:r>
            <a:r>
              <a:rPr lang="ru-RU" dirty="0" err="1"/>
              <a:t>світовим</a:t>
            </a:r>
            <a:r>
              <a:rPr lang="ru-RU" dirty="0"/>
              <a:t> </a:t>
            </a:r>
            <a:r>
              <a:rPr lang="ru-RU" dirty="0" err="1"/>
              <a:t>лідером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, </a:t>
            </a:r>
            <a:r>
              <a:rPr lang="ru-RU" dirty="0" err="1"/>
              <a:t>кораблів</a:t>
            </a:r>
            <a:r>
              <a:rPr lang="ru-RU" dirty="0"/>
              <a:t>, </a:t>
            </a:r>
            <a:r>
              <a:rPr lang="ru-RU" dirty="0" err="1"/>
              <a:t>легкових</a:t>
            </a:r>
            <a:r>
              <a:rPr lang="ru-RU" dirty="0"/>
              <a:t> </a:t>
            </a:r>
            <a:r>
              <a:rPr lang="ru-RU" dirty="0" err="1"/>
              <a:t>автомобілів</a:t>
            </a:r>
            <a:r>
              <a:rPr lang="ru-RU" dirty="0"/>
              <a:t>, </a:t>
            </a:r>
            <a:r>
              <a:rPr lang="ru-RU" dirty="0" err="1"/>
              <a:t>взуття</a:t>
            </a:r>
            <a:r>
              <a:rPr lang="ru-RU" dirty="0"/>
              <a:t>.</a:t>
            </a:r>
          </a:p>
          <a:p>
            <a:r>
              <a:rPr lang="ru-RU" dirty="0" err="1"/>
              <a:t>Китайська</a:t>
            </a:r>
            <a:r>
              <a:rPr lang="ru-RU" dirty="0"/>
              <a:t> </a:t>
            </a:r>
            <a:r>
              <a:rPr lang="ru-RU" dirty="0" err="1"/>
              <a:t>Республіка</a:t>
            </a:r>
            <a:r>
              <a:rPr lang="ru-RU" dirty="0"/>
              <a:t> (Тайвань) </a:t>
            </a:r>
            <a:r>
              <a:rPr lang="ru-RU" dirty="0" err="1"/>
              <a:t>була</a:t>
            </a:r>
            <a:r>
              <a:rPr lang="ru-RU" dirty="0"/>
              <a:t> створена у 1949 р. Чан </a:t>
            </a:r>
            <a:r>
              <a:rPr lang="ru-RU" dirty="0" err="1"/>
              <a:t>Кайші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емігрував</a:t>
            </a:r>
            <a:r>
              <a:rPr lang="ru-RU" dirty="0"/>
              <a:t> на </a:t>
            </a:r>
            <a:r>
              <a:rPr lang="ru-RU" dirty="0" err="1"/>
              <a:t>острів</a:t>
            </a:r>
            <a:r>
              <a:rPr lang="ru-RU" dirty="0"/>
              <a:t> з континентального Китаю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поразки</a:t>
            </a:r>
            <a:r>
              <a:rPr lang="ru-RU" dirty="0"/>
              <a:t> у </a:t>
            </a:r>
            <a:r>
              <a:rPr lang="ru-RU" dirty="0" err="1"/>
              <a:t>громадянській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. Як і в </a:t>
            </a:r>
            <a:r>
              <a:rPr lang="ru-RU" dirty="0" err="1"/>
              <a:t>Кореї</a:t>
            </a:r>
            <a:r>
              <a:rPr lang="ru-RU" dirty="0"/>
              <a:t>, </a:t>
            </a:r>
            <a:r>
              <a:rPr lang="ru-RU" dirty="0" err="1"/>
              <a:t>економічному</a:t>
            </a:r>
            <a:r>
              <a:rPr lang="ru-RU" dirty="0"/>
              <a:t> </a:t>
            </a:r>
            <a:r>
              <a:rPr lang="ru-RU" dirty="0" err="1"/>
              <a:t>зростанню</a:t>
            </a:r>
            <a:r>
              <a:rPr lang="ru-RU" dirty="0"/>
              <a:t> тут </a:t>
            </a:r>
            <a:r>
              <a:rPr lang="ru-RU" dirty="0" err="1"/>
              <a:t>сприяв</a:t>
            </a:r>
            <a:r>
              <a:rPr lang="ru-RU" dirty="0"/>
              <a:t> </a:t>
            </a:r>
            <a:r>
              <a:rPr lang="ru-RU" dirty="0" err="1"/>
              <a:t>авторитарний</a:t>
            </a:r>
            <a:r>
              <a:rPr lang="ru-RU" dirty="0"/>
              <a:t> режим: 1949-1975 </a:t>
            </a:r>
            <a:r>
              <a:rPr lang="ru-RU" dirty="0" err="1"/>
              <a:t>рр</a:t>
            </a:r>
            <a:r>
              <a:rPr lang="ru-RU" dirty="0"/>
              <a:t>.- Чан </a:t>
            </a:r>
            <a:r>
              <a:rPr lang="ru-RU" dirty="0" err="1"/>
              <a:t>Кайші</a:t>
            </a:r>
            <a:r>
              <a:rPr lang="ru-RU" dirty="0"/>
              <a:t>, 1975-1986 - </a:t>
            </a:r>
            <a:r>
              <a:rPr lang="ru-RU" dirty="0" err="1"/>
              <a:t>Цзяа</a:t>
            </a:r>
            <a:r>
              <a:rPr lang="ru-RU" dirty="0"/>
              <a:t> </a:t>
            </a:r>
            <a:r>
              <a:rPr lang="ru-RU" dirty="0" err="1"/>
              <a:t>Цзінго</a:t>
            </a:r>
            <a:r>
              <a:rPr lang="ru-RU" dirty="0"/>
              <a:t>, </a:t>
            </a:r>
            <a:r>
              <a:rPr lang="ru-RU" dirty="0" err="1"/>
              <a:t>сина</a:t>
            </a:r>
            <a:r>
              <a:rPr lang="ru-RU" dirty="0"/>
              <a:t> Чан </a:t>
            </a:r>
            <a:r>
              <a:rPr lang="ru-RU" dirty="0" err="1"/>
              <a:t>Кайші</a:t>
            </a:r>
            <a:r>
              <a:rPr lang="ru-RU" dirty="0"/>
              <a:t>. </a:t>
            </a:r>
            <a:r>
              <a:rPr lang="ru-RU" dirty="0" err="1"/>
              <a:t>Демократичні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утвердились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. </a:t>
            </a:r>
            <a:r>
              <a:rPr lang="ru-RU" dirty="0" err="1"/>
              <a:t>Правлячий</a:t>
            </a:r>
            <a:r>
              <a:rPr lang="ru-RU" dirty="0"/>
              <a:t> режим створив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таких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як </a:t>
            </a:r>
            <a:r>
              <a:rPr lang="ru-RU" dirty="0" err="1"/>
              <a:t>текстильна</a:t>
            </a:r>
            <a:r>
              <a:rPr lang="ru-RU" dirty="0"/>
              <a:t>,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 і </a:t>
            </a:r>
            <a:r>
              <a:rPr lang="ru-RU" dirty="0" err="1"/>
              <a:t>взуття</a:t>
            </a:r>
            <a:r>
              <a:rPr lang="ru-RU" dirty="0"/>
              <a:t>, </a:t>
            </a:r>
            <a:r>
              <a:rPr lang="ru-RU" dirty="0" err="1"/>
              <a:t>іграшок</a:t>
            </a:r>
            <a:r>
              <a:rPr lang="ru-RU" dirty="0"/>
              <a:t>;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розвинулися</a:t>
            </a:r>
            <a:r>
              <a:rPr lang="ru-RU" dirty="0"/>
              <a:t> </a:t>
            </a:r>
            <a:r>
              <a:rPr lang="ru-RU" dirty="0" err="1"/>
              <a:t>машинобудування</a:t>
            </a:r>
            <a:r>
              <a:rPr lang="ru-RU" dirty="0"/>
              <a:t>, </a:t>
            </a:r>
            <a:r>
              <a:rPr lang="ru-RU" dirty="0" err="1"/>
              <a:t>наукомісткі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. На </a:t>
            </a:r>
            <a:r>
              <a:rPr lang="ru-RU" dirty="0" err="1"/>
              <a:t>сьогодні</a:t>
            </a:r>
            <a:r>
              <a:rPr lang="ru-RU" dirty="0"/>
              <a:t> на </a:t>
            </a:r>
            <a:r>
              <a:rPr lang="ru-RU" dirty="0" err="1"/>
              <a:t>Тайвані</a:t>
            </a:r>
            <a:r>
              <a:rPr lang="ru-RU" dirty="0"/>
              <a:t> </a:t>
            </a:r>
            <a:r>
              <a:rPr lang="ru-RU" dirty="0" err="1"/>
              <a:t>резервний</a:t>
            </a:r>
            <a:r>
              <a:rPr lang="ru-RU" dirty="0"/>
              <a:t> запас </a:t>
            </a:r>
            <a:r>
              <a:rPr lang="ru-RU" dirty="0" err="1"/>
              <a:t>валюти</a:t>
            </a:r>
            <a:r>
              <a:rPr lang="ru-RU" dirty="0"/>
              <a:t> у </a:t>
            </a:r>
            <a:r>
              <a:rPr lang="ru-RU" dirty="0" err="1"/>
              <a:t>доларах</a:t>
            </a:r>
            <a:r>
              <a:rPr lang="ru-RU" dirty="0"/>
              <a:t> США </a:t>
            </a:r>
            <a:r>
              <a:rPr lang="ru-RU" dirty="0" err="1"/>
              <a:t>найбільший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146" name="Picture 2" descr="C:\Users\007\Desktop\Chiang_Kai-shek（蔣中正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97" y="188640"/>
            <a:ext cx="3466356" cy="46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2160" y="4828510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/>
              <a:t>Чан </a:t>
            </a:r>
            <a:r>
              <a:rPr lang="ru-RU" b="1" i="1" u="sng" dirty="0" err="1" smtClean="0"/>
              <a:t>Кайші</a:t>
            </a:r>
            <a:endParaRPr lang="ru-RU" b="1" i="1" u="sng" dirty="0"/>
          </a:p>
        </p:txBody>
      </p:sp>
    </p:spTree>
    <p:extLst>
      <p:ext uri="{BB962C8B-B14F-4D97-AF65-F5344CB8AC3E}">
        <p14:creationId xmlns:p14="http://schemas.microsoft.com/office/powerpoint/2010/main" val="207565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3517776" cy="1048544"/>
          </a:xfrm>
        </p:spPr>
        <p:txBody>
          <a:bodyPr/>
          <a:lstStyle/>
          <a:p>
            <a:r>
              <a:rPr lang="uk-UA" dirty="0" err="1" smtClean="0"/>
              <a:t>Філіпіни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7918648" cy="5472608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У </a:t>
            </a:r>
            <a:r>
              <a:rPr lang="uk-UA" dirty="0"/>
              <a:t>1946 р була проголошена незалежність Філіппін, однак США, під владою яких Філіппіни знаходились з 1898 р. зберігали тут свої військові бази та економічні позиції. Довгий час внутрішнє становище у країні було нестабільним через численні конфлікти між різними політичними угрупованнями, які нерідко доходили до збройного протистояння (комуністи, мусульмани).</a:t>
            </a:r>
            <a:endParaRPr lang="uk-UA" dirty="0"/>
          </a:p>
          <a:p>
            <a:r>
              <a:rPr lang="uk-UA" dirty="0"/>
              <a:t>            У 70-х роках у країні було встановлено диктатуру Ф. </a:t>
            </a:r>
            <a:r>
              <a:rPr lang="uk-UA" dirty="0" err="1"/>
              <a:t>Маркуса</a:t>
            </a:r>
            <a:r>
              <a:rPr lang="uk-UA" dirty="0"/>
              <a:t>. Вводився військовий стан, будь-які прояви невдоволення придушувались силою. Такі методи правління не сприяли стабілізації в країні: посилився партизанський і екстремістський рухи. Ф. </a:t>
            </a:r>
            <a:r>
              <a:rPr lang="uk-UA" dirty="0" err="1"/>
              <a:t>Маркус</a:t>
            </a:r>
            <a:r>
              <a:rPr lang="uk-UA" dirty="0"/>
              <a:t> привласнював велику кількість державних коштів. Адміністрація США заплющувала очі на такі зловживання, тому що вона боялась, що Філіппіни можуть потрапити у сферу впливу СРСР або Китаю. Також диктатура гарантувала присутність американських баз на островах. (Бази США були головним джерелом прибутків диктатури Ф.</a:t>
            </a:r>
            <a:r>
              <a:rPr lang="uk-UA" dirty="0" err="1"/>
              <a:t>Маркуса</a:t>
            </a:r>
            <a:r>
              <a:rPr lang="uk-UA" dirty="0"/>
              <a:t>).</a:t>
            </a:r>
            <a:endParaRPr lang="uk-UA" dirty="0"/>
          </a:p>
          <a:p>
            <a:r>
              <a:rPr lang="uk-UA" dirty="0"/>
              <a:t>            Зміни у відносинах між СРСР і США, а також у ставленні американської адміністрації до диктатора, привели до зміни влади на Філіппінах. У результаті президентських виборів 1986 р. до влади прийшла демократична опозиція на чолі з </a:t>
            </a:r>
            <a:r>
              <a:rPr lang="uk-UA" dirty="0" err="1"/>
              <a:t>Корасон</a:t>
            </a:r>
            <a:r>
              <a:rPr lang="uk-UA" dirty="0"/>
              <a:t> </a:t>
            </a:r>
            <a:r>
              <a:rPr lang="uk-UA" dirty="0" err="1"/>
              <a:t>Акіно</a:t>
            </a:r>
            <a:r>
              <a:rPr lang="uk-UA" dirty="0"/>
              <a:t>.</a:t>
            </a:r>
            <a:endParaRPr lang="uk-UA" dirty="0"/>
          </a:p>
          <a:p>
            <a:r>
              <a:rPr lang="uk-UA" dirty="0"/>
              <a:t>            Новий президент розпочала ряд радикальних перетворень: була прийнята нова конституція, розпочата земельна реформа та модернізація економіки, з країни були виведені американські війська і ліквідовано  найбільшу базу </a:t>
            </a:r>
            <a:r>
              <a:rPr lang="uk-UA" dirty="0" err="1"/>
              <a:t>ВМС</a:t>
            </a:r>
            <a:r>
              <a:rPr lang="uk-UA" dirty="0"/>
              <a:t> і </a:t>
            </a:r>
            <a:r>
              <a:rPr lang="uk-UA" dirty="0" err="1"/>
              <a:t>ВВС</a:t>
            </a:r>
            <a:r>
              <a:rPr lang="uk-UA" dirty="0"/>
              <a:t> США </a:t>
            </a:r>
            <a:r>
              <a:rPr lang="uk-UA" dirty="0" err="1"/>
              <a:t>Субік</a:t>
            </a:r>
            <a:r>
              <a:rPr lang="uk-UA" dirty="0"/>
              <a:t> Бей. Ці реформи заклали основи подальшого стрімкого економічного зростання країни. Проте політичне становище у країні залишається нестабільним: відбулось ряд невдалих військових переворотів, продовжується партизанський рух, мусульманські екстремісти вдаються до терористичних актів, захоплення заручників тощо.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84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   </a:t>
            </a:r>
            <a:r>
              <a:rPr lang="uk-UA" dirty="0" smtClean="0"/>
              <a:t>Таїланд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b="1" dirty="0"/>
              <a:t>        </a:t>
            </a:r>
            <a:r>
              <a:rPr lang="uk-UA" dirty="0" smtClean="0"/>
              <a:t>У </a:t>
            </a:r>
            <a:r>
              <a:rPr lang="uk-UA" dirty="0"/>
              <a:t>період Другої світової війни Таїланд був прибічником Японії. Але в 1944 р. гору взяли сили, що переорієнтували зовнішню політику на США і Англію. Політичне становищу у країні після війни було нестабільним, двічі в країні встановлювалась військова диктатура (1957-1973 рр, 1976-1977 рр). Після відновлення конституційного порядку неодноразово відбувались спроби державного перевороту. Не зважаючи на військові перевороти країна продовжує залишатися конституційною монархією.</a:t>
            </a:r>
            <a:endParaRPr lang="uk-UA" dirty="0"/>
          </a:p>
          <a:p>
            <a:r>
              <a:rPr lang="uk-UA" dirty="0"/>
              <a:t>            Починаючи з кінця 70-х років почався процес бурхливого економічного розвитку. Швидкими темпами в країні розвивається електроніка і електротехніка, нафтопереробна, хімічна та автомобільна промисловість. На 1991 р. Таїланд займав 7 місце по рівню доходів на душу населення серед країн Східної Азії (3 1990 доларів США) і 9-е за чисельністю населення (57 </a:t>
            </a:r>
            <a:r>
              <a:rPr lang="uk-UA" dirty="0" err="1"/>
              <a:t>млн</a:t>
            </a:r>
            <a:r>
              <a:rPr lang="uk-UA" dirty="0"/>
              <a:t> чоловік). Зберігаючи цю позицію по теперішній день. Такий  швидкий ріст економіки країни був досягнутий за рахунок дешевої робочої сили. Але таке джерело росту ї ненадійним і в майбутньому очікується уповільнення швидкого економічного розвитку. Вагомим чинником розвитку Таїланду став туризм, в який вкладаються величезні кошти.</a:t>
            </a:r>
            <a:endParaRPr lang="uk-UA" dirty="0"/>
          </a:p>
          <a:p>
            <a:r>
              <a:rPr lang="uk-UA" dirty="0"/>
              <a:t>            В умовах коли прибутки держави збільшились уряд Таїланду намагається перетворити країну у регіонального лідера. Створюється могутня армія, авіація і флот.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70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212</TotalTime>
  <Words>1463</Words>
  <Application>Microsoft Office PowerPoint</Application>
  <PresentationFormat>Экран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Тема2</vt:lpstr>
      <vt:lpstr>Країни Південно-Східної Азії </vt:lpstr>
      <vt:lpstr>Презентация PowerPoint</vt:lpstr>
      <vt:lpstr>Країни Південно-Східної Азії  після Другої світової війни</vt:lpstr>
      <vt:lpstr>Презентация PowerPoint</vt:lpstr>
      <vt:lpstr>Презентация PowerPoint</vt:lpstr>
      <vt:lpstr>Презентация PowerPoint</vt:lpstr>
      <vt:lpstr>Презентация PowerPoint</vt:lpstr>
      <vt:lpstr>Філіпіни</vt:lpstr>
      <vt:lpstr>   Таїланд </vt:lpstr>
      <vt:lpstr>Презентация PowerPoint</vt:lpstr>
      <vt:lpstr>Презентация PowerPoint</vt:lpstr>
      <vt:lpstr>Презентация PowerPoint</vt:lpstr>
      <vt:lpstr>Бруней</vt:lpstr>
      <vt:lpstr>Східний Тимор </vt:lpstr>
      <vt:lpstr>Індонезія</vt:lpstr>
      <vt:lpstr>Камбоджа</vt:lpstr>
      <vt:lpstr>Лаос</vt:lpstr>
      <vt:lpstr>Малайзія </vt:lpstr>
      <vt:lpstr>М’янма</vt:lpstr>
      <vt:lpstr>Сінгапур</vt:lpstr>
      <vt:lpstr>Таїланд</vt:lpstr>
      <vt:lpstr>Філіпіни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007</cp:lastModifiedBy>
  <cp:revision>24</cp:revision>
  <dcterms:created xsi:type="dcterms:W3CDTF">2012-12-09T10:28:33Z</dcterms:created>
  <dcterms:modified xsi:type="dcterms:W3CDTF">2012-12-09T14:01:02Z</dcterms:modified>
</cp:coreProperties>
</file>