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BA28-6C62-4569-8278-1F8E31084F34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52BF-087F-4356-8FFF-087F2981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3E5D-07C6-4716-BFA3-5DF7C2A4E23F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330A-E50D-4695-9B63-86ACD1933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454A-3E70-41FC-ABC4-DD0EE256CC3B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12C8-76CB-420E-908D-2C3CE289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56DD-3055-4F9C-A24B-BE1453709817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A2A9-D9A4-478B-A1F2-FFCBC7929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3C79-A223-4B41-BDFC-64C3A70B0102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19DD-4953-4670-80FE-252CF2CF3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0477-A243-47D5-A32B-0CC0869E1DA6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4098-DD14-46C9-A3D2-17BDD166E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5D9B-74A3-462E-8E22-C3A8E2887BE2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17A8-BF60-4926-9A20-9A5269414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0441-4808-4820-BB49-E741947DE9AD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4731-089A-4A78-8DD4-2A6E759E7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163D-0552-4D1A-9B35-98F3DCA334DC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2A41-4EB4-4D62-8814-5A224DF1A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1C1D-A2F7-4831-B0D0-0D11931B57F3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E768-C8C3-4E08-9377-432B57C43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96A5-BBCB-4496-9B82-DE056EC77BCF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E031-0269-45CA-AE29-B7BD6F2F2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3D862B-14B2-499A-9EE6-E7D54974E637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41196-6B7E-41D1-AAE3-9EA8C12DA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857232"/>
            <a:ext cx="8172480" cy="3100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DS Zombie Cyr" pitchFamily="34" charset="0"/>
                <a:ea typeface="+mj-ea"/>
                <a:cs typeface="+mj-cs"/>
              </a:rPr>
              <a:t>7 </a:t>
            </a:r>
            <a:r>
              <a:rPr kumimoji="0" lang="ru-RU" sz="6600" b="1" i="0" u="none" strike="noStrike" kern="1200" cap="none" spc="0" normalizeH="0" baseline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DS Zombie Cyr" pitchFamily="34" charset="0"/>
                <a:ea typeface="+mj-ea"/>
                <a:cs typeface="+mj-cs"/>
              </a:rPr>
              <a:t>ПРИРОДНИХ</a:t>
            </a:r>
            <a:r>
              <a:rPr kumimoji="0" lang="ru-RU" sz="88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DS Zombie Cyr" pitchFamily="34" charset="0"/>
                <a:ea typeface="+mj-ea"/>
                <a:cs typeface="+mj-cs"/>
              </a:rPr>
              <a:t> ЧУДЕС </a:t>
            </a:r>
            <a:r>
              <a:rPr kumimoji="0" lang="ru-RU" sz="8800" b="1" i="0" u="none" strike="noStrike" kern="1200" cap="none" spc="0" normalizeH="0" baseline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DS Zombie Cyr" pitchFamily="34" charset="0"/>
                <a:ea typeface="+mj-ea"/>
                <a:cs typeface="+mj-cs"/>
              </a:rPr>
              <a:t>СУМЩИНИ</a:t>
            </a:r>
            <a:endParaRPr kumimoji="0" lang="ru-RU" sz="8800" b="1" i="0" u="none" strike="noStrike" kern="1200" cap="none" spc="0" normalizeH="0" baseline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DS Zombie Cy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4290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571741" cy="19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8604"/>
            <a:ext cx="4529877" cy="29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857628"/>
            <a:ext cx="3200401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DS Zombie Cyr" pitchFamily="34" charset="0"/>
              </a:rPr>
              <a:t>„Озеро </a:t>
            </a:r>
            <a:r>
              <a:rPr lang="ru-RU" dirty="0" err="1" smtClean="0">
                <a:latin typeface="DS Zombie Cyr" pitchFamily="34" charset="0"/>
              </a:rPr>
              <a:t>Шелехівське</a:t>
            </a:r>
            <a:r>
              <a:rPr lang="ru-RU" dirty="0" smtClean="0">
                <a:latin typeface="DS Zombie Cyr" pitchFamily="34" charset="0"/>
              </a:rPr>
              <a:t>”</a:t>
            </a:r>
            <a:endParaRPr lang="ru-RU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площа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в 7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гектарів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утворилося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в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часи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льодовикового періоду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не втратило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холод і на сьогоднішній день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на дні озера багато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мула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найчисленніший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в озері - річковий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рак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береги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озера оточені природним лісом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pPr>
              <a:buNone/>
            </a:pPr>
            <a:endParaRPr lang="ru-RU" sz="2800" dirty="0">
              <a:solidFill>
                <a:srgbClr val="FFC000"/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14"/>
          <a:stretch>
            <a:fillRect/>
          </a:stretch>
        </p:blipFill>
        <p:spPr bwMode="auto">
          <a:xfrm>
            <a:off x="4429092" y="3545080"/>
            <a:ext cx="4714908" cy="33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69294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4057657" cy="30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DS Zombie Cyr" pitchFamily="34" charset="0"/>
              </a:rPr>
              <a:t>парк - </a:t>
            </a:r>
            <a:r>
              <a:rPr lang="ru-RU" dirty="0" err="1" smtClean="0">
                <a:latin typeface="DS Zombie Cyr" pitchFamily="34" charset="0"/>
              </a:rPr>
              <a:t>пам’ятка</a:t>
            </a:r>
            <a:r>
              <a:rPr lang="ru-RU" dirty="0" smtClean="0">
                <a:latin typeface="DS Zombie Cyr" pitchFamily="34" charset="0"/>
              </a:rPr>
              <a:t> садово-паркового </a:t>
            </a:r>
            <a:r>
              <a:rPr lang="ru-RU" dirty="0" err="1" smtClean="0">
                <a:latin typeface="DS Zombie Cyr" pitchFamily="34" charset="0"/>
              </a:rPr>
              <a:t>мистецтва</a:t>
            </a:r>
            <a:r>
              <a:rPr lang="ru-RU" dirty="0" smtClean="0">
                <a:latin typeface="DS Zombie Cyr" pitchFamily="34" charset="0"/>
              </a:rPr>
              <a:t> „</a:t>
            </a:r>
            <a:r>
              <a:rPr lang="ru-RU" dirty="0" err="1" smtClean="0">
                <a:latin typeface="DS Zombie Cyr" pitchFamily="34" charset="0"/>
              </a:rPr>
              <a:t>Тростянецький</a:t>
            </a:r>
            <a:r>
              <a:rPr lang="ru-RU" dirty="0" smtClean="0">
                <a:latin typeface="DS Zombie Cyr" pitchFamily="34" charset="0"/>
              </a:rPr>
              <a:t>”</a:t>
            </a:r>
            <a:endParaRPr lang="ru-RU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основа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парку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-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дібровний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масив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природного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походження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три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штучні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водоймища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загальною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площею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18,4 га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.</a:t>
            </a: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ростуть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дуби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віком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350-400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років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зібрані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представники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40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родин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ростуть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вихідці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різних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регіонів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України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природних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зон,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країн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континентів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має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значну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історичну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наукову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та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естетичну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цінність</a:t>
            </a:r>
            <a:endParaRPr lang="ru-RU" sz="2800" dirty="0">
              <a:solidFill>
                <a:srgbClr val="FFC000"/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26805" cy="17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3059993" cy="40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24" y="3500438"/>
            <a:ext cx="4310076" cy="323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143116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DS Zombie Cyr" pitchFamily="34" charset="0"/>
              </a:rPr>
              <a:t>заказник </a:t>
            </a:r>
            <a:r>
              <a:rPr lang="ru-RU" dirty="0" smtClean="0">
                <a:latin typeface="DS Zombie Cyr" pitchFamily="34" charset="0"/>
              </a:rPr>
              <a:t>„</a:t>
            </a:r>
            <a:r>
              <a:rPr lang="ru-RU" dirty="0" err="1" smtClean="0">
                <a:latin typeface="DS Zombie Cyr" pitchFamily="34" charset="0"/>
              </a:rPr>
              <a:t>Банний</a:t>
            </a:r>
            <a:r>
              <a:rPr lang="ru-RU" dirty="0" smtClean="0">
                <a:latin typeface="DS Zombie Cyr" pitchFamily="34" charset="0"/>
              </a:rPr>
              <a:t> яр”</a:t>
            </a:r>
            <a:endParaRPr lang="ru-RU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площа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236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га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важливий об'єкт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охорони східноєвропейських липово-кленово-дубових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лісів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багато рідкісних,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реліктових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видів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присутні 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види, занесені до Червоної книги України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 Фауна заказника представлена ​​лісостеповими тваринами</a:t>
            </a:r>
            <a:endParaRPr lang="ru-RU" sz="2800" dirty="0">
              <a:solidFill>
                <a:srgbClr val="FFC000"/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5017573" cy="37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2071686" cy="2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uk-UA" sz="11500" dirty="0" smtClean="0">
                <a:latin typeface="DS Zombie Cyr" pitchFamily="34" charset="0"/>
              </a:rPr>
              <a:t>ДЯКУЮ ЗА УВАГУ ! </a:t>
            </a:r>
            <a:endParaRPr lang="ru-RU" sz="11500" dirty="0"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29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січня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2008 року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відбулося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засідання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експертної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ради по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визначенню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природних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чудес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Сумщини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в рамках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Всеукраїнської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акції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„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Сім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природних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чудес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України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”.</a:t>
            </a:r>
            <a:b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</a:b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</a:b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Із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10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запропонованих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природних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об’єктів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ними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було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відібрано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S Zombie Cyr" pitchFamily="34" charset="0"/>
              </a:rPr>
              <a:t>сім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DS Zombie Cyr" pitchFamily="34" charset="0"/>
              </a:rPr>
              <a:t>”</a:t>
            </a:r>
            <a:r>
              <a:rPr lang="ru-RU" dirty="0" err="1" smtClean="0">
                <a:latin typeface="DS Zombie Cyr" pitchFamily="34" charset="0"/>
              </a:rPr>
              <a:t>Яблуня-колонія</a:t>
            </a:r>
            <a:r>
              <a:rPr lang="ru-RU" dirty="0" smtClean="0">
                <a:latin typeface="DS Zombie Cyr" pitchFamily="34" charset="0"/>
              </a:rPr>
              <a:t>”</a:t>
            </a:r>
            <a:endParaRPr lang="ru-RU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429157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в</a:t>
            </a:r>
            <a:r>
              <a:rPr lang="uk-UA" sz="2800" dirty="0" err="1" smtClean="0">
                <a:solidFill>
                  <a:srgbClr val="FFC000"/>
                </a:solidFill>
                <a:latin typeface="DS Zombie Cyr" pitchFamily="34" charset="0"/>
              </a:rPr>
              <a:t>ік</a:t>
            </a:r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 яблуні – понад 200 років</a:t>
            </a: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дивовижною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здатністю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до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продовження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життя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площа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близько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1000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квадратних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метрів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15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прирослих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до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землі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стовбурів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здатна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до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самостійного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укорінення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гілками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увійшла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до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історії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садівництва</a:t>
            </a:r>
            <a:endParaRPr lang="ru-RU" sz="2800" dirty="0">
              <a:solidFill>
                <a:srgbClr val="FFC000"/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471870" cy="260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71479"/>
            <a:ext cx="3190876" cy="239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71480"/>
            <a:ext cx="3114673" cy="23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DS Zombie Cyr" pitchFamily="34" charset="0"/>
              </a:rPr>
              <a:t>„</a:t>
            </a:r>
            <a:r>
              <a:rPr lang="ru-RU" dirty="0" err="1" smtClean="0">
                <a:latin typeface="DS Zombie Cyr" pitchFamily="34" charset="0"/>
              </a:rPr>
              <a:t>Михайлівська</a:t>
            </a:r>
            <a:r>
              <a:rPr lang="ru-RU" dirty="0" smtClean="0">
                <a:latin typeface="DS Zombie Cyr" pitchFamily="34" charset="0"/>
              </a:rPr>
              <a:t> </a:t>
            </a:r>
            <a:r>
              <a:rPr lang="ru-RU" dirty="0" err="1" smtClean="0">
                <a:latin typeface="DS Zombie Cyr" pitchFamily="34" charset="0"/>
              </a:rPr>
              <a:t>цілина</a:t>
            </a:r>
            <a:r>
              <a:rPr lang="ru-RU" dirty="0" smtClean="0">
                <a:latin typeface="DS Zombie Cyr" pitchFamily="34" charset="0"/>
              </a:rPr>
              <a:t>”</a:t>
            </a:r>
            <a:endParaRPr lang="ru-RU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вiддiлення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Українського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степового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природного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заповiдника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площа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становить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202,48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га</a:t>
            </a: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кольорова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гама степу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постiйно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доповнюється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i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одночасно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змiнюється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uk-UA" sz="2800" dirty="0" smtClean="0">
                <a:solidFill>
                  <a:srgbClr val="FFC000"/>
                </a:solidFill>
                <a:latin typeface="DS Zombie Cyr" pitchFamily="34" charset="0"/>
              </a:rPr>
              <a:t>Відіграє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роль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в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екологiчному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вихованнi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жителiв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краю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13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видів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рослин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грибів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занесених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до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Червоної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книги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України</a:t>
            </a:r>
            <a:endParaRPr lang="uk-UA" sz="2800" dirty="0" smtClean="0">
              <a:solidFill>
                <a:srgbClr val="FFC000"/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402762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810011" cy="285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619517" cy="270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85728"/>
            <a:ext cx="4238628" cy="31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DS Zombie Cyr" pitchFamily="34" charset="0"/>
              </a:rPr>
              <a:t>заказник „</a:t>
            </a:r>
            <a:r>
              <a:rPr lang="ru-RU" dirty="0" err="1" smtClean="0">
                <a:latin typeface="DS Zombie Cyr" pitchFamily="34" charset="0"/>
              </a:rPr>
              <a:t>Середньосеймський</a:t>
            </a:r>
            <a:r>
              <a:rPr lang="ru-RU" dirty="0" smtClean="0">
                <a:latin typeface="DS Zombie Cyr" pitchFamily="34" charset="0"/>
              </a:rPr>
              <a:t>”</a:t>
            </a:r>
            <a:endParaRPr lang="ru-RU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має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площу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2020,8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га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луки,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а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також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водна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i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прибережно-водна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рослиннiсть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перебувають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на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ній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популяції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занесені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до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Мiжнародної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Червоної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книги та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Червоної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книги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України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. 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цiнний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об'єкт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в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природно-заповiдному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фондi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Сумщини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мальовничi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ландшафти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багатий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рослинний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i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тваринний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свiт</a:t>
            </a:r>
            <a:endParaRPr lang="ru-RU" sz="2800" dirty="0">
              <a:solidFill>
                <a:srgbClr val="FFC000"/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3"/>
            <a:ext cx="3929058" cy="237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8276" y="3372333"/>
            <a:ext cx="4615724" cy="348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0042"/>
            <a:ext cx="7596224" cy="22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DS Zombie Cyr" pitchFamily="34" charset="0"/>
              </a:rPr>
              <a:t>національний</a:t>
            </a:r>
            <a:r>
              <a:rPr lang="ru-RU" dirty="0" smtClean="0">
                <a:latin typeface="DS Zombie Cyr" pitchFamily="34" charset="0"/>
              </a:rPr>
              <a:t> </a:t>
            </a:r>
            <a:r>
              <a:rPr lang="ru-RU" dirty="0" err="1" smtClean="0">
                <a:latin typeface="DS Zombie Cyr" pitchFamily="34" charset="0"/>
              </a:rPr>
              <a:t>природний</a:t>
            </a:r>
            <a:r>
              <a:rPr lang="ru-RU" dirty="0" smtClean="0">
                <a:latin typeface="DS Zombie Cyr" pitchFamily="34" charset="0"/>
              </a:rPr>
              <a:t> парк „</a:t>
            </a:r>
            <a:r>
              <a:rPr lang="ru-RU" dirty="0" err="1" smtClean="0">
                <a:latin typeface="DS Zombie Cyr" pitchFamily="34" charset="0"/>
              </a:rPr>
              <a:t>Деснянсько-Старогутський</a:t>
            </a:r>
            <a:r>
              <a:rPr lang="ru-RU" dirty="0" smtClean="0">
                <a:latin typeface="DS Zombie Cyr" pitchFamily="34" charset="0"/>
              </a:rPr>
              <a:t>”</a:t>
            </a:r>
            <a:endParaRPr lang="ru-RU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площа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становить 16215,1 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га</a:t>
            </a: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поділяється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на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дві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частини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: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Придеснянську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 та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Старогутську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Збереглося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багато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видів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що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занесені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до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Червоної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книги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України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207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видів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птахів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313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видів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хребетних</a:t>
            </a:r>
            <a:endParaRPr lang="ru-RU" sz="2800" dirty="0" smtClean="0">
              <a:solidFill>
                <a:srgbClr val="FFC000"/>
              </a:solidFill>
              <a:latin typeface="DS Zombie Cyr" pitchFamily="34" charset="0"/>
            </a:endParaRPr>
          </a:p>
          <a:p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територія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приваблює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рибалок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грибників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,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любителів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відпочинку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на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воді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й</a:t>
            </a:r>
            <a:r>
              <a:rPr lang="ru-RU" sz="2800" dirty="0" smtClean="0">
                <a:solidFill>
                  <a:srgbClr val="FFC000"/>
                </a:solidFill>
                <a:latin typeface="DS Zombie Cyr" pitchFamily="34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DS Zombie Cyr" pitchFamily="34" charset="0"/>
              </a:rPr>
              <a:t>мисливців</a:t>
            </a:r>
            <a:endParaRPr lang="ru-RU" sz="2800" dirty="0">
              <a:solidFill>
                <a:srgbClr val="FFC000"/>
              </a:solidFill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na5867786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polana58677865</Template>
  <TotalTime>151</TotalTime>
  <Words>315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polana58677865</vt:lpstr>
      <vt:lpstr>Слайд 1</vt:lpstr>
      <vt:lpstr>29 січня 2008 року відбулося засідання експертної ради по визначенню природних чудес Сумщини в рамках Всеукраїнської акції „Сім природних чудес України”.   Із 10 запропонованих природних об’єктів ними було відібрано сім</vt:lpstr>
      <vt:lpstr>”Яблуня-колонія”</vt:lpstr>
      <vt:lpstr>Слайд 4</vt:lpstr>
      <vt:lpstr>„Михайлівська цілина”</vt:lpstr>
      <vt:lpstr>Слайд 6</vt:lpstr>
      <vt:lpstr>заказник „Середньосеймський”</vt:lpstr>
      <vt:lpstr>Слайд 8</vt:lpstr>
      <vt:lpstr>національний природний парк „Деснянсько-Старогутський”</vt:lpstr>
      <vt:lpstr>Слайд 10</vt:lpstr>
      <vt:lpstr>„Озеро Шелехівське”</vt:lpstr>
      <vt:lpstr>Слайд 12</vt:lpstr>
      <vt:lpstr>парк - пам’ятка садово-паркового мистецтва „Тростянецький”</vt:lpstr>
      <vt:lpstr>Слайд 14</vt:lpstr>
      <vt:lpstr>заказник „Банний яр”</vt:lpstr>
      <vt:lpstr>Слайд 16</vt:lpstr>
      <vt:lpstr>ДЯКУЮ ЗА УВАГУ 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2013-05-06T15:04:23Z</dcterms:created>
  <dcterms:modified xsi:type="dcterms:W3CDTF">2013-05-06T17:36:37Z</dcterms:modified>
</cp:coreProperties>
</file>