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3410" y="2693988"/>
            <a:ext cx="7117180" cy="1470025"/>
          </a:xfrm>
        </p:spPr>
        <p:txBody>
          <a:bodyPr/>
          <a:lstStyle/>
          <a:p>
            <a:r>
              <a:rPr lang="ru-RU" b="1" i="1" dirty="0" err="1">
                <a:solidFill>
                  <a:srgbClr val="FFC000"/>
                </a:solidFill>
              </a:rPr>
              <a:t>Основні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категорії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заповідних</a:t>
            </a:r>
            <a:r>
              <a:rPr lang="ru-RU" b="1" i="1" dirty="0">
                <a:solidFill>
                  <a:srgbClr val="FFC000"/>
                </a:solidFill>
              </a:rPr>
              <a:t> </a:t>
            </a:r>
            <a:r>
              <a:rPr lang="ru-RU" b="1" i="1" dirty="0" err="1">
                <a:solidFill>
                  <a:srgbClr val="FFC000"/>
                </a:solidFill>
              </a:rPr>
              <a:t>об’єктів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парки </a:t>
            </a:r>
            <a:r>
              <a:rPr lang="ru-RU" dirty="0" smtClean="0"/>
              <a:t>       </a:t>
            </a:r>
            <a:r>
              <a:rPr lang="ru-RU" dirty="0" err="1" smtClean="0"/>
              <a:t>України</a:t>
            </a:r>
            <a:r>
              <a:rPr lang="ru-RU" dirty="0" smtClean="0"/>
              <a:t> 6.1%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заповідні</a:t>
            </a:r>
            <a:r>
              <a:rPr lang="ru-RU" b="1" dirty="0" smtClean="0"/>
              <a:t> </a:t>
            </a:r>
            <a:r>
              <a:rPr lang="ru-RU" b="1" dirty="0" err="1"/>
              <a:t>території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є </a:t>
            </a:r>
            <a:r>
              <a:rPr lang="ru-RU" b="1" dirty="0" err="1"/>
              <a:t>частиною</a:t>
            </a:r>
            <a:r>
              <a:rPr lang="ru-RU" b="1" dirty="0"/>
              <a:t> природно-</a:t>
            </a:r>
            <a:r>
              <a:rPr lang="ru-RU" b="1" dirty="0" err="1"/>
              <a:t>заповідного</a:t>
            </a:r>
            <a:r>
              <a:rPr lang="ru-RU" b="1" dirty="0"/>
              <a:t> фонду </a:t>
            </a:r>
            <a:r>
              <a:rPr lang="ru-RU" b="1" dirty="0" err="1"/>
              <a:t>України</a:t>
            </a:r>
            <a:r>
              <a:rPr lang="ru-RU" b="1" dirty="0"/>
              <a:t>. В них дозволено </a:t>
            </a:r>
            <a:r>
              <a:rPr lang="ru-RU" b="1" dirty="0" err="1"/>
              <a:t>вільний</a:t>
            </a:r>
            <a:r>
              <a:rPr lang="ru-RU" b="1" dirty="0"/>
              <a:t> доступ </a:t>
            </a:r>
            <a:r>
              <a:rPr lang="ru-RU" b="1" dirty="0" err="1"/>
              <a:t>туристів</a:t>
            </a:r>
            <a:r>
              <a:rPr lang="ru-RU" b="1" dirty="0"/>
              <a:t>. В </a:t>
            </a:r>
            <a:r>
              <a:rPr lang="ru-RU" b="1" dirty="0" err="1"/>
              <a:t>Україні</a:t>
            </a:r>
            <a:r>
              <a:rPr lang="ru-RU" b="1" dirty="0"/>
              <a:t> станом на 2011 </a:t>
            </a:r>
            <a:r>
              <a:rPr lang="ru-RU" b="1" dirty="0" err="1"/>
              <a:t>рік</a:t>
            </a:r>
            <a:r>
              <a:rPr lang="ru-RU" b="1" dirty="0"/>
              <a:t> </a:t>
            </a:r>
            <a:r>
              <a:rPr lang="ru-RU" b="1" dirty="0" err="1"/>
              <a:t>налічується</a:t>
            </a:r>
            <a:r>
              <a:rPr lang="ru-RU" b="1" dirty="0"/>
              <a:t> 40 </a:t>
            </a:r>
            <a:r>
              <a:rPr lang="ru-RU" b="1" dirty="0" err="1"/>
              <a:t>національних</a:t>
            </a:r>
            <a:r>
              <a:rPr lang="ru-RU" b="1" dirty="0"/>
              <a:t> </a:t>
            </a:r>
            <a:r>
              <a:rPr lang="ru-RU" b="1" dirty="0" err="1"/>
              <a:t>природних</a:t>
            </a:r>
            <a:r>
              <a:rPr lang="ru-RU" b="1" dirty="0"/>
              <a:t> </a:t>
            </a:r>
            <a:r>
              <a:rPr lang="ru-RU" b="1" dirty="0" err="1"/>
              <a:t>парків</a:t>
            </a:r>
            <a:r>
              <a:rPr lang="ru-RU" b="1" dirty="0"/>
              <a:t> </a:t>
            </a:r>
            <a:r>
              <a:rPr lang="ru-RU" b="1" dirty="0" err="1"/>
              <a:t>загальною</a:t>
            </a:r>
            <a:r>
              <a:rPr lang="ru-RU" b="1" dirty="0"/>
              <a:t> </a:t>
            </a:r>
            <a:r>
              <a:rPr lang="ru-RU" b="1" dirty="0" err="1"/>
              <a:t>площею</a:t>
            </a:r>
            <a:r>
              <a:rPr lang="ru-RU" b="1" dirty="0"/>
              <a:t> </a:t>
            </a:r>
            <a:r>
              <a:rPr lang="ru-RU" b="1" dirty="0" err="1"/>
              <a:t>більше</a:t>
            </a:r>
            <a:r>
              <a:rPr lang="ru-RU" b="1" dirty="0"/>
              <a:t> 10000 км² (1,8 % </a:t>
            </a:r>
            <a:r>
              <a:rPr lang="ru-RU" b="1" dirty="0" err="1"/>
              <a:t>території</a:t>
            </a:r>
            <a:r>
              <a:rPr lang="ru-RU" b="1" dirty="0"/>
              <a:t>),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розташовані</a:t>
            </a:r>
            <a:r>
              <a:rPr lang="ru-RU" b="1" dirty="0"/>
              <a:t> у 12 з 24 областей і </a:t>
            </a:r>
            <a:r>
              <a:rPr lang="ru-RU" b="1" dirty="0" err="1"/>
              <a:t>Автономній</a:t>
            </a:r>
            <a:r>
              <a:rPr lang="ru-RU" b="1" dirty="0"/>
              <a:t> </a:t>
            </a:r>
            <a:r>
              <a:rPr lang="ru-RU" b="1" dirty="0" err="1"/>
              <a:t>Республіці</a:t>
            </a:r>
            <a:r>
              <a:rPr lang="ru-RU" b="1" dirty="0"/>
              <a:t> </a:t>
            </a:r>
            <a:r>
              <a:rPr lang="ru-RU" b="1" dirty="0" err="1"/>
              <a:t>Крим</a:t>
            </a:r>
            <a:r>
              <a:rPr lang="ru-RU" b="1" dirty="0"/>
              <a:t>. </a:t>
            </a:r>
            <a:r>
              <a:rPr lang="ru-RU" b="1" dirty="0" err="1"/>
              <a:t>Також</a:t>
            </a:r>
            <a:r>
              <a:rPr lang="ru-RU" b="1" dirty="0"/>
              <a:t> 21 </a:t>
            </a:r>
            <a:r>
              <a:rPr lang="ru-RU" b="1" dirty="0" err="1"/>
              <a:t>жовтня</a:t>
            </a:r>
            <a:r>
              <a:rPr lang="ru-RU" b="1" dirty="0"/>
              <a:t> 2010 року </a:t>
            </a:r>
            <a:r>
              <a:rPr lang="ru-RU" b="1" dirty="0" err="1"/>
              <a:t>Сіверсько-Донецький</a:t>
            </a:r>
            <a:r>
              <a:rPr lang="ru-RU" b="1" dirty="0"/>
              <a:t> </a:t>
            </a:r>
            <a:r>
              <a:rPr lang="ru-RU" b="1" dirty="0" err="1"/>
              <a:t>природний</a:t>
            </a:r>
            <a:r>
              <a:rPr lang="ru-RU" b="1" dirty="0"/>
              <a:t> парк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позбавлено</a:t>
            </a:r>
            <a:r>
              <a:rPr lang="ru-RU" b="1" dirty="0"/>
              <a:t> статусу </a:t>
            </a:r>
            <a:r>
              <a:rPr lang="ru-RU" b="1" dirty="0" err="1"/>
              <a:t>національного</a:t>
            </a:r>
            <a:r>
              <a:rPr lang="ru-RU" b="1" dirty="0"/>
              <a:t>.[1][2] Зараз </a:t>
            </a:r>
            <a:r>
              <a:rPr lang="ru-RU" b="1" dirty="0" err="1"/>
              <a:t>ведуться</a:t>
            </a:r>
            <a:r>
              <a:rPr lang="ru-RU" b="1" dirty="0"/>
              <a:t> </a:t>
            </a:r>
            <a:r>
              <a:rPr lang="ru-RU" b="1" dirty="0" err="1"/>
              <a:t>активні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найбільшого</a:t>
            </a:r>
            <a:r>
              <a:rPr lang="ru-RU" b="1" dirty="0"/>
              <a:t>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природного парку «</a:t>
            </a:r>
            <a:r>
              <a:rPr lang="ru-RU" b="1" dirty="0" err="1"/>
              <a:t>Подесіння</a:t>
            </a:r>
            <a:r>
              <a:rPr lang="ru-RU" b="1" dirty="0"/>
              <a:t>».[3].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планують</a:t>
            </a:r>
            <a:r>
              <a:rPr lang="ru-RU" b="1" dirty="0"/>
              <a:t> </a:t>
            </a:r>
            <a:r>
              <a:rPr lang="ru-RU" b="1" dirty="0" err="1"/>
              <a:t>створити</a:t>
            </a:r>
            <a:r>
              <a:rPr lang="ru-RU" b="1" dirty="0"/>
              <a:t> у </a:t>
            </a:r>
            <a:r>
              <a:rPr lang="ru-RU" b="1" dirty="0" err="1"/>
              <a:t>львівський</a:t>
            </a:r>
            <a:r>
              <a:rPr lang="ru-RU" b="1" dirty="0"/>
              <a:t> </a:t>
            </a:r>
            <a:r>
              <a:rPr lang="ru-RU" b="1" dirty="0" err="1"/>
              <a:t>області</a:t>
            </a:r>
            <a:r>
              <a:rPr lang="ru-RU" b="1" dirty="0"/>
              <a:t> </a:t>
            </a:r>
            <a:r>
              <a:rPr lang="ru-RU" b="1" dirty="0" err="1"/>
              <a:t>національний</a:t>
            </a:r>
            <a:r>
              <a:rPr lang="ru-RU" b="1" dirty="0"/>
              <a:t> </a:t>
            </a:r>
            <a:r>
              <a:rPr lang="ru-RU" b="1" dirty="0" err="1"/>
              <a:t>природний</a:t>
            </a:r>
            <a:r>
              <a:rPr lang="ru-RU" b="1" dirty="0"/>
              <a:t> парк «</a:t>
            </a:r>
            <a:r>
              <a:rPr lang="ru-RU" b="1" dirty="0" err="1"/>
              <a:t>Чайковицький</a:t>
            </a:r>
            <a:r>
              <a:rPr lang="ru-RU" b="1" dirty="0"/>
              <a:t>»[4].</a:t>
            </a:r>
          </a:p>
          <a:p>
            <a:endParaRPr lang="ru-RU" b="1" dirty="0"/>
          </a:p>
          <a:p>
            <a:r>
              <a:rPr lang="ru-RU" b="1" dirty="0" err="1"/>
              <a:t>Правові</a:t>
            </a:r>
            <a:r>
              <a:rPr lang="ru-RU" b="1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, </a:t>
            </a:r>
            <a:r>
              <a:rPr lang="ru-RU" b="1" dirty="0" err="1"/>
              <a:t>охорони</a:t>
            </a:r>
            <a:r>
              <a:rPr lang="ru-RU" b="1" dirty="0"/>
              <a:t> та </a:t>
            </a:r>
            <a:r>
              <a:rPr lang="ru-RU" b="1" dirty="0" err="1"/>
              <a:t>ефективного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національних</a:t>
            </a:r>
            <a:r>
              <a:rPr lang="ru-RU" b="1" dirty="0"/>
              <a:t> </a:t>
            </a:r>
            <a:r>
              <a:rPr lang="ru-RU" b="1" dirty="0" err="1"/>
              <a:t>природних</a:t>
            </a:r>
            <a:r>
              <a:rPr lang="ru-RU" b="1" dirty="0"/>
              <a:t> </a:t>
            </a:r>
            <a:r>
              <a:rPr lang="ru-RU" b="1" dirty="0" err="1"/>
              <a:t>парків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як </a:t>
            </a:r>
            <a:r>
              <a:rPr lang="ru-RU" b="1" dirty="0" err="1"/>
              <a:t>частини</a:t>
            </a:r>
            <a:r>
              <a:rPr lang="ru-RU" b="1" dirty="0"/>
              <a:t> природно-</a:t>
            </a:r>
            <a:r>
              <a:rPr lang="ru-RU" b="1" dirty="0" err="1"/>
              <a:t>заповідного</a:t>
            </a:r>
            <a:r>
              <a:rPr lang="ru-RU" b="1" dirty="0"/>
              <a:t> фонду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визначає</a:t>
            </a:r>
            <a:r>
              <a:rPr lang="ru-RU" b="1" dirty="0"/>
              <a:t> Закон </a:t>
            </a:r>
            <a:r>
              <a:rPr lang="ru-RU" b="1" dirty="0" err="1"/>
              <a:t>України</a:t>
            </a:r>
            <a:r>
              <a:rPr lang="ru-RU" b="1" dirty="0"/>
              <a:t> «Про природно-</a:t>
            </a:r>
            <a:r>
              <a:rPr lang="ru-RU" b="1" dirty="0" err="1"/>
              <a:t>заповідний</a:t>
            </a:r>
            <a:r>
              <a:rPr lang="ru-RU" b="1" dirty="0"/>
              <a:t> фонд </a:t>
            </a:r>
            <a:r>
              <a:rPr lang="ru-RU" b="1" dirty="0" err="1"/>
              <a:t>України</a:t>
            </a:r>
            <a:r>
              <a:rPr lang="ru-RU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746520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16633"/>
            <a:ext cx="6840759" cy="720079"/>
          </a:xfrm>
        </p:spPr>
        <p:txBody>
          <a:bodyPr/>
          <a:lstStyle/>
          <a:p>
            <a:r>
              <a:rPr lang="uk-UA" dirty="0" smtClean="0"/>
              <a:t>Перелік на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88771"/>
            <a:ext cx="7125112" cy="6067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</a:rPr>
              <a:t>Азово-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</a:rPr>
              <a:t>Сиваський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»  (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Херсонщина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</a:rPr>
              <a:t>Білоозерський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» (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иївщина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Черкащина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400" i="1" dirty="0" err="1">
                <a:solidFill>
                  <a:schemeClr val="accent6">
                    <a:lumMod val="75000"/>
                  </a:schemeClr>
                </a:solidFill>
              </a:rPr>
              <a:t>Білобережжя</a:t>
            </a:r>
            <a:r>
              <a:rPr lang="ru-RU" sz="1400" i="1" dirty="0">
                <a:solidFill>
                  <a:schemeClr val="accent6">
                    <a:lumMod val="75000"/>
                  </a:schemeClr>
                </a:solidFill>
              </a:rPr>
              <a:t> Святослава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» ,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Бузький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 Гард </a:t>
            </a:r>
            <a:r>
              <a:rPr lang="ru-RU" sz="1400" i="1" dirty="0" err="1" smtClean="0">
                <a:solidFill>
                  <a:schemeClr val="accent6">
                    <a:lumMod val="75000"/>
                  </a:schemeClr>
                </a:solidFill>
              </a:rPr>
              <a:t>Миколаївщина</a:t>
            </a:r>
            <a:r>
              <a:rPr lang="ru-RU" sz="1400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«Верхнє  Побужжя» (Хмельниччина)</a:t>
            </a:r>
            <a:endParaRPr lang="uk-UA" sz="14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«Верховинський» (Івано-Франківщина)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1400" i="1" dirty="0" err="1" smtClean="0">
                <a:solidFill>
                  <a:schemeClr val="accent6">
                    <a:lumMod val="75000"/>
                  </a:schemeClr>
                </a:solidFill>
              </a:rPr>
              <a:t>Вижницький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» (Чернівецька обл.)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«Великий Луг» (Запорізька обл.)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«Гетьманський» (</a:t>
            </a:r>
            <a:r>
              <a:rPr lang="uk-UA" sz="1400" i="1" dirty="0" err="1" smtClean="0">
                <a:solidFill>
                  <a:schemeClr val="accent6">
                    <a:lumMod val="75000"/>
                  </a:schemeClr>
                </a:solidFill>
              </a:rPr>
              <a:t>Сумщинна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1400" i="1" dirty="0" err="1" smtClean="0">
                <a:solidFill>
                  <a:schemeClr val="accent6">
                    <a:lumMod val="75000"/>
                  </a:schemeClr>
                </a:solidFill>
              </a:rPr>
              <a:t>Гомільшанскі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 ліси» (Харківщина)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«Зачарований Край» (Закарпаття)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1400" i="1" dirty="0" err="1" smtClean="0">
                <a:solidFill>
                  <a:schemeClr val="accent6">
                    <a:lumMod val="75000"/>
                  </a:schemeClr>
                </a:solidFill>
              </a:rPr>
              <a:t>Ічняньский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» (Чернігівщина)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«Кременецькі гори» (Тернопільщина)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1400" i="1" dirty="0" err="1" smtClean="0">
                <a:solidFill>
                  <a:schemeClr val="accent6">
                    <a:lumMod val="75000"/>
                  </a:schemeClr>
                </a:solidFill>
              </a:rPr>
              <a:t>Нижньдністровський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» (Одеська обл.)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«Північне Поділля» (Львівщина)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1400" i="1" dirty="0" err="1" smtClean="0">
                <a:solidFill>
                  <a:schemeClr val="accent6">
                    <a:lumMod val="75000"/>
                  </a:schemeClr>
                </a:solidFill>
              </a:rPr>
              <a:t>Припять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uk-UA" sz="1400" i="1" dirty="0" err="1" smtClean="0">
                <a:solidFill>
                  <a:schemeClr val="accent6">
                    <a:lumMod val="75000"/>
                  </a:schemeClr>
                </a:solidFill>
              </a:rPr>
              <a:t>Стохід</a:t>
            </a: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» (Волинь)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«Святі гори» (Донеччина)</a:t>
            </a:r>
          </a:p>
          <a:p>
            <a:pPr marL="0" indent="0">
              <a:buNone/>
            </a:pPr>
            <a:r>
              <a:rPr lang="uk-UA" sz="1400" i="1" dirty="0" smtClean="0">
                <a:solidFill>
                  <a:schemeClr val="accent6">
                    <a:lumMod val="75000"/>
                  </a:schemeClr>
                </a:solidFill>
              </a:rPr>
              <a:t>«Чарівна гавань» (АРК)</a:t>
            </a:r>
          </a:p>
          <a:p>
            <a:pPr marL="0" indent="0">
              <a:buNone/>
            </a:pPr>
            <a:endParaRPr lang="uk-UA" sz="1400" dirty="0" smtClean="0"/>
          </a:p>
          <a:p>
            <a:pPr marL="0" indent="0">
              <a:buNone/>
            </a:pPr>
            <a:endParaRPr lang="uk-UA" sz="1400" dirty="0" smtClean="0"/>
          </a:p>
        </p:txBody>
      </p:sp>
    </p:spTree>
    <p:extLst>
      <p:ext uri="{BB962C8B-B14F-4D97-AF65-F5344CB8AC3E}">
        <p14:creationId xmlns:p14="http://schemas.microsoft.com/office/powerpoint/2010/main" val="25275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125113" cy="1889180"/>
          </a:xfrm>
        </p:spPr>
        <p:txBody>
          <a:bodyPr/>
          <a:lstStyle/>
          <a:p>
            <a:r>
              <a:rPr lang="vi-VN" sz="1400" b="1" dirty="0"/>
              <a:t>Білоозе́рський націона́льний приро́дний парк </a:t>
            </a:r>
            <a:r>
              <a:rPr lang="vi-VN" sz="1400" dirty="0"/>
              <a:t>— національний природний парк в Україні, в межах Переяслав-Хмельницького району Київської області та Канівського району Черкаської області.</a:t>
            </a:r>
            <a:br>
              <a:rPr lang="vi-VN" sz="1400" dirty="0"/>
            </a:br>
            <a:r>
              <a:rPr lang="vi-VN" sz="1400" dirty="0"/>
              <a:t/>
            </a:r>
            <a:br>
              <a:rPr lang="vi-VN" sz="1400" dirty="0"/>
            </a:br>
            <a:r>
              <a:rPr lang="vi-VN" sz="1400" dirty="0"/>
              <a:t>Площа 7014,44 га. Створено з метою збереження, відтворення і рекреаційного використання типових та унікальних природних комплексів, що мають важливе природоохоронне, наукове, естетичне, рекреаційне та оздоровче значення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7125112" cy="4051437"/>
          </a:xfrm>
        </p:spPr>
        <p:txBody>
          <a:bodyPr>
            <a:normAutofit/>
          </a:bodyPr>
          <a:lstStyle/>
          <a:p>
            <a:r>
              <a:rPr lang="ru-RU" sz="1400" dirty="0" err="1"/>
              <a:t>Національний</a:t>
            </a:r>
            <a:r>
              <a:rPr lang="ru-RU" sz="1400" dirty="0"/>
              <a:t> парк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створений</a:t>
            </a:r>
            <a:r>
              <a:rPr lang="ru-RU" sz="1400" dirty="0"/>
              <a:t> </a:t>
            </a:r>
            <a:r>
              <a:rPr lang="ru-RU" sz="1400" dirty="0" err="1"/>
              <a:t>згідно</a:t>
            </a:r>
            <a:r>
              <a:rPr lang="ru-RU" sz="1400" dirty="0"/>
              <a:t> з указом Президента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Віктора</a:t>
            </a:r>
            <a:r>
              <a:rPr lang="ru-RU" sz="1400" dirty="0"/>
              <a:t> </a:t>
            </a:r>
            <a:r>
              <a:rPr lang="ru-RU" sz="1400" dirty="0" err="1"/>
              <a:t>Ющенка</a:t>
            </a:r>
            <a:r>
              <a:rPr lang="ru-RU" sz="1400" dirty="0"/>
              <a:t> № 1048/2009 11 </a:t>
            </a:r>
            <a:r>
              <a:rPr lang="ru-RU" sz="1400" dirty="0" err="1"/>
              <a:t>грудня</a:t>
            </a:r>
            <a:r>
              <a:rPr lang="ru-RU" sz="1400" dirty="0"/>
              <a:t> 2009 року. До </a:t>
            </a:r>
            <a:r>
              <a:rPr lang="ru-RU" sz="1400" dirty="0" err="1"/>
              <a:t>території</a:t>
            </a:r>
            <a:r>
              <a:rPr lang="ru-RU" sz="1400" dirty="0"/>
              <a:t> </a:t>
            </a:r>
            <a:r>
              <a:rPr lang="ru-RU" sz="1400" dirty="0" err="1"/>
              <a:t>національного</a:t>
            </a:r>
            <a:r>
              <a:rPr lang="ru-RU" sz="1400" dirty="0"/>
              <a:t> природного парку «</a:t>
            </a:r>
            <a:r>
              <a:rPr lang="ru-RU" sz="1400" dirty="0" err="1"/>
              <a:t>Білоозерський</a:t>
            </a:r>
            <a:r>
              <a:rPr lang="ru-RU" sz="1400" dirty="0"/>
              <a:t>» </a:t>
            </a:r>
            <a:r>
              <a:rPr lang="ru-RU" sz="1400" dirty="0" err="1"/>
              <a:t>погоджено</a:t>
            </a:r>
            <a:r>
              <a:rPr lang="ru-RU" sz="1400" dirty="0"/>
              <a:t> в </a:t>
            </a:r>
            <a:r>
              <a:rPr lang="ru-RU" sz="1400" dirty="0" err="1"/>
              <a:t>установленому</a:t>
            </a:r>
            <a:r>
              <a:rPr lang="ru-RU" sz="1400" dirty="0"/>
              <a:t> порядку </a:t>
            </a:r>
            <a:r>
              <a:rPr lang="ru-RU" sz="1400" dirty="0" err="1"/>
              <a:t>включення</a:t>
            </a:r>
            <a:r>
              <a:rPr lang="ru-RU" sz="1400" dirty="0"/>
              <a:t> 7014,44 </a:t>
            </a:r>
            <a:r>
              <a:rPr lang="ru-RU" sz="1400" dirty="0" err="1"/>
              <a:t>гектари</a:t>
            </a:r>
            <a:r>
              <a:rPr lang="ru-RU" sz="1400" dirty="0"/>
              <a:t> земель </a:t>
            </a:r>
            <a:r>
              <a:rPr lang="ru-RU" sz="1400" dirty="0" err="1"/>
              <a:t>державної</a:t>
            </a:r>
            <a:r>
              <a:rPr lang="ru-RU" sz="1400" dirty="0"/>
              <a:t> </a:t>
            </a:r>
            <a:r>
              <a:rPr lang="ru-RU" sz="1400" dirty="0" err="1"/>
              <a:t>власності</a:t>
            </a:r>
            <a:r>
              <a:rPr lang="ru-RU" sz="1400" dirty="0"/>
              <a:t>,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вилучаються</a:t>
            </a:r>
            <a:r>
              <a:rPr lang="ru-RU" sz="1400" dirty="0"/>
              <a:t> у </a:t>
            </a:r>
            <a:r>
              <a:rPr lang="ru-RU" sz="1400" dirty="0" err="1"/>
              <a:t>Державної</a:t>
            </a:r>
            <a:r>
              <a:rPr lang="ru-RU" sz="1400" dirty="0"/>
              <a:t> </a:t>
            </a:r>
            <a:r>
              <a:rPr lang="ru-RU" sz="1400" dirty="0" err="1"/>
              <a:t>організації</a:t>
            </a:r>
            <a:r>
              <a:rPr lang="ru-RU" sz="1400" dirty="0"/>
              <a:t> «</a:t>
            </a:r>
            <a:r>
              <a:rPr lang="ru-RU" sz="1400" dirty="0" err="1"/>
              <a:t>Лісове</a:t>
            </a:r>
            <a:r>
              <a:rPr lang="ru-RU" sz="1400" dirty="0"/>
              <a:t> </a:t>
            </a:r>
            <a:r>
              <a:rPr lang="ru-RU" sz="1400" dirty="0" err="1"/>
              <a:t>господарство</a:t>
            </a:r>
            <a:r>
              <a:rPr lang="ru-RU" sz="1400" dirty="0"/>
              <a:t> </a:t>
            </a:r>
            <a:r>
              <a:rPr lang="ru-RU" sz="1400" dirty="0" err="1"/>
              <a:t>Білоозерське</a:t>
            </a:r>
            <a:r>
              <a:rPr lang="ru-RU" sz="1400" dirty="0"/>
              <a:t>» і </a:t>
            </a:r>
            <a:r>
              <a:rPr lang="ru-RU" sz="1400" dirty="0" err="1"/>
              <a:t>надаються</a:t>
            </a:r>
            <a:r>
              <a:rPr lang="ru-RU" sz="1400" dirty="0"/>
              <a:t> </a:t>
            </a:r>
            <a:r>
              <a:rPr lang="ru-RU" sz="1400" dirty="0" err="1"/>
              <a:t>національному</a:t>
            </a:r>
            <a:r>
              <a:rPr lang="ru-RU" sz="1400" dirty="0"/>
              <a:t> природному парку в </a:t>
            </a:r>
            <a:r>
              <a:rPr lang="ru-RU" sz="1400" dirty="0" err="1"/>
              <a:t>постійне</a:t>
            </a:r>
            <a:r>
              <a:rPr lang="ru-RU" sz="1400" dirty="0"/>
              <a:t> </a:t>
            </a:r>
            <a:r>
              <a:rPr lang="ru-RU" sz="1400" dirty="0" err="1"/>
              <a:t>користування</a:t>
            </a:r>
            <a:r>
              <a:rPr lang="ru-RU" sz="1400" dirty="0" smtClean="0"/>
              <a:t>.</a:t>
            </a:r>
          </a:p>
          <a:p>
            <a:r>
              <a:rPr lang="ru-RU" sz="1400" dirty="0" err="1"/>
              <a:t>Розташування</a:t>
            </a:r>
            <a:r>
              <a:rPr lang="ru-RU" sz="1400" dirty="0"/>
              <a:t>:	</a:t>
            </a:r>
            <a:r>
              <a:rPr lang="ru-RU" sz="1400" dirty="0" err="1" smtClean="0"/>
              <a:t>Київська</a:t>
            </a:r>
            <a:r>
              <a:rPr lang="ru-RU" sz="1400" dirty="0" smtClean="0"/>
              <a:t> </a:t>
            </a:r>
            <a:r>
              <a:rPr lang="ru-RU" sz="1400" dirty="0"/>
              <a:t>область </a:t>
            </a:r>
            <a:r>
              <a:rPr lang="ru-RU" sz="1400" dirty="0" err="1" smtClean="0"/>
              <a:t>Черкаська</a:t>
            </a:r>
            <a:r>
              <a:rPr lang="ru-RU" sz="1400" dirty="0" smtClean="0"/>
              <a:t> </a:t>
            </a:r>
            <a:r>
              <a:rPr lang="ru-RU" sz="1400" dirty="0"/>
              <a:t>область </a:t>
            </a:r>
            <a:endParaRPr lang="ru-RU" sz="1400" dirty="0" smtClean="0"/>
          </a:p>
          <a:p>
            <a:r>
              <a:rPr lang="ru-RU" sz="1400" dirty="0" err="1" smtClean="0"/>
              <a:t>Найближче</a:t>
            </a:r>
            <a:r>
              <a:rPr lang="ru-RU" sz="1400" dirty="0" smtClean="0"/>
              <a:t> </a:t>
            </a:r>
            <a:r>
              <a:rPr lang="ru-RU" sz="1400" dirty="0" err="1"/>
              <a:t>місто</a:t>
            </a:r>
            <a:r>
              <a:rPr lang="ru-RU" sz="1400" dirty="0"/>
              <a:t>:	</a:t>
            </a:r>
            <a:r>
              <a:rPr lang="ru-RU" sz="1400" dirty="0" err="1"/>
              <a:t>Канів</a:t>
            </a:r>
            <a:r>
              <a:rPr lang="ru-RU" sz="1400" dirty="0"/>
              <a:t>, Переяслав-</a:t>
            </a:r>
            <a:r>
              <a:rPr lang="ru-RU" sz="1400" dirty="0" err="1"/>
              <a:t>Хмельницький</a:t>
            </a:r>
            <a:endParaRPr lang="ru-RU" sz="1400" dirty="0"/>
          </a:p>
          <a:p>
            <a:r>
              <a:rPr lang="ru-RU" sz="1400" dirty="0" err="1"/>
              <a:t>Площа</a:t>
            </a:r>
            <a:r>
              <a:rPr lang="ru-RU" sz="1400" dirty="0"/>
              <a:t>:	7014,44 га</a:t>
            </a:r>
          </a:p>
          <a:p>
            <a:r>
              <a:rPr lang="ru-RU" sz="1400" dirty="0" err="1"/>
              <a:t>Заснований</a:t>
            </a:r>
            <a:r>
              <a:rPr lang="ru-RU" sz="1400" dirty="0"/>
              <a:t>:	11 </a:t>
            </a:r>
            <a:r>
              <a:rPr lang="ru-RU" sz="1400" dirty="0" err="1"/>
              <a:t>грудня</a:t>
            </a:r>
            <a:r>
              <a:rPr lang="ru-RU" sz="1400" dirty="0"/>
              <a:t> 2009</a:t>
            </a:r>
          </a:p>
        </p:txBody>
      </p:sp>
    </p:spTree>
    <p:extLst>
      <p:ext uri="{BB962C8B-B14F-4D97-AF65-F5344CB8AC3E}">
        <p14:creationId xmlns:p14="http://schemas.microsoft.com/office/powerpoint/2010/main" val="17588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8100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84984"/>
            <a:ext cx="4876800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0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4928"/>
            <a:ext cx="7555412" cy="60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 dirty="0" smtClean="0"/>
              <a:t>Державний заказник республіканського значення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    Рада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РСР  п о с т а н о в л я є: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    1. </a:t>
            </a:r>
            <a:r>
              <a:rPr lang="ru-RU" dirty="0" err="1"/>
              <a:t>Прийняти</a:t>
            </a:r>
            <a:r>
              <a:rPr lang="ru-RU" dirty="0"/>
              <a:t>  </a:t>
            </a:r>
            <a:r>
              <a:rPr lang="ru-RU" dirty="0" err="1"/>
              <a:t>пропозицію</a:t>
            </a:r>
            <a:r>
              <a:rPr lang="ru-RU" dirty="0"/>
              <a:t>  Державного  </a:t>
            </a:r>
            <a:r>
              <a:rPr lang="ru-RU" dirty="0" err="1"/>
              <a:t>комітету</a:t>
            </a:r>
            <a:r>
              <a:rPr lang="ru-RU" dirty="0"/>
              <a:t> УРСР по </a:t>
            </a:r>
            <a:r>
              <a:rPr lang="ru-RU" dirty="0" err="1"/>
              <a:t>охороні</a:t>
            </a:r>
            <a:endParaRPr lang="ru-RU" dirty="0"/>
          </a:p>
          <a:p>
            <a:r>
              <a:rPr lang="ru-RU" dirty="0" err="1"/>
              <a:t>природи</a:t>
            </a:r>
            <a:r>
              <a:rPr lang="ru-RU" dirty="0"/>
              <a:t>,  </a:t>
            </a:r>
            <a:r>
              <a:rPr lang="ru-RU" dirty="0" err="1"/>
              <a:t>погоджену</a:t>
            </a:r>
            <a:r>
              <a:rPr lang="ru-RU" dirty="0"/>
              <a:t>  з  </a:t>
            </a:r>
            <a:r>
              <a:rPr lang="ru-RU" dirty="0" err="1"/>
              <a:t>Держпланом</a:t>
            </a:r>
            <a:r>
              <a:rPr lang="ru-RU" dirty="0"/>
              <a:t>  УРСР,  </a:t>
            </a:r>
            <a:r>
              <a:rPr lang="ru-RU" dirty="0" err="1"/>
              <a:t>Академією</a:t>
            </a:r>
            <a:r>
              <a:rPr lang="ru-RU" dirty="0"/>
              <a:t>  наук   УРСР,</a:t>
            </a:r>
          </a:p>
          <a:p>
            <a:r>
              <a:rPr lang="ru-RU" dirty="0" err="1"/>
              <a:t>Держагропромом</a:t>
            </a:r>
            <a:r>
              <a:rPr lang="ru-RU" dirty="0"/>
              <a:t>  УРСР,  </a:t>
            </a:r>
            <a:r>
              <a:rPr lang="ru-RU" dirty="0" err="1"/>
              <a:t>Міністерством</a:t>
            </a:r>
            <a:r>
              <a:rPr lang="ru-RU" dirty="0"/>
              <a:t>  </a:t>
            </a:r>
            <a:r>
              <a:rPr lang="ru-RU" dirty="0" err="1"/>
              <a:t>лісового</a:t>
            </a:r>
            <a:r>
              <a:rPr lang="ru-RU" dirty="0"/>
              <a:t>  </a:t>
            </a:r>
            <a:r>
              <a:rPr lang="ru-RU" dirty="0" err="1"/>
              <a:t>господарства</a:t>
            </a:r>
            <a:r>
              <a:rPr lang="ru-RU" dirty="0"/>
              <a:t> УРСР,</a:t>
            </a:r>
          </a:p>
          <a:p>
            <a:r>
              <a:rPr lang="ru-RU" dirty="0" err="1"/>
              <a:t>облвиконкомами</a:t>
            </a:r>
            <a:r>
              <a:rPr lang="ru-RU" dirty="0"/>
              <a:t> та </a:t>
            </a:r>
            <a:r>
              <a:rPr lang="ru-RU" dirty="0" err="1"/>
              <a:t>Київським</a:t>
            </a:r>
            <a:r>
              <a:rPr lang="ru-RU" dirty="0"/>
              <a:t> </a:t>
            </a:r>
            <a:r>
              <a:rPr lang="ru-RU" dirty="0" err="1"/>
              <a:t>міськвиконкомом</a:t>
            </a:r>
            <a:r>
              <a:rPr lang="ru-RU" dirty="0"/>
              <a:t>, про </a:t>
            </a:r>
            <a:r>
              <a:rPr lang="ru-RU" dirty="0" err="1"/>
              <a:t>створення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   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заказників</a:t>
            </a:r>
            <a:r>
              <a:rPr lang="ru-RU" dirty="0"/>
              <a:t> </a:t>
            </a:r>
            <a:r>
              <a:rPr lang="ru-RU" dirty="0" err="1"/>
              <a:t>республіканського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 "</a:t>
            </a:r>
            <a:r>
              <a:rPr lang="ru-RU" dirty="0" err="1"/>
              <a:t>Гайдамацька</a:t>
            </a:r>
            <a:endParaRPr lang="ru-RU" dirty="0"/>
          </a:p>
          <a:p>
            <a:r>
              <a:rPr lang="ru-RU" dirty="0"/>
              <a:t>балка",   "Плакуча   </a:t>
            </a:r>
            <a:r>
              <a:rPr lang="ru-RU" dirty="0" err="1"/>
              <a:t>скеля</a:t>
            </a:r>
            <a:r>
              <a:rPr lang="ru-RU" dirty="0"/>
              <a:t>",   "</a:t>
            </a:r>
            <a:r>
              <a:rPr lang="ru-RU" dirty="0" err="1"/>
              <a:t>Гірський</a:t>
            </a:r>
            <a:r>
              <a:rPr lang="ru-RU" dirty="0"/>
              <a:t>  карст  </a:t>
            </a:r>
            <a:r>
              <a:rPr lang="ru-RU" dirty="0" err="1"/>
              <a:t>Криму</a:t>
            </a:r>
            <a:r>
              <a:rPr lang="ru-RU" dirty="0"/>
              <a:t>",  "</a:t>
            </a:r>
            <a:r>
              <a:rPr lang="ru-RU" dirty="0" err="1"/>
              <a:t>Стариці</a:t>
            </a:r>
            <a:endParaRPr lang="ru-RU" dirty="0"/>
          </a:p>
          <a:p>
            <a:r>
              <a:rPr lang="ru-RU" dirty="0" err="1"/>
              <a:t>Дністра</a:t>
            </a:r>
            <a:r>
              <a:rPr lang="ru-RU" dirty="0"/>
              <a:t>", "</a:t>
            </a:r>
            <a:r>
              <a:rPr lang="ru-RU" dirty="0" err="1"/>
              <a:t>Дейманівський</a:t>
            </a:r>
            <a:r>
              <a:rPr lang="ru-RU" dirty="0"/>
              <a:t>",  "</a:t>
            </a:r>
            <a:r>
              <a:rPr lang="ru-RU" dirty="0" err="1"/>
              <a:t>Сокіл</a:t>
            </a:r>
            <a:r>
              <a:rPr lang="ru-RU" dirty="0"/>
              <a:t>" та "</a:t>
            </a:r>
            <a:r>
              <a:rPr lang="ru-RU" dirty="0" err="1"/>
              <a:t>Чапля</a:t>
            </a:r>
            <a:r>
              <a:rPr lang="ru-RU" dirty="0"/>
              <a:t>" </a:t>
            </a:r>
            <a:r>
              <a:rPr lang="ru-RU" dirty="0" err="1"/>
              <a:t>згідно</a:t>
            </a:r>
            <a:r>
              <a:rPr lang="ru-RU" dirty="0"/>
              <a:t>  з  </a:t>
            </a:r>
            <a:r>
              <a:rPr lang="ru-RU" dirty="0" err="1"/>
              <a:t>додатком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Наприклад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 err="1"/>
              <a:t>Державний</a:t>
            </a:r>
            <a:r>
              <a:rPr lang="ru-RU" sz="2800" b="1" dirty="0"/>
              <a:t> </a:t>
            </a:r>
            <a:r>
              <a:rPr lang="ru-RU" sz="2800" b="1" dirty="0" err="1"/>
              <a:t>ландшафтний</a:t>
            </a:r>
            <a:r>
              <a:rPr lang="ru-RU" sz="2800" b="1" dirty="0"/>
              <a:t> заказник «</a:t>
            </a:r>
            <a:r>
              <a:rPr lang="ru-RU" sz="2800" b="1" dirty="0" err="1"/>
              <a:t>Мис</a:t>
            </a:r>
            <a:r>
              <a:rPr lang="ru-RU" sz="2800" b="1" dirty="0"/>
              <a:t> </a:t>
            </a:r>
            <a:r>
              <a:rPr lang="ru-RU" sz="2800" b="1" dirty="0" err="1"/>
              <a:t>Айя</a:t>
            </a:r>
            <a:r>
              <a:rPr lang="ru-RU" sz="2800" b="1" dirty="0"/>
              <a:t>» </a:t>
            </a:r>
            <a:r>
              <a:rPr lang="ru-RU" dirty="0"/>
              <a:t>— </a:t>
            </a:r>
            <a:r>
              <a:rPr lang="ru-RU" dirty="0" err="1"/>
              <a:t>об'єкт</a:t>
            </a:r>
            <a:r>
              <a:rPr lang="ru-RU" dirty="0"/>
              <a:t> природно-</a:t>
            </a:r>
            <a:r>
              <a:rPr lang="ru-RU" dirty="0" err="1"/>
              <a:t>заповідного</a:t>
            </a:r>
            <a:r>
              <a:rPr lang="ru-RU" dirty="0"/>
              <a:t> фонду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Балаклавському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 Севастополя</a:t>
            </a:r>
            <a:r>
              <a:rPr lang="ru-RU" dirty="0" smtClean="0"/>
              <a:t>.</a:t>
            </a:r>
          </a:p>
          <a:p>
            <a:r>
              <a:rPr lang="ru-RU" dirty="0"/>
              <a:t>Заказник </a:t>
            </a:r>
            <a:r>
              <a:rPr lang="ru-RU" dirty="0" err="1"/>
              <a:t>створений</a:t>
            </a:r>
            <a:r>
              <a:rPr lang="ru-RU" dirty="0"/>
              <a:t> 1982 року як </a:t>
            </a:r>
            <a:r>
              <a:rPr lang="ru-RU" dirty="0" err="1"/>
              <a:t>Ландшафтний</a:t>
            </a:r>
            <a:r>
              <a:rPr lang="ru-RU" dirty="0"/>
              <a:t> заказник </a:t>
            </a:r>
            <a:r>
              <a:rPr lang="ru-RU" dirty="0" err="1"/>
              <a:t>загальнодержавного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з </a:t>
            </a:r>
            <a:r>
              <a:rPr lang="ru-RU" dirty="0" err="1"/>
              <a:t>площею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1132 га та </a:t>
            </a:r>
            <a:r>
              <a:rPr lang="ru-RU" dirty="0" err="1"/>
              <a:t>прилеглої</a:t>
            </a:r>
            <a:r>
              <a:rPr lang="ru-RU" dirty="0"/>
              <a:t> </a:t>
            </a:r>
            <a:r>
              <a:rPr lang="ru-RU" dirty="0" err="1"/>
              <a:t>акваторією</a:t>
            </a:r>
            <a:r>
              <a:rPr lang="ru-RU" dirty="0"/>
              <a:t>. З </a:t>
            </a:r>
            <a:r>
              <a:rPr lang="ru-RU" dirty="0" err="1"/>
              <a:t>організацією</a:t>
            </a:r>
            <a:r>
              <a:rPr lang="ru-RU" dirty="0"/>
              <a:t> заказника до </a:t>
            </a:r>
            <a:r>
              <a:rPr lang="ru-RU" dirty="0" err="1"/>
              <a:t>його</a:t>
            </a:r>
            <a:r>
              <a:rPr lang="ru-RU" dirty="0"/>
              <a:t> складу </a:t>
            </a:r>
            <a:r>
              <a:rPr lang="ru-RU" dirty="0" err="1"/>
              <a:t>увійшли</a:t>
            </a:r>
            <a:r>
              <a:rPr lang="ru-RU" dirty="0"/>
              <a:t> три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природно-</a:t>
            </a:r>
            <a:r>
              <a:rPr lang="ru-RU" dirty="0" err="1"/>
              <a:t>заповідного</a:t>
            </a:r>
            <a:r>
              <a:rPr lang="ru-RU" dirty="0"/>
              <a:t> фонду </a:t>
            </a:r>
            <a:r>
              <a:rPr lang="ru-RU" dirty="0" err="1"/>
              <a:t>України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пам'ятка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«Гай </a:t>
            </a:r>
            <a:r>
              <a:rPr lang="ru-RU" dirty="0" err="1"/>
              <a:t>піцундської</a:t>
            </a:r>
            <a:r>
              <a:rPr lang="ru-RU" dirty="0"/>
              <a:t> сосни і </a:t>
            </a:r>
            <a:r>
              <a:rPr lang="ru-RU" dirty="0" err="1"/>
              <a:t>ялівця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на </a:t>
            </a:r>
            <a:r>
              <a:rPr lang="ru-RU" dirty="0" err="1"/>
              <a:t>мисі</a:t>
            </a:r>
            <a:r>
              <a:rPr lang="ru-RU" dirty="0"/>
              <a:t> </a:t>
            </a:r>
            <a:r>
              <a:rPr lang="ru-RU" dirty="0" err="1"/>
              <a:t>Айя</a:t>
            </a:r>
            <a:r>
              <a:rPr lang="ru-RU" dirty="0"/>
              <a:t>» (</a:t>
            </a:r>
            <a:r>
              <a:rPr lang="ru-RU" dirty="0" err="1"/>
              <a:t>створений</a:t>
            </a:r>
            <a:r>
              <a:rPr lang="ru-RU" dirty="0"/>
              <a:t> в 1947),</a:t>
            </a:r>
          </a:p>
          <a:p>
            <a:r>
              <a:rPr lang="ru-RU" dirty="0"/>
              <a:t>«Урочище </a:t>
            </a:r>
            <a:r>
              <a:rPr lang="ru-RU" dirty="0" err="1"/>
              <a:t>Батіліман</a:t>
            </a:r>
            <a:r>
              <a:rPr lang="ru-RU" dirty="0"/>
              <a:t>» (1964),</a:t>
            </a:r>
          </a:p>
          <a:p>
            <a:r>
              <a:rPr lang="ru-RU" dirty="0" err="1"/>
              <a:t>заповідне</a:t>
            </a:r>
            <a:r>
              <a:rPr lang="ru-RU" dirty="0"/>
              <a:t> урочище «Роща сосни Станкевича» (1980).</a:t>
            </a:r>
          </a:p>
          <a:p>
            <a:r>
              <a:rPr lang="ru-RU" dirty="0" err="1"/>
              <a:t>Акваторія</a:t>
            </a:r>
            <a:r>
              <a:rPr lang="ru-RU" dirty="0"/>
              <a:t> шириною 300 </a:t>
            </a:r>
            <a:r>
              <a:rPr lang="ru-RU" dirty="0" err="1"/>
              <a:t>метрів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берега (208 га) </a:t>
            </a:r>
            <a:r>
              <a:rPr lang="ru-RU" dirty="0" err="1"/>
              <a:t>охороняється</a:t>
            </a:r>
            <a:r>
              <a:rPr lang="ru-RU" dirty="0"/>
              <a:t> з 1972 року як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Ласпі-Сарицького</a:t>
            </a:r>
            <a:r>
              <a:rPr lang="ru-RU" dirty="0"/>
              <a:t> </a:t>
            </a:r>
            <a:r>
              <a:rPr lang="ru-RU" dirty="0" err="1"/>
              <a:t>аквального</a:t>
            </a:r>
            <a:r>
              <a:rPr lang="ru-RU" dirty="0"/>
              <a:t> комплексу («</a:t>
            </a:r>
            <a:r>
              <a:rPr lang="ru-RU" dirty="0" err="1"/>
              <a:t>Прибережний</a:t>
            </a:r>
            <a:r>
              <a:rPr lang="ru-RU" dirty="0"/>
              <a:t> </a:t>
            </a:r>
            <a:r>
              <a:rPr lang="ru-RU" dirty="0" err="1"/>
              <a:t>аквальний</a:t>
            </a:r>
            <a:r>
              <a:rPr lang="ru-RU" dirty="0"/>
              <a:t> комплекс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мису</a:t>
            </a:r>
            <a:r>
              <a:rPr lang="ru-RU" dirty="0"/>
              <a:t> </a:t>
            </a:r>
            <a:r>
              <a:rPr lang="ru-RU" dirty="0" err="1"/>
              <a:t>Айя</a:t>
            </a:r>
            <a:r>
              <a:rPr lang="ru-RU" dirty="0"/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18876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17120"/>
            <a:ext cx="4716016" cy="35370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740"/>
            <a:ext cx="914400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smtClean="0"/>
              <a:t>заказник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Камінне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село»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4814932" cy="36208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64" y="1916832"/>
            <a:ext cx="2560320" cy="1143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125112" cy="45365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Замисловецькому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лісництві</a:t>
            </a:r>
            <a:r>
              <a:rPr lang="ru-RU" dirty="0">
                <a:solidFill>
                  <a:schemeClr val="tx1"/>
                </a:solidFill>
              </a:rPr>
              <a:t>, на </a:t>
            </a:r>
            <a:r>
              <a:rPr lang="ru-RU" dirty="0" err="1">
                <a:solidFill>
                  <a:schemeClr val="tx1"/>
                </a:solidFill>
              </a:rPr>
              <a:t>двох</a:t>
            </a:r>
            <a:r>
              <a:rPr lang="ru-RU" dirty="0">
                <a:solidFill>
                  <a:schemeClr val="tx1"/>
                </a:solidFill>
              </a:rPr>
              <a:t> з половиною гектарах державного </a:t>
            </a:r>
            <a:r>
              <a:rPr lang="ru-RU" dirty="0" err="1">
                <a:solidFill>
                  <a:schemeClr val="tx1"/>
                </a:solidFill>
              </a:rPr>
              <a:t>заповідника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місцевого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розташувалося</a:t>
            </a:r>
            <a:r>
              <a:rPr lang="ru-RU" dirty="0">
                <a:solidFill>
                  <a:schemeClr val="tx1"/>
                </a:solidFill>
              </a:rPr>
              <a:t> „</a:t>
            </a:r>
            <a:r>
              <a:rPr lang="ru-RU" dirty="0" err="1">
                <a:solidFill>
                  <a:schemeClr val="tx1"/>
                </a:solidFill>
              </a:rPr>
              <a:t>Камінне</a:t>
            </a:r>
            <a:r>
              <a:rPr lang="ru-RU" dirty="0">
                <a:solidFill>
                  <a:schemeClr val="tx1"/>
                </a:solidFill>
              </a:rPr>
              <a:t> село”. </a:t>
            </a:r>
            <a:r>
              <a:rPr lang="ru-RU" dirty="0" err="1">
                <a:solidFill>
                  <a:schemeClr val="tx1"/>
                </a:solidFill>
              </a:rPr>
              <a:t>Поміж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високими</a:t>
            </a:r>
            <a:r>
              <a:rPr lang="ru-RU" dirty="0">
                <a:solidFill>
                  <a:schemeClr val="tx1"/>
                </a:solidFill>
              </a:rPr>
              <a:t> соснами </a:t>
            </a:r>
            <a:r>
              <a:rPr lang="ru-RU" dirty="0" err="1">
                <a:solidFill>
                  <a:schemeClr val="tx1"/>
                </a:solidFill>
              </a:rPr>
              <a:t>видніються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камені-валуни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Одні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завбільшки</a:t>
            </a:r>
            <a:r>
              <a:rPr lang="ru-RU" dirty="0">
                <a:solidFill>
                  <a:schemeClr val="tx1"/>
                </a:solidFill>
              </a:rPr>
              <a:t> з </a:t>
            </a:r>
            <a:r>
              <a:rPr lang="ru-RU" dirty="0" err="1">
                <a:solidFill>
                  <a:schemeClr val="tx1"/>
                </a:solidFill>
              </a:rPr>
              <a:t>чималий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будинок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інші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ще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більші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придивитися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пильніше</a:t>
            </a:r>
            <a:r>
              <a:rPr lang="ru-RU" dirty="0">
                <a:solidFill>
                  <a:schemeClr val="tx1"/>
                </a:solidFill>
              </a:rPr>
              <a:t> - </a:t>
            </a:r>
            <a:r>
              <a:rPr lang="ru-RU" dirty="0" err="1">
                <a:solidFill>
                  <a:schemeClr val="tx1"/>
                </a:solidFill>
              </a:rPr>
              <a:t>камені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вишикувались</a:t>
            </a:r>
            <a:r>
              <a:rPr lang="ru-RU" dirty="0">
                <a:solidFill>
                  <a:schemeClr val="tx1"/>
                </a:solidFill>
              </a:rPr>
              <a:t> „</a:t>
            </a:r>
            <a:r>
              <a:rPr lang="ru-RU" dirty="0" err="1">
                <a:solidFill>
                  <a:schemeClr val="tx1"/>
                </a:solidFill>
              </a:rPr>
              <a:t>вулицею</a:t>
            </a:r>
            <a:r>
              <a:rPr lang="ru-RU" dirty="0">
                <a:solidFill>
                  <a:schemeClr val="tx1"/>
                </a:solidFill>
              </a:rPr>
              <a:t>” </a:t>
            </a:r>
            <a:r>
              <a:rPr lang="ru-RU" dirty="0" err="1">
                <a:solidFill>
                  <a:schemeClr val="tx1"/>
                </a:solidFill>
              </a:rPr>
              <a:t>немов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сільські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оселі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</a:rPr>
              <a:t>Якщо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босоніж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ступити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скам’янілий</a:t>
            </a:r>
            <a:r>
              <a:rPr lang="ru-RU" dirty="0">
                <a:solidFill>
                  <a:schemeClr val="tx1"/>
                </a:solidFill>
              </a:rPr>
              <a:t> „Божий </a:t>
            </a:r>
            <a:r>
              <a:rPr lang="ru-RU" dirty="0" err="1">
                <a:solidFill>
                  <a:schemeClr val="tx1"/>
                </a:solidFill>
              </a:rPr>
              <a:t>слід</a:t>
            </a:r>
            <a:r>
              <a:rPr lang="ru-RU" dirty="0">
                <a:solidFill>
                  <a:schemeClr val="tx1"/>
                </a:solidFill>
              </a:rPr>
              <a:t>”  в </a:t>
            </a:r>
            <a:r>
              <a:rPr lang="ru-RU" dirty="0" err="1">
                <a:solidFill>
                  <a:schemeClr val="tx1"/>
                </a:solidFill>
              </a:rPr>
              <a:t>прохолодну</a:t>
            </a:r>
            <a:r>
              <a:rPr lang="ru-RU" dirty="0">
                <a:solidFill>
                  <a:schemeClr val="tx1"/>
                </a:solidFill>
              </a:rPr>
              <a:t> погоду,  то </a:t>
            </a:r>
            <a:r>
              <a:rPr lang="ru-RU" dirty="0" err="1">
                <a:solidFill>
                  <a:schemeClr val="tx1"/>
                </a:solidFill>
              </a:rPr>
              <a:t>він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холодний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Існує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повір’я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той,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постоїть</a:t>
            </a:r>
            <a:r>
              <a:rPr lang="ru-RU" dirty="0">
                <a:solidFill>
                  <a:schemeClr val="tx1"/>
                </a:solidFill>
              </a:rPr>
              <a:t> у „</a:t>
            </a:r>
            <a:r>
              <a:rPr lang="ru-RU" dirty="0" err="1">
                <a:solidFill>
                  <a:schemeClr val="tx1"/>
                </a:solidFill>
              </a:rPr>
              <a:t>сліді</a:t>
            </a:r>
            <a:r>
              <a:rPr lang="ru-RU" dirty="0">
                <a:solidFill>
                  <a:schemeClr val="tx1"/>
                </a:solidFill>
              </a:rPr>
              <a:t>”, </a:t>
            </a:r>
            <a:r>
              <a:rPr lang="ru-RU" dirty="0" err="1">
                <a:solidFill>
                  <a:schemeClr val="tx1"/>
                </a:solidFill>
              </a:rPr>
              <a:t>набирається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здоров’я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бажання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загадане</a:t>
            </a:r>
            <a:r>
              <a:rPr lang="ru-RU" dirty="0">
                <a:solidFill>
                  <a:schemeClr val="tx1"/>
                </a:solidFill>
              </a:rPr>
              <a:t> тут ,</a:t>
            </a:r>
            <a:r>
              <a:rPr lang="ru-RU" dirty="0" err="1">
                <a:solidFill>
                  <a:schemeClr val="tx1"/>
                </a:solidFill>
              </a:rPr>
              <a:t>збувається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Легенда про </a:t>
            </a:r>
            <a:r>
              <a:rPr lang="ru-RU" dirty="0" err="1">
                <a:solidFill>
                  <a:schemeClr val="tx1"/>
                </a:solidFill>
              </a:rPr>
              <a:t>скам’яніле</a:t>
            </a:r>
            <a:r>
              <a:rPr lang="ru-RU" dirty="0">
                <a:solidFill>
                  <a:schemeClr val="tx1"/>
                </a:solidFill>
              </a:rPr>
              <a:t> село </a:t>
            </a:r>
            <a:r>
              <a:rPr lang="ru-RU" dirty="0" err="1">
                <a:solidFill>
                  <a:schemeClr val="tx1"/>
                </a:solidFill>
              </a:rPr>
              <a:t>наклала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відбиток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звичаї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гостинності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цих</a:t>
            </a:r>
            <a:r>
              <a:rPr lang="ru-RU" dirty="0">
                <a:solidFill>
                  <a:schemeClr val="tx1"/>
                </a:solidFill>
              </a:rPr>
              <a:t> краях. І </a:t>
            </a:r>
            <a:r>
              <a:rPr lang="ru-RU" dirty="0" err="1">
                <a:solidFill>
                  <a:schemeClr val="tx1"/>
                </a:solidFill>
              </a:rPr>
              <a:t>хлібом</a:t>
            </a:r>
            <a:r>
              <a:rPr lang="ru-RU" dirty="0">
                <a:solidFill>
                  <a:schemeClr val="tx1"/>
                </a:solidFill>
              </a:rPr>
              <a:t>, і медом, і </a:t>
            </a:r>
            <a:r>
              <a:rPr lang="ru-RU" dirty="0" err="1">
                <a:solidFill>
                  <a:schemeClr val="tx1"/>
                </a:solidFill>
              </a:rPr>
              <a:t>зібраними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лісі</a:t>
            </a:r>
            <a:r>
              <a:rPr lang="ru-RU" dirty="0">
                <a:solidFill>
                  <a:schemeClr val="tx1"/>
                </a:solidFill>
              </a:rPr>
              <a:t> грибами-ягодами  </a:t>
            </a:r>
            <a:r>
              <a:rPr lang="ru-RU" dirty="0" err="1">
                <a:solidFill>
                  <a:schemeClr val="tx1"/>
                </a:solidFill>
              </a:rPr>
              <a:t>поділяться</a:t>
            </a:r>
            <a:r>
              <a:rPr lang="ru-RU" dirty="0">
                <a:solidFill>
                  <a:schemeClr val="tx1"/>
                </a:solidFill>
              </a:rPr>
              <a:t> тут  щедро,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душі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9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6" y="548680"/>
            <a:ext cx="7117178" cy="1468800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>
                <a:solidFill>
                  <a:srgbClr val="FF0000"/>
                </a:solidFill>
              </a:rPr>
              <a:t>Екомережа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7117178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Екологічна</a:t>
            </a:r>
            <a:r>
              <a:rPr lang="ru-RU" dirty="0"/>
              <a:t> мережа – </a:t>
            </a:r>
            <a:r>
              <a:rPr lang="ru-RU" dirty="0" err="1"/>
              <a:t>єдина</a:t>
            </a:r>
            <a:r>
              <a:rPr lang="ru-RU" dirty="0"/>
              <a:t> </a:t>
            </a:r>
            <a:r>
              <a:rPr lang="ru-RU" dirty="0" err="1"/>
              <a:t>територіальна</a:t>
            </a:r>
            <a:r>
              <a:rPr lang="ru-RU" dirty="0"/>
              <a:t> система, яка </a:t>
            </a:r>
            <a:r>
              <a:rPr lang="ru-RU" dirty="0" err="1"/>
              <a:t>утворюється</a:t>
            </a:r>
            <a:r>
              <a:rPr lang="ru-RU" dirty="0"/>
              <a:t> з метою </a:t>
            </a:r>
            <a:r>
              <a:rPr lang="ru-RU" dirty="0" err="1"/>
              <a:t>поліпшення</a:t>
            </a:r>
            <a:r>
              <a:rPr lang="ru-RU" dirty="0"/>
              <a:t> умов для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відновлення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природно-ресурсного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ландшафтного </a:t>
            </a:r>
            <a:r>
              <a:rPr lang="ru-RU" dirty="0" err="1"/>
              <a:t>біорізноманіття</a:t>
            </a:r>
            <a:r>
              <a:rPr lang="ru-RU" dirty="0"/>
              <a:t>, </a:t>
            </a:r>
            <a:r>
              <a:rPr lang="ru-RU" dirty="0" err="1"/>
              <a:t>місць</a:t>
            </a:r>
            <a:r>
              <a:rPr lang="ru-RU" dirty="0"/>
              <a:t> </a:t>
            </a:r>
            <a:r>
              <a:rPr lang="ru-RU" dirty="0" err="1"/>
              <a:t>оселення</a:t>
            </a:r>
            <a:r>
              <a:rPr lang="ru-RU" dirty="0"/>
              <a:t> та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тваринного</a:t>
            </a:r>
            <a:r>
              <a:rPr lang="ru-RU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 err="1"/>
              <a:t>рослинного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генетичного</a:t>
            </a:r>
            <a:r>
              <a:rPr lang="ru-RU" dirty="0"/>
              <a:t> фонду,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через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та </a:t>
            </a:r>
            <a:r>
              <a:rPr lang="ru-RU" dirty="0" err="1"/>
              <a:t>об'єктів</a:t>
            </a:r>
            <a:r>
              <a:rPr lang="ru-RU" dirty="0"/>
              <a:t> природно-</a:t>
            </a:r>
            <a:r>
              <a:rPr lang="ru-RU" dirty="0" err="1"/>
              <a:t>заповідного</a:t>
            </a:r>
            <a:r>
              <a:rPr lang="ru-RU" dirty="0"/>
              <a:t> фонду,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 для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законів</a:t>
            </a:r>
            <a:r>
              <a:rPr lang="ru-RU" dirty="0"/>
              <a:t> та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зобов'язань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особливій</a:t>
            </a:r>
            <a:r>
              <a:rPr lang="ru-RU" dirty="0"/>
              <a:t> </a:t>
            </a:r>
            <a:r>
              <a:rPr lang="ru-RU" dirty="0" err="1"/>
              <a:t>охороні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4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Державний</a:t>
            </a:r>
            <a:r>
              <a:rPr lang="ru-RU" sz="2000" dirty="0"/>
              <a:t> </a:t>
            </a:r>
            <a:r>
              <a:rPr lang="ru-RU" sz="2000" dirty="0" err="1"/>
              <a:t>ботанічний</a:t>
            </a:r>
            <a:r>
              <a:rPr lang="ru-RU" sz="2000" dirty="0"/>
              <a:t> заказник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 smtClean="0"/>
              <a:t>значення</a:t>
            </a:r>
            <a:r>
              <a:rPr lang="ru-RU" sz="2000" dirty="0" smtClean="0"/>
              <a:t>        </a:t>
            </a:r>
            <a:r>
              <a:rPr lang="ru-RU" sz="2000" b="1" dirty="0"/>
              <a:t>«ВОРОНІЗЬКИЙ»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залізничної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Терещенська</a:t>
            </a:r>
            <a:r>
              <a:rPr lang="ru-RU" dirty="0"/>
              <a:t>, </a:t>
            </a:r>
            <a:r>
              <a:rPr lang="ru-RU" dirty="0" err="1"/>
              <a:t>біля</a:t>
            </a:r>
            <a:r>
              <a:rPr lang="ru-RU" dirty="0"/>
              <a:t> селища </a:t>
            </a:r>
            <a:r>
              <a:rPr lang="ru-RU" dirty="0" err="1"/>
              <a:t>Вороніж</a:t>
            </a:r>
            <a:r>
              <a:rPr lang="ru-RU" dirty="0"/>
              <a:t> </a:t>
            </a:r>
            <a:r>
              <a:rPr lang="ru-RU" dirty="0" err="1"/>
              <a:t>Шосткинського</a:t>
            </a:r>
            <a:r>
              <a:rPr lang="ru-RU" dirty="0"/>
              <a:t> району,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ботанічний</a:t>
            </a:r>
            <a:r>
              <a:rPr lang="ru-RU" dirty="0"/>
              <a:t> заказник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"</a:t>
            </a:r>
            <a:r>
              <a:rPr lang="ru-RU" dirty="0" err="1"/>
              <a:t>Воронізький</a:t>
            </a:r>
            <a:r>
              <a:rPr lang="ru-RU" dirty="0"/>
              <a:t>". Тут на </a:t>
            </a:r>
            <a:r>
              <a:rPr lang="ru-RU" dirty="0" err="1"/>
              <a:t>терасі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Осоти</a:t>
            </a:r>
            <a:r>
              <a:rPr lang="ru-RU" dirty="0"/>
              <a:t> (притоки </a:t>
            </a:r>
            <a:r>
              <a:rPr lang="ru-RU" dirty="0" err="1"/>
              <a:t>Десни</a:t>
            </a:r>
            <a:r>
              <a:rPr lang="ru-RU" dirty="0"/>
              <a:t>), 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вер¬хів'ї</a:t>
            </a:r>
            <a:r>
              <a:rPr lang="ru-RU" dirty="0"/>
              <a:t> </a:t>
            </a:r>
            <a:r>
              <a:rPr lang="ru-RU" dirty="0" err="1"/>
              <a:t>утворились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угру¬повання</a:t>
            </a:r>
            <a:r>
              <a:rPr lang="ru-RU" dirty="0"/>
              <a:t> з </a:t>
            </a:r>
            <a:r>
              <a:rPr lang="ru-RU" dirty="0" err="1"/>
              <a:t>переважанням</a:t>
            </a:r>
            <a:r>
              <a:rPr lang="ru-RU" dirty="0"/>
              <a:t> в </a:t>
            </a:r>
            <a:r>
              <a:rPr lang="ru-RU" dirty="0" err="1"/>
              <a:t>деревостані</a:t>
            </a:r>
            <a:r>
              <a:rPr lang="ru-RU" dirty="0"/>
              <a:t> сосни та дубу, </a:t>
            </a:r>
            <a:r>
              <a:rPr lang="ru-RU" dirty="0" err="1"/>
              <a:t>які</a:t>
            </a:r>
            <a:r>
              <a:rPr lang="ru-RU" dirty="0"/>
              <a:t> і </a:t>
            </a:r>
            <a:r>
              <a:rPr lang="ru-RU" dirty="0" err="1"/>
              <a:t>охороняються</a:t>
            </a:r>
            <a:r>
              <a:rPr lang="ru-RU" dirty="0"/>
              <a:t> в заказнику.</a:t>
            </a:r>
          </a:p>
          <a:p>
            <a:r>
              <a:rPr lang="ru-RU" dirty="0"/>
              <a:t>В них перший ярус </a:t>
            </a:r>
            <a:r>
              <a:rPr lang="ru-RU" dirty="0" err="1"/>
              <a:t>деревостану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сосни. </a:t>
            </a:r>
            <a:r>
              <a:rPr lang="ru-RU" dirty="0" err="1"/>
              <a:t>Другий</a:t>
            </a:r>
            <a:r>
              <a:rPr lang="ru-RU" dirty="0"/>
              <a:t> ярус </a:t>
            </a:r>
            <a:r>
              <a:rPr lang="ru-RU" dirty="0" err="1"/>
              <a:t>утворюють</a:t>
            </a:r>
            <a:r>
              <a:rPr lang="ru-RU" dirty="0"/>
              <a:t> клен </a:t>
            </a:r>
            <a:r>
              <a:rPr lang="ru-RU" dirty="0" err="1"/>
              <a:t>гостролистий</a:t>
            </a:r>
            <a:r>
              <a:rPr lang="ru-RU" dirty="0"/>
              <a:t>, </a:t>
            </a:r>
            <a:r>
              <a:rPr lang="ru-RU" dirty="0" err="1"/>
              <a:t>місцями</a:t>
            </a:r>
            <a:r>
              <a:rPr lang="ru-RU" dirty="0"/>
              <a:t> липа, дуб, береза, по </a:t>
            </a:r>
            <a:r>
              <a:rPr lang="ru-RU" dirty="0" err="1"/>
              <a:t>зниженнях</a:t>
            </a:r>
            <a:r>
              <a:rPr lang="ru-RU" dirty="0"/>
              <a:t> - </a:t>
            </a:r>
            <a:r>
              <a:rPr lang="ru-RU" dirty="0" err="1"/>
              <a:t>в'яз</a:t>
            </a:r>
            <a:r>
              <a:rPr lang="ru-RU" dirty="0"/>
              <a:t>. В </a:t>
            </a:r>
            <a:r>
              <a:rPr lang="ru-RU" dirty="0" err="1"/>
              <a:t>під¬ліску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ліщину</a:t>
            </a:r>
            <a:r>
              <a:rPr lang="ru-RU" dirty="0"/>
              <a:t>, </a:t>
            </a:r>
            <a:r>
              <a:rPr lang="ru-RU" dirty="0" err="1"/>
              <a:t>бруслину</a:t>
            </a:r>
            <a:r>
              <a:rPr lang="ru-RU" dirty="0"/>
              <a:t> </a:t>
            </a:r>
            <a:r>
              <a:rPr lang="ru-RU" dirty="0" err="1"/>
              <a:t>боро¬давчасту</a:t>
            </a:r>
            <a:r>
              <a:rPr lang="ru-RU" dirty="0"/>
              <a:t>, крушину </a:t>
            </a:r>
            <a:r>
              <a:rPr lang="ru-RU" dirty="0" err="1"/>
              <a:t>ламку</a:t>
            </a:r>
            <a:r>
              <a:rPr lang="ru-RU" dirty="0"/>
              <a:t>, бузину </a:t>
            </a:r>
            <a:r>
              <a:rPr lang="ru-RU" dirty="0" err="1"/>
              <a:t>чорну</a:t>
            </a:r>
            <a:r>
              <a:rPr lang="ru-RU" dirty="0"/>
              <a:t>, але </a:t>
            </a:r>
            <a:r>
              <a:rPr lang="ru-RU" dirty="0" err="1"/>
              <a:t>найбільше</a:t>
            </a:r>
            <a:r>
              <a:rPr lang="ru-RU" dirty="0"/>
              <a:t> тут </a:t>
            </a:r>
            <a:r>
              <a:rPr lang="ru-RU" dirty="0" err="1"/>
              <a:t>малини</a:t>
            </a:r>
            <a:r>
              <a:rPr lang="ru-RU" dirty="0"/>
              <a:t>. Характерною </a:t>
            </a:r>
            <a:r>
              <a:rPr lang="ru-RU" dirty="0" err="1"/>
              <a:t>рисою</a:t>
            </a:r>
            <a:r>
              <a:rPr lang="ru-RU" dirty="0"/>
              <a:t> заказника є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папоротей</a:t>
            </a:r>
            <a:r>
              <a:rPr lang="ru-RU" dirty="0"/>
              <a:t>, </a:t>
            </a:r>
            <a:r>
              <a:rPr lang="ru-RU" dirty="0" err="1"/>
              <a:t>шо</a:t>
            </a:r>
            <a:r>
              <a:rPr lang="ru-RU" dirty="0"/>
              <a:t> </a:t>
            </a:r>
            <a:r>
              <a:rPr lang="ru-RU" dirty="0" err="1"/>
              <a:t>пов'язано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зволоженістю</a:t>
            </a:r>
            <a:r>
              <a:rPr lang="ru-RU" dirty="0"/>
              <a:t> грунту. </a:t>
            </a:r>
            <a:r>
              <a:rPr lang="ru-RU" dirty="0" err="1"/>
              <a:t>Папороті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неповторної</a:t>
            </a:r>
            <a:r>
              <a:rPr lang="ru-RU" dirty="0"/>
              <a:t> </a:t>
            </a:r>
            <a:r>
              <a:rPr lang="ru-RU" dirty="0" err="1"/>
              <a:t>краси</a:t>
            </a:r>
            <a:r>
              <a:rPr lang="ru-RU" dirty="0"/>
              <a:t> </a:t>
            </a:r>
            <a:r>
              <a:rPr lang="ru-RU" dirty="0" err="1"/>
              <a:t>зарос¬ті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щитник </a:t>
            </a:r>
            <a:r>
              <a:rPr lang="ru-RU" dirty="0" err="1"/>
              <a:t>чоловічий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пе¬реважає</a:t>
            </a:r>
            <a:r>
              <a:rPr lang="ru-RU" dirty="0"/>
              <a:t>,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домішку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щитник </a:t>
            </a:r>
            <a:r>
              <a:rPr lang="ru-RU" dirty="0" err="1"/>
              <a:t>шартрський</a:t>
            </a:r>
            <a:r>
              <a:rPr lang="ru-RU" dirty="0"/>
              <a:t>, </a:t>
            </a:r>
            <a:r>
              <a:rPr lang="ru-RU" dirty="0" err="1"/>
              <a:t>безшитник</a:t>
            </a:r>
            <a:r>
              <a:rPr lang="ru-RU" dirty="0"/>
              <a:t> </a:t>
            </a:r>
            <a:r>
              <a:rPr lang="ru-RU" dirty="0" err="1"/>
              <a:t>жіночий</a:t>
            </a:r>
            <a:r>
              <a:rPr lang="ru-RU" dirty="0"/>
              <a:t> та орляк </a:t>
            </a:r>
            <a:r>
              <a:rPr lang="ru-RU" dirty="0" err="1"/>
              <a:t>звичайний</a:t>
            </a:r>
            <a:r>
              <a:rPr lang="ru-RU" dirty="0"/>
              <a:t>. </a:t>
            </a:r>
            <a:r>
              <a:rPr lang="ru-RU" dirty="0" err="1"/>
              <a:t>Трапляються</a:t>
            </a:r>
            <a:r>
              <a:rPr lang="ru-RU" dirty="0"/>
              <a:t> в </a:t>
            </a:r>
            <a:r>
              <a:rPr lang="ru-RU" dirty="0" err="1"/>
              <a:t>масиві</a:t>
            </a:r>
            <a:r>
              <a:rPr lang="ru-RU" dirty="0"/>
              <a:t> і </a:t>
            </a:r>
            <a:r>
              <a:rPr lang="ru-RU" dirty="0" err="1"/>
              <a:t>ділянки</a:t>
            </a:r>
            <a:r>
              <a:rPr lang="ru-RU" dirty="0"/>
              <a:t>, де в </a:t>
            </a:r>
            <a:r>
              <a:rPr lang="ru-RU" dirty="0" err="1"/>
              <a:t>трав'яному</a:t>
            </a:r>
            <a:r>
              <a:rPr lang="ru-RU" dirty="0"/>
              <a:t> </a:t>
            </a:r>
            <a:r>
              <a:rPr lang="ru-RU" dirty="0" err="1"/>
              <a:t>покриві</a:t>
            </a:r>
            <a:r>
              <a:rPr lang="ru-RU" dirty="0"/>
              <a:t> </a:t>
            </a:r>
            <a:r>
              <a:rPr lang="ru-RU" dirty="0" err="1"/>
              <a:t>пе¬реважає</a:t>
            </a:r>
            <a:r>
              <a:rPr lang="ru-RU" dirty="0"/>
              <a:t> </a:t>
            </a:r>
            <a:r>
              <a:rPr lang="ru-RU" dirty="0" err="1"/>
              <a:t>барвінок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.</a:t>
            </a:r>
          </a:p>
          <a:p>
            <a:r>
              <a:rPr lang="ru-RU" dirty="0" err="1"/>
              <a:t>Збільшують</a:t>
            </a:r>
            <a:r>
              <a:rPr lang="ru-RU" dirty="0"/>
              <a:t> </a:t>
            </a:r>
            <a:r>
              <a:rPr lang="ru-RU" dirty="0" err="1"/>
              <a:t>різноманітність</a:t>
            </a:r>
            <a:r>
              <a:rPr lang="ru-RU" dirty="0"/>
              <a:t> </a:t>
            </a:r>
            <a:r>
              <a:rPr lang="ru-RU" dirty="0" err="1"/>
              <a:t>лісової</a:t>
            </a:r>
            <a:r>
              <a:rPr lang="ru-RU" dirty="0"/>
              <a:t> </a:t>
            </a:r>
            <a:r>
              <a:rPr lang="ru-RU" dirty="0" err="1"/>
              <a:t>рос¬линності</a:t>
            </a:r>
            <a:r>
              <a:rPr lang="ru-RU" dirty="0"/>
              <a:t> заказника на </a:t>
            </a:r>
            <a:r>
              <a:rPr lang="ru-RU" dirty="0" err="1"/>
              <a:t>підвищеннях</a:t>
            </a:r>
            <a:r>
              <a:rPr lang="ru-RU" dirty="0"/>
              <a:t>,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дубових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світлі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без </a:t>
            </a:r>
            <a:r>
              <a:rPr lang="ru-RU" dirty="0" err="1"/>
              <a:t>підліску</a:t>
            </a:r>
            <a:r>
              <a:rPr lang="ru-RU" dirty="0"/>
              <a:t>, </a:t>
            </a:r>
            <a:r>
              <a:rPr lang="ru-RU" dirty="0" err="1"/>
              <a:t>ліси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збереглися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дуби </a:t>
            </a:r>
            <a:r>
              <a:rPr lang="ru-RU" dirty="0" err="1"/>
              <a:t>ви¬сотою</a:t>
            </a:r>
            <a:r>
              <a:rPr lang="ru-RU" dirty="0"/>
              <a:t> до 25 м. Тут, </a:t>
            </a:r>
            <a:r>
              <a:rPr lang="ru-RU" dirty="0" err="1"/>
              <a:t>серед</a:t>
            </a:r>
            <a:r>
              <a:rPr lang="ru-RU" dirty="0"/>
              <a:t> злакового </a:t>
            </a:r>
            <a:r>
              <a:rPr lang="ru-RU" dirty="0" err="1"/>
              <a:t>покриву</a:t>
            </a:r>
            <a:r>
              <a:rPr lang="ru-RU" dirty="0"/>
              <a:t> з </a:t>
            </a:r>
            <a:r>
              <a:rPr lang="ru-RU" dirty="0" err="1"/>
              <a:t>мітлиці</a:t>
            </a:r>
            <a:r>
              <a:rPr lang="ru-RU" dirty="0"/>
              <a:t> </a:t>
            </a:r>
            <a:r>
              <a:rPr lang="ru-RU" dirty="0" err="1"/>
              <a:t>тонкої</a:t>
            </a:r>
            <a:r>
              <a:rPr lang="ru-RU" dirty="0"/>
              <a:t>, </a:t>
            </a:r>
            <a:r>
              <a:rPr lang="ru-RU" dirty="0" err="1"/>
              <a:t>зростають</a:t>
            </a:r>
            <a:r>
              <a:rPr lang="ru-RU" dirty="0"/>
              <a:t> </a:t>
            </a:r>
            <a:r>
              <a:rPr lang="ru-RU" dirty="0" err="1"/>
              <a:t>буквиця</a:t>
            </a:r>
            <a:r>
              <a:rPr lang="ru-RU" dirty="0"/>
              <a:t> </a:t>
            </a:r>
            <a:r>
              <a:rPr lang="ru-RU" dirty="0" err="1"/>
              <a:t>лікарська</a:t>
            </a:r>
            <a:r>
              <a:rPr lang="ru-RU" dirty="0"/>
              <a:t>, чина </a:t>
            </a:r>
            <a:r>
              <a:rPr lang="ru-RU" dirty="0" err="1"/>
              <a:t>чорна</a:t>
            </a:r>
            <a:r>
              <a:rPr lang="ru-RU" dirty="0"/>
              <a:t>, </a:t>
            </a:r>
            <a:r>
              <a:rPr lang="ru-RU" dirty="0" err="1"/>
              <a:t>серпій</a:t>
            </a:r>
            <a:r>
              <a:rPr lang="ru-RU" dirty="0"/>
              <a:t> </a:t>
            </a:r>
            <a:r>
              <a:rPr lang="ru-RU" dirty="0" err="1"/>
              <a:t>фарбувальний</a:t>
            </a:r>
            <a:r>
              <a:rPr lang="ru-RU" dirty="0"/>
              <a:t>, наперстянка </a:t>
            </a:r>
            <a:r>
              <a:rPr lang="ru-RU" dirty="0" err="1"/>
              <a:t>великоквіткова</a:t>
            </a:r>
            <a:r>
              <a:rPr lang="ru-RU" dirty="0"/>
              <a:t>, а </a:t>
            </a:r>
            <a:r>
              <a:rPr lang="ru-RU" dirty="0" err="1"/>
              <a:t>навесні</a:t>
            </a:r>
            <a:r>
              <a:rPr lang="ru-RU" dirty="0"/>
              <a:t> </a:t>
            </a:r>
            <a:r>
              <a:rPr lang="ru-RU" dirty="0" err="1"/>
              <a:t>рясно</a:t>
            </a:r>
            <a:r>
              <a:rPr lang="ru-RU" dirty="0"/>
              <a:t> </a:t>
            </a:r>
            <a:r>
              <a:rPr lang="ru-RU" dirty="0" err="1"/>
              <a:t>цвіте</a:t>
            </a:r>
            <a:r>
              <a:rPr lang="ru-RU" dirty="0"/>
              <a:t> </a:t>
            </a:r>
            <a:r>
              <a:rPr lang="ru-RU" dirty="0" err="1"/>
              <a:t>первоц¬віт</a:t>
            </a:r>
            <a:r>
              <a:rPr lang="ru-RU" dirty="0"/>
              <a:t> </a:t>
            </a:r>
            <a:r>
              <a:rPr lang="ru-RU" dirty="0" err="1"/>
              <a:t>весняний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09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24475"/>
          </a:xfrm>
        </p:spPr>
        <p:txBody>
          <a:bodyPr/>
          <a:lstStyle/>
          <a:p>
            <a:r>
              <a:rPr lang="uk-UA" dirty="0" smtClean="0"/>
              <a:t>Державні </a:t>
            </a:r>
            <a:r>
              <a:rPr lang="uk-UA" dirty="0" err="1" smtClean="0"/>
              <a:t>памятки</a:t>
            </a:r>
            <a:r>
              <a:rPr lang="uk-UA" dirty="0" smtClean="0"/>
              <a:t> природи </a:t>
            </a:r>
            <a:r>
              <a:rPr lang="uk-UA" dirty="0" err="1" smtClean="0"/>
              <a:t>республіканськго</a:t>
            </a:r>
            <a:r>
              <a:rPr lang="uk-UA" dirty="0" smtClean="0"/>
              <a:t> значення 0.8%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060848"/>
            <a:ext cx="7125112" cy="4051437"/>
          </a:xfrm>
        </p:spPr>
        <p:txBody>
          <a:bodyPr>
            <a:noAutofit/>
          </a:bodyPr>
          <a:lstStyle/>
          <a:p>
            <a:r>
              <a:rPr lang="ru-RU" sz="1400" dirty="0" err="1"/>
              <a:t>Заповідники</a:t>
            </a:r>
            <a:r>
              <a:rPr lang="ru-RU" sz="1400" dirty="0"/>
              <a:t> і </a:t>
            </a:r>
            <a:r>
              <a:rPr lang="ru-RU" sz="1400" dirty="0" err="1"/>
              <a:t>пам'ятники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</a:t>
            </a:r>
            <a:r>
              <a:rPr lang="ru-RU" sz="1400" dirty="0" err="1"/>
              <a:t>Криму</a:t>
            </a:r>
            <a:r>
              <a:rPr lang="ru-RU" sz="1400" dirty="0"/>
              <a:t> </a:t>
            </a:r>
          </a:p>
          <a:p>
            <a:r>
              <a:rPr lang="ru-RU" sz="1400" dirty="0" err="1"/>
              <a:t>Найповніше</a:t>
            </a:r>
            <a:r>
              <a:rPr lang="ru-RU" sz="1400" dirty="0"/>
              <a:t> роль </a:t>
            </a:r>
            <a:r>
              <a:rPr lang="ru-RU" sz="1400" dirty="0" err="1"/>
              <a:t>ландшафтних</a:t>
            </a:r>
            <a:r>
              <a:rPr lang="ru-RU" sz="1400" dirty="0"/>
              <a:t> </a:t>
            </a:r>
            <a:r>
              <a:rPr lang="ru-RU" sz="1400" dirty="0" err="1"/>
              <a:t>еталонів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</a:t>
            </a:r>
            <a:r>
              <a:rPr lang="ru-RU" sz="1400" dirty="0" err="1"/>
              <a:t>виконують</a:t>
            </a:r>
            <a:r>
              <a:rPr lang="ru-RU" sz="1400" dirty="0"/>
              <a:t> </a:t>
            </a:r>
            <a:r>
              <a:rPr lang="ru-RU" sz="1400" dirty="0" err="1"/>
              <a:t>Кримське</a:t>
            </a:r>
            <a:r>
              <a:rPr lang="ru-RU" sz="1400" dirty="0"/>
              <a:t> </a:t>
            </a:r>
            <a:r>
              <a:rPr lang="ru-RU" sz="1400" dirty="0" err="1"/>
              <a:t>заповідно-мисливське</a:t>
            </a:r>
            <a:r>
              <a:rPr lang="ru-RU" sz="1400" dirty="0"/>
              <a:t> </a:t>
            </a:r>
            <a:r>
              <a:rPr lang="ru-RU" sz="1400" dirty="0" err="1"/>
              <a:t>господарство</a:t>
            </a:r>
            <a:r>
              <a:rPr lang="ru-RU" sz="1400" dirty="0"/>
              <a:t>, 9 </a:t>
            </a:r>
            <a:r>
              <a:rPr lang="ru-RU" sz="1400" dirty="0" err="1"/>
              <a:t>заказників</a:t>
            </a:r>
            <a:r>
              <a:rPr lang="ru-RU" sz="1400" dirty="0"/>
              <a:t> і </a:t>
            </a:r>
            <a:r>
              <a:rPr lang="ru-RU" sz="1400" dirty="0" err="1"/>
              <a:t>пам'яток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</a:t>
            </a:r>
            <a:r>
              <a:rPr lang="ru-RU" sz="1400" dirty="0" err="1"/>
              <a:t>республіканського</a:t>
            </a:r>
            <a:r>
              <a:rPr lang="ru-RU" sz="1400" dirty="0"/>
              <a:t> </a:t>
            </a:r>
            <a:r>
              <a:rPr lang="ru-RU" sz="1400" dirty="0" err="1"/>
              <a:t>значення</a:t>
            </a:r>
            <a:r>
              <a:rPr lang="ru-RU" sz="1400" dirty="0"/>
              <a:t>, а </a:t>
            </a:r>
            <a:r>
              <a:rPr lang="ru-RU" sz="1400" dirty="0" err="1"/>
              <a:t>також</a:t>
            </a:r>
            <a:r>
              <a:rPr lang="ru-RU" sz="1400" dirty="0"/>
              <a:t> 40 невеликих, спорадично </a:t>
            </a:r>
            <a:r>
              <a:rPr lang="ru-RU" sz="1400" dirty="0" err="1"/>
              <a:t>розкиданих</a:t>
            </a:r>
            <a:r>
              <a:rPr lang="ru-RU" sz="1400" dirty="0"/>
              <a:t> по </a:t>
            </a:r>
            <a:r>
              <a:rPr lang="ru-RU" sz="1400" dirty="0" err="1"/>
              <a:t>Головній</a:t>
            </a:r>
            <a:r>
              <a:rPr lang="ru-RU" sz="1400" dirty="0"/>
              <a:t> </a:t>
            </a:r>
            <a:r>
              <a:rPr lang="ru-RU" sz="1400" dirty="0" err="1"/>
              <a:t>гряді</a:t>
            </a:r>
            <a:r>
              <a:rPr lang="ru-RU" sz="1400" dirty="0"/>
              <a:t> </a:t>
            </a:r>
            <a:r>
              <a:rPr lang="ru-RU" sz="1400" dirty="0" err="1"/>
              <a:t>заказників</a:t>
            </a:r>
            <a:r>
              <a:rPr lang="ru-RU" sz="1400" dirty="0"/>
              <a:t> і </a:t>
            </a:r>
            <a:r>
              <a:rPr lang="ru-RU" sz="1400" dirty="0" err="1"/>
              <a:t>пам'яток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</a:t>
            </a:r>
            <a:r>
              <a:rPr lang="ru-RU" sz="1400" dirty="0" err="1"/>
              <a:t>місцевого</a:t>
            </a:r>
            <a:r>
              <a:rPr lang="ru-RU" sz="1400" dirty="0"/>
              <a:t> </a:t>
            </a:r>
            <a:r>
              <a:rPr lang="ru-RU" sz="1400" dirty="0" err="1"/>
              <a:t>значення</a:t>
            </a:r>
            <a:r>
              <a:rPr lang="ru-RU" sz="1400" dirty="0"/>
              <a:t>. </a:t>
            </a:r>
          </a:p>
          <a:p>
            <a:r>
              <a:rPr lang="ru-RU" sz="1400" dirty="0"/>
              <a:t>На </a:t>
            </a:r>
            <a:r>
              <a:rPr lang="ru-RU" sz="1400" dirty="0" err="1"/>
              <a:t>північних</a:t>
            </a:r>
            <a:r>
              <a:rPr lang="ru-RU" sz="1400" dirty="0"/>
              <a:t> </a:t>
            </a:r>
            <a:r>
              <a:rPr lang="ru-RU" sz="1400" dirty="0" err="1"/>
              <a:t>схилах</a:t>
            </a:r>
            <a:r>
              <a:rPr lang="ru-RU" sz="1400" dirty="0"/>
              <a:t> Головного пасма </a:t>
            </a:r>
            <a:r>
              <a:rPr lang="ru-RU" sz="1400" dirty="0" err="1"/>
              <a:t>річки</a:t>
            </a:r>
            <a:r>
              <a:rPr lang="ru-RU" sz="1400" dirty="0"/>
              <a:t> </a:t>
            </a:r>
            <a:r>
              <a:rPr lang="ru-RU" sz="1400" dirty="0" err="1"/>
              <a:t>пропиляв</a:t>
            </a:r>
            <a:r>
              <a:rPr lang="ru-RU" sz="1400" dirty="0"/>
              <a:t> </a:t>
            </a:r>
            <a:r>
              <a:rPr lang="ru-RU" sz="1400" dirty="0" err="1"/>
              <a:t>глибокі</a:t>
            </a:r>
            <a:r>
              <a:rPr lang="ru-RU" sz="1400" dirty="0"/>
              <a:t> </a:t>
            </a:r>
            <a:r>
              <a:rPr lang="ru-RU" sz="1400" dirty="0" err="1"/>
              <a:t>ущелини</a:t>
            </a:r>
            <a:r>
              <a:rPr lang="ru-RU" sz="1400" dirty="0"/>
              <a:t> і </a:t>
            </a:r>
            <a:r>
              <a:rPr lang="ru-RU" sz="1400" dirty="0" err="1"/>
              <a:t>долини</a:t>
            </a:r>
            <a:r>
              <a:rPr lang="ru-RU" sz="1400" dirty="0"/>
              <a:t>; </a:t>
            </a:r>
            <a:r>
              <a:rPr lang="ru-RU" sz="1400" dirty="0" err="1"/>
              <a:t>багато</a:t>
            </a:r>
            <a:r>
              <a:rPr lang="ru-RU" sz="1400" dirty="0"/>
              <a:t> </a:t>
            </a:r>
            <a:r>
              <a:rPr lang="ru-RU" sz="1400" dirty="0" err="1"/>
              <a:t>хто</a:t>
            </a:r>
            <a:r>
              <a:rPr lang="ru-RU" sz="1400" dirty="0"/>
              <a:t> з них </a:t>
            </a:r>
            <a:r>
              <a:rPr lang="ru-RU" sz="1400" dirty="0" err="1"/>
              <a:t>представляють</a:t>
            </a:r>
            <a:r>
              <a:rPr lang="ru-RU" sz="1400" dirty="0"/>
              <a:t> собою </a:t>
            </a:r>
            <a:r>
              <a:rPr lang="ru-RU" sz="1400" dirty="0" err="1"/>
              <a:t>величезні</a:t>
            </a:r>
            <a:r>
              <a:rPr lang="ru-RU" sz="1400" dirty="0"/>
              <a:t> </a:t>
            </a:r>
            <a:r>
              <a:rPr lang="ru-RU" sz="1400" dirty="0" err="1"/>
              <a:t>природні</a:t>
            </a:r>
            <a:r>
              <a:rPr lang="ru-RU" sz="1400" dirty="0"/>
              <a:t> </a:t>
            </a:r>
            <a:r>
              <a:rPr lang="ru-RU" sz="1400" dirty="0" err="1"/>
              <a:t>амфітеатри</a:t>
            </a:r>
            <a:r>
              <a:rPr lang="ru-RU" sz="1400" dirty="0"/>
              <a:t> з </a:t>
            </a:r>
            <a:r>
              <a:rPr lang="ru-RU" sz="1400" dirty="0" err="1"/>
              <a:t>терасами</a:t>
            </a:r>
            <a:r>
              <a:rPr lang="ru-RU" sz="1400" dirty="0"/>
              <a:t> на </a:t>
            </a:r>
            <a:r>
              <a:rPr lang="ru-RU" sz="1400" dirty="0" err="1"/>
              <a:t>схилах</a:t>
            </a:r>
            <a:r>
              <a:rPr lang="ru-RU" sz="1400" dirty="0"/>
              <a:t>. </a:t>
            </a:r>
            <a:r>
              <a:rPr lang="ru-RU" sz="1400" dirty="0" err="1"/>
              <a:t>Такі</a:t>
            </a:r>
            <a:r>
              <a:rPr lang="ru-RU" sz="1400" dirty="0"/>
              <a:t>, </a:t>
            </a:r>
            <a:r>
              <a:rPr lang="ru-RU" sz="1400" dirty="0" err="1"/>
              <a:t>наприклад</a:t>
            </a:r>
            <a:r>
              <a:rPr lang="ru-RU" sz="1400" dirty="0"/>
              <a:t>, </a:t>
            </a:r>
            <a:r>
              <a:rPr lang="ru-RU" sz="1400" dirty="0" err="1"/>
              <a:t>Варнутская</a:t>
            </a:r>
            <a:r>
              <a:rPr lang="ru-RU" sz="1400" dirty="0"/>
              <a:t>, </a:t>
            </a:r>
            <a:r>
              <a:rPr lang="ru-RU" sz="1400" dirty="0" err="1"/>
              <a:t>Узунджинский</a:t>
            </a:r>
            <a:r>
              <a:rPr lang="ru-RU" sz="1400" dirty="0"/>
              <a:t> і </a:t>
            </a:r>
            <a:r>
              <a:rPr lang="ru-RU" sz="1400" dirty="0" err="1"/>
              <a:t>величезна</a:t>
            </a:r>
            <a:r>
              <a:rPr lang="ru-RU" sz="1400" dirty="0"/>
              <a:t> </a:t>
            </a:r>
            <a:r>
              <a:rPr lang="ru-RU" sz="1400" dirty="0" err="1"/>
              <a:t>Байдарська</a:t>
            </a:r>
            <a:r>
              <a:rPr lang="ru-RU" sz="1400" dirty="0"/>
              <a:t> </a:t>
            </a:r>
            <a:r>
              <a:rPr lang="ru-RU" sz="1400" dirty="0" err="1"/>
              <a:t>долини</a:t>
            </a:r>
            <a:r>
              <a:rPr lang="ru-RU" sz="1400" dirty="0"/>
              <a:t> - </a:t>
            </a:r>
            <a:r>
              <a:rPr lang="ru-RU" sz="1400" dirty="0" err="1"/>
              <a:t>улоговини</a:t>
            </a:r>
            <a:r>
              <a:rPr lang="ru-RU" sz="1400" dirty="0"/>
              <a:t>. </a:t>
            </a:r>
          </a:p>
          <a:p>
            <a:r>
              <a:rPr lang="ru-RU" sz="1400" dirty="0"/>
              <a:t>У </a:t>
            </a:r>
            <a:r>
              <a:rPr lang="ru-RU" sz="1400" dirty="0" err="1"/>
              <a:t>Байдарській</a:t>
            </a:r>
            <a:r>
              <a:rPr lang="ru-RU" sz="1400" dirty="0"/>
              <a:t> </a:t>
            </a:r>
            <a:r>
              <a:rPr lang="ru-RU" sz="1400" dirty="0" err="1"/>
              <a:t>долині</a:t>
            </a:r>
            <a:r>
              <a:rPr lang="ru-RU" sz="1400" dirty="0"/>
              <a:t> </a:t>
            </a:r>
            <a:r>
              <a:rPr lang="ru-RU" sz="1400" dirty="0" err="1"/>
              <a:t>бере</a:t>
            </a:r>
            <a:r>
              <a:rPr lang="ru-RU" sz="1400" dirty="0"/>
              <a:t> початок одна з </a:t>
            </a:r>
            <a:r>
              <a:rPr lang="ru-RU" sz="1400" dirty="0" err="1"/>
              <a:t>найбільш</a:t>
            </a:r>
            <a:r>
              <a:rPr lang="ru-RU" sz="1400" dirty="0"/>
              <a:t> </a:t>
            </a:r>
            <a:r>
              <a:rPr lang="ru-RU" sz="1400" dirty="0" err="1"/>
              <a:t>повноводних</a:t>
            </a:r>
            <a:r>
              <a:rPr lang="ru-RU" sz="1400" dirty="0"/>
              <a:t> </a:t>
            </a:r>
            <a:r>
              <a:rPr lang="ru-RU" sz="1400" dirty="0" err="1"/>
              <a:t>річок</a:t>
            </a:r>
            <a:r>
              <a:rPr lang="ru-RU" sz="1400" dirty="0"/>
              <a:t> </a:t>
            </a:r>
            <a:r>
              <a:rPr lang="ru-RU" sz="1400" dirty="0" err="1"/>
              <a:t>Криму</a:t>
            </a:r>
            <a:r>
              <a:rPr lang="ru-RU" sz="1400" dirty="0"/>
              <a:t> - </a:t>
            </a:r>
            <a:r>
              <a:rPr lang="ru-RU" sz="1400" dirty="0" err="1"/>
              <a:t>Чорна</a:t>
            </a:r>
            <a:r>
              <a:rPr lang="ru-RU" sz="1400" dirty="0"/>
              <a:t>.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верхів'я</a:t>
            </a:r>
            <a:r>
              <a:rPr lang="ru-RU" sz="1400" dirty="0"/>
              <a:t> живить </a:t>
            </a:r>
            <a:r>
              <a:rPr lang="ru-RU" sz="1400" dirty="0" err="1"/>
              <a:t>головним</a:t>
            </a:r>
            <a:r>
              <a:rPr lang="ru-RU" sz="1400" dirty="0"/>
              <a:t> чином </a:t>
            </a:r>
            <a:r>
              <a:rPr lang="ru-RU" sz="1400" dirty="0" err="1"/>
              <a:t>потужне</a:t>
            </a:r>
            <a:r>
              <a:rPr lang="ru-RU" sz="1400" dirty="0"/>
              <a:t> </a:t>
            </a:r>
            <a:r>
              <a:rPr lang="ru-RU" sz="1400" dirty="0" err="1"/>
              <a:t>джерело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виливається</a:t>
            </a:r>
            <a:r>
              <a:rPr lang="ru-RU" sz="1400" dirty="0"/>
              <a:t> у села </a:t>
            </a:r>
            <a:r>
              <a:rPr lang="ru-RU" sz="1400" dirty="0" err="1"/>
              <a:t>Родниковського</a:t>
            </a:r>
            <a:r>
              <a:rPr lang="ru-RU" sz="1400" dirty="0"/>
              <a:t>. На </a:t>
            </a:r>
            <a:r>
              <a:rPr lang="ru-RU" sz="1400" dirty="0" err="1"/>
              <a:t>схилі</a:t>
            </a:r>
            <a:r>
              <a:rPr lang="ru-RU" sz="1400" dirty="0"/>
              <a:t> </a:t>
            </a:r>
            <a:r>
              <a:rPr lang="ru-RU" sz="1400" dirty="0" err="1"/>
              <a:t>Байдарської</a:t>
            </a:r>
            <a:r>
              <a:rPr lang="ru-RU" sz="1400" dirty="0"/>
              <a:t> </a:t>
            </a:r>
            <a:r>
              <a:rPr lang="ru-RU" sz="1400" dirty="0" err="1"/>
              <a:t>долини</a:t>
            </a:r>
            <a:r>
              <a:rPr lang="ru-RU" sz="1400" dirty="0"/>
              <a:t> </a:t>
            </a:r>
            <a:r>
              <a:rPr lang="ru-RU" sz="1400" dirty="0" err="1"/>
              <a:t>знаходиться</a:t>
            </a:r>
            <a:r>
              <a:rPr lang="ru-RU" sz="1400" dirty="0"/>
              <a:t> </a:t>
            </a:r>
            <a:r>
              <a:rPr lang="ru-RU" sz="1400" dirty="0" err="1"/>
              <a:t>Скельская</a:t>
            </a:r>
            <a:r>
              <a:rPr lang="ru-RU" sz="1400" dirty="0"/>
              <a:t> </a:t>
            </a:r>
            <a:r>
              <a:rPr lang="ru-RU" sz="1400" dirty="0" err="1"/>
              <a:t>сталактитова</a:t>
            </a:r>
            <a:r>
              <a:rPr lang="ru-RU" sz="1400" dirty="0"/>
              <a:t> </a:t>
            </a:r>
            <a:r>
              <a:rPr lang="ru-RU" sz="1400" dirty="0" err="1"/>
              <a:t>печера</a:t>
            </a:r>
            <a:r>
              <a:rPr lang="ru-RU" sz="1400" dirty="0"/>
              <a:t> (</a:t>
            </a:r>
            <a:r>
              <a:rPr lang="ru-RU" sz="1400" dirty="0" err="1"/>
              <a:t>пам'ятник</a:t>
            </a:r>
            <a:r>
              <a:rPr lang="ru-RU" sz="1400" dirty="0"/>
              <a:t> </a:t>
            </a:r>
            <a:r>
              <a:rPr lang="ru-RU" sz="1400" dirty="0" err="1"/>
              <a:t>природи</a:t>
            </a:r>
            <a:r>
              <a:rPr lang="ru-RU" sz="1400" dirty="0"/>
              <a:t> з 1947р.) Вона </a:t>
            </a:r>
            <a:r>
              <a:rPr lang="ru-RU" sz="1400" dirty="0" err="1"/>
              <a:t>відкрита</a:t>
            </a:r>
            <a:r>
              <a:rPr lang="ru-RU" sz="1400" dirty="0"/>
              <a:t> і </a:t>
            </a:r>
            <a:r>
              <a:rPr lang="ru-RU" sz="1400" dirty="0" err="1"/>
              <a:t>вперше</a:t>
            </a:r>
            <a:r>
              <a:rPr lang="ru-RU" sz="1400" dirty="0"/>
              <a:t> пройдена в 1904р. </a:t>
            </a:r>
            <a:r>
              <a:rPr lang="ru-RU" sz="1400" dirty="0" err="1"/>
              <a:t>місцевим</a:t>
            </a:r>
            <a:r>
              <a:rPr lang="ru-RU" sz="1400" dirty="0"/>
              <a:t> учителем Ф. А. </a:t>
            </a:r>
            <a:r>
              <a:rPr lang="ru-RU" sz="1400" dirty="0" err="1"/>
              <a:t>Кириловим</a:t>
            </a:r>
            <a:r>
              <a:rPr lang="ru-RU" sz="1400" dirty="0"/>
              <a:t>. </a:t>
            </a:r>
            <a:r>
              <a:rPr lang="ru-RU" sz="1400" dirty="0" err="1"/>
              <a:t>Скельская</a:t>
            </a:r>
            <a:r>
              <a:rPr lang="ru-RU" sz="1400" dirty="0"/>
              <a:t> </a:t>
            </a:r>
            <a:r>
              <a:rPr lang="ru-RU" sz="1400" dirty="0" err="1"/>
              <a:t>печера</a:t>
            </a:r>
            <a:r>
              <a:rPr lang="ru-RU" sz="1400" dirty="0"/>
              <a:t> </a:t>
            </a:r>
            <a:r>
              <a:rPr lang="ru-RU" sz="1400" dirty="0" err="1"/>
              <a:t>відрізняється</a:t>
            </a:r>
            <a:r>
              <a:rPr lang="ru-RU" sz="1400" dirty="0"/>
              <a:t> </a:t>
            </a:r>
            <a:r>
              <a:rPr lang="ru-RU" sz="1400" dirty="0" err="1"/>
              <a:t>значними</a:t>
            </a:r>
            <a:r>
              <a:rPr lang="ru-RU" sz="1400" dirty="0"/>
              <a:t> </a:t>
            </a:r>
            <a:r>
              <a:rPr lang="ru-RU" sz="1400" dirty="0" err="1"/>
              <a:t>розмірами</a:t>
            </a:r>
            <a:r>
              <a:rPr lang="ru-RU" sz="1400" dirty="0"/>
              <a:t>, красою і </a:t>
            </a:r>
            <a:r>
              <a:rPr lang="ru-RU" sz="1400" dirty="0" err="1"/>
              <a:t>порівняно</a:t>
            </a:r>
            <a:r>
              <a:rPr lang="ru-RU" sz="1400" dirty="0"/>
              <a:t> гарною </a:t>
            </a:r>
            <a:r>
              <a:rPr lang="ru-RU" sz="1400" dirty="0" err="1"/>
              <a:t>схоронністю</a:t>
            </a:r>
            <a:r>
              <a:rPr lang="ru-RU" sz="1400" dirty="0"/>
              <a:t> </a:t>
            </a:r>
            <a:r>
              <a:rPr lang="ru-RU" sz="1400" dirty="0" err="1"/>
              <a:t>кальцитових</a:t>
            </a:r>
            <a:r>
              <a:rPr lang="ru-RU" sz="1400" dirty="0"/>
              <a:t> </a:t>
            </a:r>
            <a:r>
              <a:rPr lang="ru-RU" sz="1400" dirty="0" err="1"/>
              <a:t>натічних</a:t>
            </a:r>
            <a:r>
              <a:rPr lang="ru-RU" sz="1400" dirty="0"/>
              <a:t> </a:t>
            </a:r>
            <a:r>
              <a:rPr lang="ru-RU" sz="1400" dirty="0" err="1"/>
              <a:t>утворень</a:t>
            </a:r>
            <a:r>
              <a:rPr lang="ru-RU" sz="1400" dirty="0"/>
              <a:t>. У </a:t>
            </a:r>
            <a:r>
              <a:rPr lang="ru-RU" sz="1400" dirty="0" err="1"/>
              <a:t>ній</a:t>
            </a:r>
            <a:r>
              <a:rPr lang="ru-RU" sz="1400" dirty="0"/>
              <a:t> </a:t>
            </a:r>
            <a:r>
              <a:rPr lang="ru-RU" sz="1400" dirty="0" err="1"/>
              <a:t>кілька</a:t>
            </a:r>
            <a:r>
              <a:rPr lang="ru-RU" sz="1400" dirty="0"/>
              <a:t> </a:t>
            </a:r>
            <a:r>
              <a:rPr lang="ru-RU" sz="1400" dirty="0" err="1"/>
              <a:t>з'єднаних</a:t>
            </a:r>
            <a:r>
              <a:rPr lang="ru-RU" sz="1400" dirty="0"/>
              <a:t> проходами </a:t>
            </a:r>
            <a:r>
              <a:rPr lang="ru-RU" sz="1400" dirty="0" err="1"/>
              <a:t>залів</a:t>
            </a:r>
            <a:r>
              <a:rPr lang="ru-RU" sz="1400" dirty="0"/>
              <a:t>, з </a:t>
            </a:r>
            <a:r>
              <a:rPr lang="ru-RU" sz="1400" dirty="0" err="1"/>
              <a:t>яких</a:t>
            </a:r>
            <a:r>
              <a:rPr lang="ru-RU" sz="1400" dirty="0"/>
              <a:t> </a:t>
            </a:r>
            <a:r>
              <a:rPr lang="ru-RU" sz="1400" dirty="0" err="1"/>
              <a:t>найбільший</a:t>
            </a:r>
            <a:r>
              <a:rPr lang="ru-RU" sz="1400" dirty="0"/>
              <a:t> і </a:t>
            </a:r>
            <a:r>
              <a:rPr lang="ru-RU" sz="1400" dirty="0" err="1"/>
              <a:t>красивий</a:t>
            </a:r>
            <a:r>
              <a:rPr lang="ru-RU" sz="1400" dirty="0"/>
              <a:t> - </a:t>
            </a:r>
            <a:r>
              <a:rPr lang="ru-RU" sz="1400" dirty="0" err="1"/>
              <a:t>другий</a:t>
            </a:r>
            <a:r>
              <a:rPr lang="ru-RU" sz="1400" dirty="0"/>
              <a:t>. </a:t>
            </a:r>
            <a:r>
              <a:rPr lang="ru-RU" sz="1400" dirty="0" err="1"/>
              <a:t>Довжина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залу, </a:t>
            </a:r>
            <a:r>
              <a:rPr lang="ru-RU" sz="1400" dirty="0" err="1"/>
              <a:t>витягнутого</a:t>
            </a:r>
            <a:r>
              <a:rPr lang="ru-RU" sz="1400" dirty="0"/>
              <a:t> з </a:t>
            </a:r>
            <a:r>
              <a:rPr lang="ru-RU" sz="1400" dirty="0" err="1"/>
              <a:t>півночі</a:t>
            </a:r>
            <a:r>
              <a:rPr lang="ru-RU" sz="1400" dirty="0"/>
              <a:t> на </a:t>
            </a:r>
            <a:r>
              <a:rPr lang="ru-RU" sz="1400" dirty="0" err="1"/>
              <a:t>південь</a:t>
            </a:r>
            <a:r>
              <a:rPr lang="ru-RU" sz="1400" dirty="0"/>
              <a:t>, </a:t>
            </a:r>
            <a:r>
              <a:rPr lang="ru-RU" sz="1400" dirty="0" err="1"/>
              <a:t>дорівнює</a:t>
            </a:r>
            <a:r>
              <a:rPr lang="ru-RU" sz="1400" dirty="0"/>
              <a:t> 80м, </a:t>
            </a:r>
            <a:r>
              <a:rPr lang="ru-RU" sz="1400" dirty="0" err="1"/>
              <a:t>середня</a:t>
            </a:r>
            <a:r>
              <a:rPr lang="ru-RU" sz="1400" dirty="0"/>
              <a:t> ширина 10-18м, </a:t>
            </a:r>
            <a:r>
              <a:rPr lang="ru-RU" sz="1400" dirty="0" err="1"/>
              <a:t>висота</a:t>
            </a:r>
            <a:r>
              <a:rPr lang="ru-RU" sz="1400" dirty="0"/>
              <a:t> </a:t>
            </a:r>
            <a:r>
              <a:rPr lang="ru-RU" sz="1400" dirty="0" err="1"/>
              <a:t>готичного</a:t>
            </a:r>
            <a:r>
              <a:rPr lang="ru-RU" sz="1400" dirty="0"/>
              <a:t> </a:t>
            </a:r>
            <a:r>
              <a:rPr lang="ru-RU" sz="1400" dirty="0" err="1"/>
              <a:t>склепіння</a:t>
            </a:r>
            <a:r>
              <a:rPr lang="ru-RU" sz="1400" dirty="0"/>
              <a:t> </a:t>
            </a:r>
            <a:r>
              <a:rPr lang="ru-RU" sz="1400" dirty="0" err="1"/>
              <a:t>досягає</a:t>
            </a:r>
            <a:r>
              <a:rPr lang="ru-RU" sz="1400" dirty="0"/>
              <a:t> 25м. </a:t>
            </a:r>
            <a:r>
              <a:rPr lang="ru-RU" sz="1400" dirty="0" err="1"/>
              <a:t>Стіни</a:t>
            </a:r>
            <a:r>
              <a:rPr lang="ru-RU" sz="1400" dirty="0"/>
              <a:t> </a:t>
            </a:r>
            <a:r>
              <a:rPr lang="ru-RU" sz="1400" dirty="0" err="1"/>
              <a:t>прикрашені</a:t>
            </a:r>
            <a:r>
              <a:rPr lang="ru-RU" sz="1400" dirty="0"/>
              <a:t> </a:t>
            </a:r>
            <a:r>
              <a:rPr lang="ru-RU" sz="1400" dirty="0" err="1"/>
              <a:t>численними</a:t>
            </a:r>
            <a:r>
              <a:rPr lang="ru-RU" sz="1400" dirty="0"/>
              <a:t> </a:t>
            </a:r>
            <a:r>
              <a:rPr lang="ru-RU" sz="1400" dirty="0" err="1"/>
              <a:t>натічними</a:t>
            </a:r>
            <a:r>
              <a:rPr lang="ru-RU" sz="1400" dirty="0"/>
              <a:t> </a:t>
            </a:r>
            <a:r>
              <a:rPr lang="ru-RU" sz="1400" dirty="0" err="1"/>
              <a:t>завісами</a:t>
            </a:r>
            <a:r>
              <a:rPr lang="ru-RU" sz="1400" dirty="0"/>
              <a:t> і ребрами, </a:t>
            </a:r>
            <a:r>
              <a:rPr lang="ru-RU" sz="1400" dirty="0" err="1"/>
              <a:t>оригінальними</a:t>
            </a:r>
            <a:r>
              <a:rPr lang="ru-RU" sz="1400" dirty="0"/>
              <a:t> </a:t>
            </a:r>
            <a:r>
              <a:rPr lang="ru-RU" sz="1400" dirty="0" err="1"/>
              <a:t>нішами</a:t>
            </a:r>
            <a:r>
              <a:rPr lang="ru-RU" sz="1400" dirty="0"/>
              <a:t> - ваннами. </a:t>
            </a:r>
            <a:r>
              <a:rPr lang="ru-RU" sz="1400" dirty="0" err="1"/>
              <a:t>Найбільшою</a:t>
            </a:r>
            <a:r>
              <a:rPr lang="ru-RU" sz="1400" dirty="0"/>
              <a:t> </a:t>
            </a:r>
            <a:r>
              <a:rPr lang="ru-RU" sz="1400" dirty="0" err="1"/>
              <a:t>визначною</a:t>
            </a:r>
            <a:r>
              <a:rPr lang="ru-RU" sz="1400" dirty="0"/>
              <a:t> </a:t>
            </a:r>
            <a:r>
              <a:rPr lang="ru-RU" sz="1400" dirty="0" err="1"/>
              <a:t>пам'яткою</a:t>
            </a:r>
            <a:r>
              <a:rPr lang="ru-RU" sz="1400" dirty="0"/>
              <a:t> другого залу, та й </a:t>
            </a:r>
            <a:r>
              <a:rPr lang="ru-RU" sz="1400" dirty="0" err="1"/>
              <a:t>усієї</a:t>
            </a:r>
            <a:r>
              <a:rPr lang="ru-RU" sz="1400" dirty="0"/>
              <a:t> </a:t>
            </a:r>
            <a:r>
              <a:rPr lang="ru-RU" sz="1400" dirty="0" err="1"/>
              <a:t>Скельской</a:t>
            </a:r>
            <a:r>
              <a:rPr lang="ru-RU" sz="1400" dirty="0"/>
              <a:t> </a:t>
            </a:r>
            <a:r>
              <a:rPr lang="ru-RU" sz="1400" dirty="0" err="1"/>
              <a:t>печери</a:t>
            </a:r>
            <a:r>
              <a:rPr lang="ru-RU" sz="1400" dirty="0"/>
              <a:t> є </a:t>
            </a:r>
            <a:r>
              <a:rPr lang="ru-RU" sz="1400" dirty="0" err="1"/>
              <a:t>семиметровий</a:t>
            </a:r>
            <a:r>
              <a:rPr lang="ru-RU" sz="1400" dirty="0"/>
              <a:t> </a:t>
            </a:r>
            <a:r>
              <a:rPr lang="ru-RU" sz="1400" dirty="0" err="1"/>
              <a:t>сталагміт</a:t>
            </a:r>
            <a:r>
              <a:rPr lang="ru-RU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731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Кам'янець-Подільський</a:t>
            </a:r>
            <a:r>
              <a:rPr lang="ru-RU" dirty="0"/>
              <a:t>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ботанічний</a:t>
            </a:r>
            <a:r>
              <a:rPr lang="ru-RU" dirty="0"/>
              <a:t> сад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Заснований</a:t>
            </a:r>
            <a:r>
              <a:rPr lang="ru-RU" dirty="0"/>
              <a:t> сад в 1930 г, з того часу </a:t>
            </a:r>
            <a:r>
              <a:rPr lang="ru-RU" dirty="0" err="1"/>
              <a:t>охороняється</a:t>
            </a:r>
            <a:r>
              <a:rPr lang="ru-RU" dirty="0"/>
              <a:t> державою.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площадью17.7 га.</a:t>
            </a:r>
          </a:p>
          <a:p>
            <a:r>
              <a:rPr lang="ru-RU" dirty="0"/>
              <a:t>У </a:t>
            </a:r>
            <a:r>
              <a:rPr lang="ru-RU" dirty="0" err="1"/>
              <a:t>ботанічному</a:t>
            </a:r>
            <a:r>
              <a:rPr lang="ru-RU" dirty="0"/>
              <a:t> саду </a:t>
            </a:r>
            <a:r>
              <a:rPr lang="ru-RU" dirty="0" err="1"/>
              <a:t>ведеться</a:t>
            </a:r>
            <a:r>
              <a:rPr lang="ru-RU" dirty="0"/>
              <a:t> робота, </a:t>
            </a:r>
            <a:r>
              <a:rPr lang="ru-RU" dirty="0" err="1"/>
              <a:t>що</a:t>
            </a:r>
            <a:r>
              <a:rPr lang="ru-RU" dirty="0"/>
              <a:t> направлена на </a:t>
            </a:r>
            <a:r>
              <a:rPr lang="ru-RU" dirty="0" err="1"/>
              <a:t>збереження</a:t>
            </a:r>
            <a:r>
              <a:rPr lang="ru-RU" dirty="0"/>
              <a:t> і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акліматизації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і </a:t>
            </a:r>
            <a:r>
              <a:rPr lang="ru-RU" dirty="0" err="1"/>
              <a:t>рідкісних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форм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ботанічних</a:t>
            </a:r>
            <a:r>
              <a:rPr lang="ru-RU" dirty="0"/>
              <a:t> </a:t>
            </a:r>
            <a:r>
              <a:rPr lang="ru-RU" dirty="0" err="1"/>
              <a:t>колекцій</a:t>
            </a:r>
            <a:r>
              <a:rPr lang="ru-RU" dirty="0"/>
              <a:t>.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рослинний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ботанічного</a:t>
            </a:r>
            <a:r>
              <a:rPr lang="ru-RU" dirty="0"/>
              <a:t> саду </a:t>
            </a:r>
            <a:r>
              <a:rPr lang="ru-RU" dirty="0" err="1"/>
              <a:t>налічує</a:t>
            </a:r>
            <a:r>
              <a:rPr lang="ru-RU" dirty="0"/>
              <a:t> 2800 </a:t>
            </a:r>
            <a:r>
              <a:rPr lang="ru-RU" dirty="0" err="1"/>
              <a:t>видів</a:t>
            </a:r>
            <a:r>
              <a:rPr lang="ru-RU" dirty="0"/>
              <a:t>, форм і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деревних</a:t>
            </a:r>
            <a:r>
              <a:rPr lang="ru-RU" dirty="0"/>
              <a:t>, </a:t>
            </a:r>
            <a:r>
              <a:rPr lang="ru-RU" dirty="0" err="1"/>
              <a:t>чагарникових</a:t>
            </a:r>
            <a:r>
              <a:rPr lang="ru-RU" dirty="0"/>
              <a:t> і </a:t>
            </a:r>
            <a:r>
              <a:rPr lang="ru-RU" dirty="0" err="1"/>
              <a:t>трав'янистих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ботанічний</a:t>
            </a:r>
            <a:r>
              <a:rPr lang="ru-RU" dirty="0"/>
              <a:t> </a:t>
            </a:r>
            <a:r>
              <a:rPr lang="ru-RU" dirty="0" err="1"/>
              <a:t>Кам'янець-Подільський</a:t>
            </a:r>
            <a:r>
              <a:rPr lang="ru-RU" dirty="0"/>
              <a:t> сад є базою для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і практики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Подільської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аграрної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ботанічний</a:t>
            </a:r>
            <a:r>
              <a:rPr lang="ru-RU" dirty="0"/>
              <a:t> сад входить до складу природно-</a:t>
            </a:r>
            <a:r>
              <a:rPr lang="ru-RU" dirty="0" err="1"/>
              <a:t>заповідного</a:t>
            </a:r>
            <a:r>
              <a:rPr lang="ru-RU" dirty="0"/>
              <a:t> фонду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охороняється</a:t>
            </a:r>
            <a:r>
              <a:rPr lang="ru-RU" dirty="0"/>
              <a:t> як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надбання</a:t>
            </a:r>
            <a:r>
              <a:rPr lang="ru-RU" dirty="0"/>
              <a:t>, 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 і </a:t>
            </a:r>
            <a:r>
              <a:rPr lang="ru-RU" dirty="0" err="1"/>
              <a:t>об'єктів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особливою </a:t>
            </a:r>
            <a:r>
              <a:rPr lang="ru-RU" dirty="0" err="1"/>
              <a:t>охороною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17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100" b="1" dirty="0" err="1"/>
              <a:t>Врублівецький</a:t>
            </a:r>
            <a:r>
              <a:rPr lang="ru-RU" sz="2100" b="1" dirty="0"/>
              <a:t> </a:t>
            </a:r>
            <a:r>
              <a:rPr lang="ru-RU" sz="2100" b="1" dirty="0" err="1"/>
              <a:t>ліс</a:t>
            </a:r>
            <a:r>
              <a:rPr lang="ru-RU" dirty="0"/>
              <a:t> є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ботанічним</a:t>
            </a:r>
            <a:r>
              <a:rPr lang="ru-RU" dirty="0"/>
              <a:t> </a:t>
            </a:r>
            <a:r>
              <a:rPr lang="ru-RU" dirty="0" err="1"/>
              <a:t>пам'ятником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північний</a:t>
            </a:r>
            <a:r>
              <a:rPr lang="ru-RU" dirty="0"/>
              <a:t>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села </a:t>
            </a:r>
            <a:r>
              <a:rPr lang="ru-RU" dirty="0" err="1"/>
              <a:t>Врублівці</a:t>
            </a:r>
            <a:r>
              <a:rPr lang="ru-RU" dirty="0"/>
              <a:t> </a:t>
            </a:r>
            <a:r>
              <a:rPr lang="ru-RU" dirty="0" err="1"/>
              <a:t>Хмельницької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</a:t>
            </a:r>
            <a:r>
              <a:rPr lang="ru-RU" dirty="0" err="1"/>
              <a:t>Територія</a:t>
            </a:r>
            <a:r>
              <a:rPr lang="ru-RU" dirty="0"/>
              <a:t> заказника </a:t>
            </a:r>
            <a:r>
              <a:rPr lang="ru-RU" dirty="0" err="1"/>
              <a:t>розташована</a:t>
            </a:r>
            <a:r>
              <a:rPr lang="ru-RU" dirty="0"/>
              <a:t> на землях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 89.0 га.</a:t>
            </a: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лісова</a:t>
            </a:r>
            <a:r>
              <a:rPr lang="ru-RU" dirty="0"/>
              <a:t> </a:t>
            </a:r>
            <a:r>
              <a:rPr lang="ru-RU" dirty="0" err="1"/>
              <a:t>ділянка</a:t>
            </a:r>
            <a:r>
              <a:rPr lang="ru-RU" dirty="0"/>
              <a:t> природного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вкрита</a:t>
            </a:r>
            <a:r>
              <a:rPr lang="ru-RU" dirty="0"/>
              <a:t> грабово-</a:t>
            </a:r>
            <a:r>
              <a:rPr lang="ru-RU" dirty="0" err="1"/>
              <a:t>дубовими</a:t>
            </a:r>
            <a:r>
              <a:rPr lang="ru-RU" dirty="0"/>
              <a:t> деревами.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реліктовий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- Осока </a:t>
            </a:r>
            <a:r>
              <a:rPr lang="ru-RU" dirty="0" err="1"/>
              <a:t>біла</a:t>
            </a:r>
            <a:r>
              <a:rPr lang="ru-RU" dirty="0"/>
              <a:t> (</a:t>
            </a:r>
            <a:r>
              <a:rPr lang="en-US" dirty="0" err="1"/>
              <a:t>Carex</a:t>
            </a:r>
            <a:r>
              <a:rPr lang="en-US" dirty="0"/>
              <a:t> alba), </a:t>
            </a:r>
            <a:r>
              <a:rPr lang="ru-RU" dirty="0"/>
              <a:t>на </a:t>
            </a:r>
            <a:r>
              <a:rPr lang="ru-RU" dirty="0" err="1"/>
              <a:t>крутих</a:t>
            </a:r>
            <a:r>
              <a:rPr lang="ru-RU" dirty="0"/>
              <a:t> </a:t>
            </a:r>
            <a:r>
              <a:rPr lang="ru-RU" dirty="0" err="1"/>
              <a:t>толтрах</a:t>
            </a:r>
            <a:r>
              <a:rPr lang="ru-RU" dirty="0"/>
              <a:t> росте </a:t>
            </a:r>
            <a:r>
              <a:rPr lang="ru-RU" dirty="0" err="1"/>
              <a:t>гніздівка</a:t>
            </a:r>
            <a:r>
              <a:rPr lang="ru-RU" dirty="0"/>
              <a:t> </a:t>
            </a:r>
            <a:r>
              <a:rPr lang="ru-RU" dirty="0" err="1"/>
              <a:t>звичайна</a:t>
            </a:r>
            <a:r>
              <a:rPr lang="ru-RU" dirty="0"/>
              <a:t> - </a:t>
            </a:r>
            <a:r>
              <a:rPr lang="ru-RU" dirty="0" err="1"/>
              <a:t>орхідея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зеленого </a:t>
            </a:r>
            <a:r>
              <a:rPr lang="ru-RU" dirty="0" err="1"/>
              <a:t>листя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в </a:t>
            </a:r>
            <a:r>
              <a:rPr lang="ru-RU" dirty="0" err="1"/>
              <a:t>симбіозі</a:t>
            </a:r>
            <a:r>
              <a:rPr lang="ru-RU" dirty="0"/>
              <a:t> з </a:t>
            </a:r>
            <a:r>
              <a:rPr lang="ru-RU" dirty="0" err="1"/>
              <a:t>деревними</a:t>
            </a:r>
            <a:r>
              <a:rPr lang="ru-RU" dirty="0"/>
              <a:t> </a:t>
            </a:r>
            <a:r>
              <a:rPr lang="ru-RU" dirty="0" err="1"/>
              <a:t>рослинами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живлення</a:t>
            </a:r>
            <a:r>
              <a:rPr lang="ru-RU" dirty="0"/>
              <a:t>.</a:t>
            </a:r>
          </a:p>
          <a:p>
            <a:r>
              <a:rPr lang="ru-RU" dirty="0"/>
              <a:t>Недалеко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,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Врублівці</a:t>
            </a:r>
            <a:r>
              <a:rPr lang="ru-RU" dirty="0"/>
              <a:t>, </a:t>
            </a:r>
            <a:r>
              <a:rPr lang="ru-RU" dirty="0" err="1"/>
              <a:t>виявлені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з </a:t>
            </a:r>
            <a:r>
              <a:rPr lang="ru-RU" dirty="0" err="1"/>
              <a:t>найстародавніших</a:t>
            </a:r>
            <a:r>
              <a:rPr lang="ru-RU" dirty="0"/>
              <a:t> стоянок </a:t>
            </a:r>
            <a:r>
              <a:rPr lang="ru-RU" dirty="0" err="1"/>
              <a:t>раннього</a:t>
            </a:r>
            <a:r>
              <a:rPr lang="ru-RU" dirty="0"/>
              <a:t> (</a:t>
            </a:r>
            <a:r>
              <a:rPr lang="ru-RU" dirty="0" err="1"/>
              <a:t>близько</a:t>
            </a:r>
            <a:r>
              <a:rPr lang="ru-RU" dirty="0"/>
              <a:t> 300 тис. </a:t>
            </a:r>
            <a:r>
              <a:rPr lang="ru-RU" dirty="0" err="1"/>
              <a:t>років</a:t>
            </a:r>
            <a:r>
              <a:rPr lang="ru-RU" dirty="0"/>
              <a:t> назад) і </a:t>
            </a:r>
            <a:r>
              <a:rPr lang="ru-RU" dirty="0" err="1"/>
              <a:t>пізнього</a:t>
            </a:r>
            <a:r>
              <a:rPr lang="ru-RU" dirty="0"/>
              <a:t> </a:t>
            </a:r>
            <a:r>
              <a:rPr lang="ru-RU" dirty="0" err="1"/>
              <a:t>палеоліту</a:t>
            </a:r>
            <a:r>
              <a:rPr lang="ru-RU" dirty="0"/>
              <a:t> (40-13 тис. </a:t>
            </a:r>
            <a:r>
              <a:rPr lang="ru-RU" dirty="0" err="1"/>
              <a:t>років</a:t>
            </a:r>
            <a:r>
              <a:rPr lang="ru-RU" dirty="0"/>
              <a:t> тому). Тут </a:t>
            </a:r>
            <a:r>
              <a:rPr lang="ru-RU" dirty="0" err="1"/>
              <a:t>досліджено</a:t>
            </a:r>
            <a:r>
              <a:rPr lang="ru-RU" dirty="0"/>
              <a:t> </a:t>
            </a:r>
            <a:r>
              <a:rPr lang="ru-RU" dirty="0" err="1"/>
              <a:t>залишки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ранньотрипільської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(І</a:t>
            </a:r>
            <a:r>
              <a:rPr lang="en-US" dirty="0"/>
              <a:t>V </a:t>
            </a:r>
            <a:r>
              <a:rPr lang="ru-RU" dirty="0" err="1"/>
              <a:t>тисячоліття</a:t>
            </a:r>
            <a:r>
              <a:rPr lang="ru-RU" dirty="0"/>
              <a:t> до </a:t>
            </a:r>
            <a:r>
              <a:rPr lang="ru-RU" dirty="0" err="1"/>
              <a:t>н.е</a:t>
            </a:r>
            <a:r>
              <a:rPr lang="ru-RU" dirty="0"/>
              <a:t>.), могильника </a:t>
            </a:r>
            <a:r>
              <a:rPr lang="ru-RU" dirty="0" err="1"/>
              <a:t>ранньоскіфських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(</a:t>
            </a:r>
            <a:r>
              <a:rPr lang="en-US" dirty="0"/>
              <a:t>VII-VII </a:t>
            </a:r>
            <a:r>
              <a:rPr lang="ru-RU" dirty="0"/>
              <a:t>ст. до </a:t>
            </a:r>
            <a:r>
              <a:rPr lang="ru-RU" dirty="0" err="1"/>
              <a:t>н.е</a:t>
            </a:r>
            <a:r>
              <a:rPr lang="ru-RU" dirty="0"/>
              <a:t>.),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ранньослав`янське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Черняхівської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староруських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(</a:t>
            </a:r>
            <a:r>
              <a:rPr lang="en-US" dirty="0"/>
              <a:t>X-XII </a:t>
            </a:r>
            <a:r>
              <a:rPr lang="ru-RU" dirty="0" err="1"/>
              <a:t>століття</a:t>
            </a:r>
            <a:r>
              <a:rPr lang="ru-RU" dirty="0"/>
              <a:t>).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0"/>
            <a:ext cx="2812544" cy="16875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8" y="30872"/>
            <a:ext cx="139446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Китайгородський</a:t>
            </a:r>
            <a:r>
              <a:rPr lang="ru-RU" b="1" dirty="0"/>
              <a:t> </a:t>
            </a:r>
            <a:r>
              <a:rPr lang="ru-RU" b="1" dirty="0" err="1"/>
              <a:t>розріз</a:t>
            </a:r>
            <a:r>
              <a:rPr lang="ru-RU" b="1" dirty="0"/>
              <a:t> </a:t>
            </a:r>
            <a:r>
              <a:rPr lang="ru-RU" dirty="0"/>
              <a:t>- один з </a:t>
            </a:r>
            <a:r>
              <a:rPr lang="ru-RU" dirty="0" err="1"/>
              <a:t>найповніших</a:t>
            </a:r>
            <a:r>
              <a:rPr lang="ru-RU" dirty="0"/>
              <a:t> в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розрізів</a:t>
            </a:r>
            <a:r>
              <a:rPr lang="ru-RU" dirty="0"/>
              <a:t> </a:t>
            </a:r>
            <a:r>
              <a:rPr lang="ru-RU" dirty="0" err="1"/>
              <a:t>відкладень</a:t>
            </a:r>
            <a:r>
              <a:rPr lang="ru-RU" dirty="0"/>
              <a:t> силуру і девону,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геологічний</a:t>
            </a:r>
            <a:r>
              <a:rPr lang="ru-RU" dirty="0"/>
              <a:t> </a:t>
            </a:r>
            <a:r>
              <a:rPr lang="ru-RU" dirty="0" err="1"/>
              <a:t>еталон</a:t>
            </a:r>
            <a:r>
              <a:rPr lang="ru-RU" dirty="0"/>
              <a:t> </a:t>
            </a:r>
            <a:r>
              <a:rPr lang="ru-RU" dirty="0" err="1"/>
              <a:t>відшаровувань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і четвертого </a:t>
            </a:r>
            <a:r>
              <a:rPr lang="ru-RU" dirty="0" err="1"/>
              <a:t>періодів</a:t>
            </a:r>
            <a:r>
              <a:rPr lang="ru-RU" dirty="0"/>
              <a:t> </a:t>
            </a:r>
            <a:r>
              <a:rPr lang="ru-RU" dirty="0" err="1"/>
              <a:t>палеозойської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відшаровування</a:t>
            </a:r>
            <a:r>
              <a:rPr lang="ru-RU" dirty="0"/>
              <a:t> на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 р. </a:t>
            </a:r>
            <a:r>
              <a:rPr lang="ru-RU" dirty="0" err="1"/>
              <a:t>Тернава</a:t>
            </a:r>
            <a:r>
              <a:rPr lang="ru-RU" dirty="0"/>
              <a:t> і </a:t>
            </a:r>
            <a:r>
              <a:rPr lang="ru-RU" dirty="0" err="1"/>
              <a:t>охоплює</a:t>
            </a:r>
            <a:r>
              <a:rPr lang="ru-RU" dirty="0"/>
              <a:t> весь </a:t>
            </a:r>
            <a:r>
              <a:rPr lang="ru-RU" dirty="0" err="1"/>
              <a:t>схил</a:t>
            </a:r>
            <a:r>
              <a:rPr lang="ru-RU" dirty="0"/>
              <a:t> </a:t>
            </a:r>
            <a:r>
              <a:rPr lang="ru-RU" dirty="0" err="1"/>
              <a:t>пагорба</a:t>
            </a:r>
            <a:r>
              <a:rPr lang="ru-RU" dirty="0"/>
              <a:t> на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с.Китайгород</a:t>
            </a:r>
            <a:r>
              <a:rPr lang="ru-RU" dirty="0"/>
              <a:t>.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відшаровування</a:t>
            </a:r>
            <a:r>
              <a:rPr lang="ru-RU" dirty="0"/>
              <a:t> 60 га.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південно-західній</a:t>
            </a:r>
            <a:r>
              <a:rPr lang="ru-RU" dirty="0"/>
              <a:t> </a:t>
            </a:r>
            <a:r>
              <a:rPr lang="ru-RU" dirty="0" err="1"/>
              <a:t>околиці</a:t>
            </a:r>
            <a:r>
              <a:rPr lang="ru-RU" dirty="0"/>
              <a:t> </a:t>
            </a:r>
            <a:r>
              <a:rPr lang="ru-RU" dirty="0" err="1"/>
              <a:t>с.Китайгород</a:t>
            </a:r>
            <a:r>
              <a:rPr lang="ru-RU" dirty="0"/>
              <a:t> </a:t>
            </a:r>
            <a:r>
              <a:rPr lang="ru-RU" dirty="0" err="1"/>
              <a:t>Кам'янець-Подільського</a:t>
            </a:r>
            <a:r>
              <a:rPr lang="ru-RU" dirty="0"/>
              <a:t> району. </a:t>
            </a:r>
          </a:p>
          <a:p>
            <a:r>
              <a:rPr lang="ru-RU" dirty="0"/>
              <a:t>Невелика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відкладень</a:t>
            </a:r>
            <a:r>
              <a:rPr lang="ru-RU" dirty="0"/>
              <a:t>,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пісковиків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заплавній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підняття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води в 1983-1984рр. </a:t>
            </a:r>
            <a:r>
              <a:rPr lang="ru-RU" dirty="0" err="1"/>
              <a:t>опинилися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водою. На </a:t>
            </a:r>
            <a:r>
              <a:rPr lang="ru-RU" dirty="0" err="1"/>
              <a:t>Китайгородській</a:t>
            </a:r>
            <a:r>
              <a:rPr lang="ru-RU" dirty="0"/>
              <a:t> </a:t>
            </a:r>
            <a:r>
              <a:rPr lang="ru-RU" dirty="0" err="1"/>
              <a:t>стінці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зустріти</a:t>
            </a:r>
            <a:r>
              <a:rPr lang="ru-RU" dirty="0"/>
              <a:t> </a:t>
            </a:r>
            <a:r>
              <a:rPr lang="ru-RU" dirty="0" err="1"/>
              <a:t>релікт</a:t>
            </a:r>
            <a:r>
              <a:rPr lang="ru-RU" dirty="0"/>
              <a:t> - </a:t>
            </a:r>
            <a:r>
              <a:rPr lang="ru-RU" dirty="0" err="1"/>
              <a:t>шиверекію</a:t>
            </a:r>
            <a:r>
              <a:rPr lang="ru-RU" dirty="0"/>
              <a:t> </a:t>
            </a:r>
            <a:r>
              <a:rPr lang="ru-RU" dirty="0" err="1"/>
              <a:t>подільську</a:t>
            </a:r>
            <a:r>
              <a:rPr lang="ru-RU" dirty="0"/>
              <a:t>, дивом </a:t>
            </a:r>
            <a:r>
              <a:rPr lang="ru-RU" dirty="0" err="1"/>
              <a:t>опинився</a:t>
            </a:r>
            <a:r>
              <a:rPr lang="ru-RU" dirty="0"/>
              <a:t> тут </a:t>
            </a:r>
            <a:r>
              <a:rPr lang="ru-RU" dirty="0" err="1"/>
              <a:t>гісоп</a:t>
            </a:r>
            <a:r>
              <a:rPr lang="ru-RU" dirty="0"/>
              <a:t> </a:t>
            </a:r>
            <a:r>
              <a:rPr lang="ru-RU" dirty="0" err="1"/>
              <a:t>лікарський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59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0653"/>
            <a:ext cx="4186456" cy="3314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24476"/>
            <a:ext cx="3582419" cy="268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             СВЯТІ ГОРИ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Націона́льний</a:t>
            </a:r>
            <a:r>
              <a:rPr lang="ru-RU" dirty="0"/>
              <a:t> </a:t>
            </a:r>
            <a:r>
              <a:rPr lang="ru-RU" dirty="0" err="1"/>
              <a:t>приро́дний</a:t>
            </a:r>
            <a:r>
              <a:rPr lang="ru-RU" dirty="0"/>
              <a:t> парк «</a:t>
            </a:r>
            <a:r>
              <a:rPr lang="ru-RU" dirty="0" err="1"/>
              <a:t>Святі</a:t>
            </a:r>
            <a:r>
              <a:rPr lang="ru-RU" dirty="0"/>
              <a:t> Гори» —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парк, </a:t>
            </a:r>
            <a:r>
              <a:rPr lang="ru-RU" dirty="0" err="1"/>
              <a:t>розташований</a:t>
            </a:r>
            <a:r>
              <a:rPr lang="ru-RU" dirty="0"/>
              <a:t> в </a:t>
            </a:r>
            <a:r>
              <a:rPr lang="ru-RU" dirty="0" err="1"/>
              <a:t>північній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Донецької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в </a:t>
            </a:r>
            <a:r>
              <a:rPr lang="ru-RU" dirty="0" err="1"/>
              <a:t>Слов'янському</a:t>
            </a:r>
            <a:r>
              <a:rPr lang="ru-RU" dirty="0"/>
              <a:t> (11 957 га), </a:t>
            </a:r>
            <a:r>
              <a:rPr lang="ru-RU" dirty="0" err="1"/>
              <a:t>Краснолиманському</a:t>
            </a:r>
            <a:r>
              <a:rPr lang="ru-RU" dirty="0"/>
              <a:t> (27 665 га) і </a:t>
            </a:r>
            <a:r>
              <a:rPr lang="ru-RU" dirty="0" err="1"/>
              <a:t>Артемівському</a:t>
            </a:r>
            <a:r>
              <a:rPr lang="ru-RU" dirty="0"/>
              <a:t> районах. </a:t>
            </a:r>
            <a:r>
              <a:rPr lang="ru-RU" dirty="0" err="1"/>
              <a:t>Створений</a:t>
            </a:r>
            <a:r>
              <a:rPr lang="ru-RU" dirty="0"/>
              <a:t> 13 лютого 1997 року Указом Президента </a:t>
            </a:r>
            <a:r>
              <a:rPr lang="ru-RU" dirty="0" err="1"/>
              <a:t>України</a:t>
            </a:r>
            <a:r>
              <a:rPr lang="ru-RU" dirty="0"/>
              <a:t> № 135/97. Парк в основному </a:t>
            </a:r>
            <a:r>
              <a:rPr lang="ru-RU" dirty="0" err="1"/>
              <a:t>протягнувся</a:t>
            </a:r>
            <a:r>
              <a:rPr lang="ru-RU" dirty="0"/>
              <a:t> </a:t>
            </a:r>
            <a:r>
              <a:rPr lang="ru-RU" dirty="0" err="1"/>
              <a:t>уздовж</a:t>
            </a:r>
            <a:r>
              <a:rPr lang="ru-RU" dirty="0"/>
              <a:t> </a:t>
            </a:r>
            <a:r>
              <a:rPr lang="ru-RU" dirty="0" err="1"/>
              <a:t>лівого</a:t>
            </a:r>
            <a:r>
              <a:rPr lang="ru-RU" dirty="0"/>
              <a:t> берега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Сіверський</a:t>
            </a:r>
            <a:r>
              <a:rPr lang="ru-RU" dirty="0"/>
              <a:t> </a:t>
            </a:r>
            <a:r>
              <a:rPr lang="ru-RU" dirty="0" err="1"/>
              <a:t>Донець</a:t>
            </a:r>
            <a:r>
              <a:rPr lang="ru-RU" dirty="0"/>
              <a:t> з великими </a:t>
            </a:r>
            <a:r>
              <a:rPr lang="ru-RU" dirty="0" err="1"/>
              <a:t>виступами</a:t>
            </a:r>
            <a:r>
              <a:rPr lang="ru-RU" dirty="0"/>
              <a:t> на правому </a:t>
            </a:r>
            <a:r>
              <a:rPr lang="ru-RU" dirty="0" err="1"/>
              <a:t>березі</a:t>
            </a:r>
            <a:r>
              <a:rPr lang="ru-RU" dirty="0"/>
              <a:t>. У 2008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крейдяні</a:t>
            </a:r>
            <a:r>
              <a:rPr lang="ru-RU" dirty="0"/>
              <a:t> гори на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природного парку «</a:t>
            </a:r>
            <a:r>
              <a:rPr lang="ru-RU" dirty="0" err="1"/>
              <a:t>Святі</a:t>
            </a:r>
            <a:r>
              <a:rPr lang="ru-RU" dirty="0"/>
              <a:t> гори» </a:t>
            </a:r>
            <a:r>
              <a:rPr lang="ru-RU" dirty="0" err="1"/>
              <a:t>потрапили</a:t>
            </a:r>
            <a:r>
              <a:rPr lang="ru-RU" dirty="0"/>
              <a:t> в Top-100 </a:t>
            </a:r>
            <a:r>
              <a:rPr lang="ru-RU" dirty="0" err="1"/>
              <a:t>всеукраїнського</a:t>
            </a:r>
            <a:r>
              <a:rPr lang="ru-RU" dirty="0"/>
              <a:t> конкурсу «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чудес </a:t>
            </a:r>
            <a:r>
              <a:rPr lang="ru-RU" dirty="0" err="1"/>
              <a:t>України</a:t>
            </a:r>
            <a:r>
              <a:rPr lang="ru-RU" dirty="0"/>
              <a:t>»[1].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парку — 40 589 га, з них у </a:t>
            </a:r>
            <a:r>
              <a:rPr lang="ru-RU" dirty="0" err="1"/>
              <a:t>власності</a:t>
            </a:r>
            <a:r>
              <a:rPr lang="ru-RU" dirty="0"/>
              <a:t> парку </a:t>
            </a:r>
            <a:r>
              <a:rPr lang="ru-RU" dirty="0" err="1"/>
              <a:t>знаходиться</a:t>
            </a:r>
            <a:r>
              <a:rPr lang="ru-RU" dirty="0"/>
              <a:t> 11 878 га.</a:t>
            </a:r>
          </a:p>
        </p:txBody>
      </p:sp>
    </p:spTree>
    <p:extLst>
      <p:ext uri="{BB962C8B-B14F-4D97-AF65-F5344CB8AC3E}">
        <p14:creationId xmlns:p14="http://schemas.microsoft.com/office/powerpoint/2010/main" val="32127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736842" cy="43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125112" cy="4051437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dirty="0" err="1"/>
              <a:t>Арабатська</a:t>
            </a:r>
            <a:r>
              <a:rPr lang="ru-RU" sz="2300" b="1" dirty="0"/>
              <a:t> </a:t>
            </a:r>
            <a:r>
              <a:rPr lang="ru-RU" sz="2300" b="1" dirty="0" err="1"/>
              <a:t>стрілка</a:t>
            </a:r>
            <a:r>
              <a:rPr lang="ru-RU" sz="2300" b="1" dirty="0"/>
              <a:t> </a:t>
            </a:r>
            <a:r>
              <a:rPr lang="ru-RU" dirty="0"/>
              <a:t>-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унікальних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вузька</a:t>
            </a:r>
            <a:r>
              <a:rPr lang="ru-RU" dirty="0"/>
              <a:t> </a:t>
            </a:r>
            <a:r>
              <a:rPr lang="ru-RU" dirty="0" err="1"/>
              <a:t>піщана</a:t>
            </a:r>
            <a:r>
              <a:rPr lang="ru-RU" dirty="0"/>
              <a:t> коса,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розмірами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, -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довжина</a:t>
            </a:r>
            <a:r>
              <a:rPr lang="ru-RU" dirty="0"/>
              <a:t> 113 км, ширина </a:t>
            </a:r>
            <a:r>
              <a:rPr lang="ru-RU" dirty="0" err="1"/>
              <a:t>від</a:t>
            </a:r>
            <a:r>
              <a:rPr lang="ru-RU" dirty="0"/>
              <a:t> 250 м до 8 км. Коса </a:t>
            </a:r>
            <a:r>
              <a:rPr lang="ru-RU" dirty="0" err="1"/>
              <a:t>відокремлює</a:t>
            </a:r>
            <a:r>
              <a:rPr lang="ru-RU" dirty="0"/>
              <a:t> </a:t>
            </a:r>
            <a:r>
              <a:rPr lang="ru-RU" dirty="0" err="1"/>
              <a:t>Азовське</a:t>
            </a:r>
            <a:r>
              <a:rPr lang="ru-RU" dirty="0"/>
              <a:t> море </a:t>
            </a:r>
            <a:r>
              <a:rPr lang="ru-RU" dirty="0" err="1"/>
              <a:t>від</a:t>
            </a:r>
            <a:r>
              <a:rPr lang="ru-RU" dirty="0"/>
              <a:t> озера Сиваш, і </a:t>
            </a:r>
            <a:r>
              <a:rPr lang="ru-RU" dirty="0" err="1"/>
              <a:t>фактично</a:t>
            </a:r>
            <a:r>
              <a:rPr lang="ru-RU" dirty="0"/>
              <a:t> є шматком </a:t>
            </a:r>
            <a:r>
              <a:rPr lang="ru-RU" dirty="0" err="1"/>
              <a:t>півострова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знаходячись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Вона </a:t>
            </a:r>
            <a:r>
              <a:rPr lang="ru-RU" dirty="0" err="1"/>
              <a:t>відокремлена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континентальної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вузькими</a:t>
            </a:r>
            <a:r>
              <a:rPr lang="ru-RU" dirty="0"/>
              <a:t> протоками.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Арабатська</a:t>
            </a:r>
            <a:r>
              <a:rPr lang="ru-RU" dirty="0"/>
              <a:t> </a:t>
            </a:r>
            <a:r>
              <a:rPr lang="ru-RU" dirty="0" err="1"/>
              <a:t>стрілка</a:t>
            </a:r>
            <a:r>
              <a:rPr lang="ru-RU" dirty="0"/>
              <a:t>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тюркського</a:t>
            </a:r>
            <a:r>
              <a:rPr lang="ru-RU" dirty="0"/>
              <a:t> "</a:t>
            </a:r>
            <a:r>
              <a:rPr lang="ru-RU" dirty="0" err="1"/>
              <a:t>арабат</a:t>
            </a:r>
            <a:r>
              <a:rPr lang="ru-RU" dirty="0"/>
              <a:t>" - "</a:t>
            </a:r>
            <a:r>
              <a:rPr lang="ru-RU" dirty="0" err="1"/>
              <a:t>передмістя</a:t>
            </a:r>
            <a:r>
              <a:rPr lang="ru-RU" dirty="0"/>
              <a:t>". </a:t>
            </a:r>
            <a:r>
              <a:rPr lang="ru-RU" dirty="0" err="1"/>
              <a:t>Відома</a:t>
            </a:r>
            <a:r>
              <a:rPr lang="ru-RU" dirty="0"/>
              <a:t>, як </a:t>
            </a:r>
            <a:r>
              <a:rPr lang="ru-RU" dirty="0" err="1"/>
              <a:t>промисловий</a:t>
            </a:r>
            <a:r>
              <a:rPr lang="ru-RU" dirty="0"/>
              <a:t> і </a:t>
            </a:r>
            <a:r>
              <a:rPr lang="ru-RU" dirty="0" err="1"/>
              <a:t>рекреаційний</a:t>
            </a:r>
            <a:r>
              <a:rPr lang="ru-RU" dirty="0"/>
              <a:t> район. </a:t>
            </a:r>
            <a:r>
              <a:rPr lang="ru-RU" dirty="0" err="1"/>
              <a:t>Наприкінці</a:t>
            </a:r>
            <a:r>
              <a:rPr lang="ru-RU" dirty="0"/>
              <a:t> 40-х </a:t>
            </a:r>
            <a:r>
              <a:rPr lang="ru-RU" dirty="0" err="1"/>
              <a:t>років</a:t>
            </a:r>
            <a:r>
              <a:rPr lang="ru-RU" dirty="0"/>
              <a:t> ХХ ст. на </a:t>
            </a:r>
            <a:r>
              <a:rPr lang="ru-RU" dirty="0" err="1"/>
              <a:t>Арабатській</a:t>
            </a:r>
            <a:r>
              <a:rPr lang="ru-RU" dirty="0"/>
              <a:t> </a:t>
            </a:r>
            <a:r>
              <a:rPr lang="ru-RU" dirty="0" err="1"/>
              <a:t>стрілці</a:t>
            </a:r>
            <a:r>
              <a:rPr lang="ru-RU" dirty="0"/>
              <a:t> </a:t>
            </a:r>
            <a:r>
              <a:rPr lang="ru-RU" dirty="0" err="1"/>
              <a:t>велися</a:t>
            </a:r>
            <a:r>
              <a:rPr lang="ru-RU" dirty="0"/>
              <a:t> </a:t>
            </a:r>
            <a:r>
              <a:rPr lang="ru-RU" dirty="0" err="1"/>
              <a:t>масштабні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(</a:t>
            </a:r>
            <a:r>
              <a:rPr lang="ru-RU" dirty="0" err="1"/>
              <a:t>черепашковий</a:t>
            </a:r>
            <a:r>
              <a:rPr lang="ru-RU" dirty="0"/>
              <a:t> </a:t>
            </a:r>
            <a:r>
              <a:rPr lang="ru-RU" dirty="0" err="1"/>
              <a:t>пісок</a:t>
            </a:r>
            <a:r>
              <a:rPr lang="ru-RU" dirty="0"/>
              <a:t>) і </a:t>
            </a:r>
            <a:r>
              <a:rPr lang="ru-RU" dirty="0" err="1"/>
              <a:t>видобуток</a:t>
            </a:r>
            <a:r>
              <a:rPr lang="ru-RU" dirty="0"/>
              <a:t> </a:t>
            </a:r>
            <a:r>
              <a:rPr lang="ru-RU" dirty="0" err="1"/>
              <a:t>солі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Сіль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добувалася</a:t>
            </a:r>
            <a:r>
              <a:rPr lang="ru-RU" dirty="0"/>
              <a:t> на </a:t>
            </a:r>
            <a:r>
              <a:rPr lang="ru-RU" dirty="0" err="1"/>
              <a:t>Крим-елійскіх</a:t>
            </a:r>
            <a:r>
              <a:rPr lang="ru-RU" dirty="0"/>
              <a:t> </a:t>
            </a:r>
            <a:r>
              <a:rPr lang="ru-RU" dirty="0" err="1"/>
              <a:t>промислах</a:t>
            </a:r>
            <a:r>
              <a:rPr lang="ru-RU" dirty="0"/>
              <a:t>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. У 1912 р. на </a:t>
            </a:r>
            <a:r>
              <a:rPr lang="ru-RU" dirty="0" err="1"/>
              <a:t>Паризькій</a:t>
            </a:r>
            <a:r>
              <a:rPr lang="ru-RU" dirty="0"/>
              <a:t> </a:t>
            </a:r>
            <a:r>
              <a:rPr lang="ru-RU" dirty="0" err="1"/>
              <a:t>всесвітній</a:t>
            </a:r>
            <a:r>
              <a:rPr lang="ru-RU" dirty="0"/>
              <a:t> </a:t>
            </a:r>
            <a:r>
              <a:rPr lang="ru-RU" dirty="0" err="1"/>
              <a:t>виставці</a:t>
            </a:r>
            <a:r>
              <a:rPr lang="ru-RU" dirty="0"/>
              <a:t>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удостоєна</a:t>
            </a:r>
            <a:r>
              <a:rPr lang="ru-RU" dirty="0"/>
              <a:t> </a:t>
            </a:r>
            <a:r>
              <a:rPr lang="ru-RU" dirty="0" err="1"/>
              <a:t>Золотої</a:t>
            </a:r>
            <a:r>
              <a:rPr lang="ru-RU" dirty="0"/>
              <a:t> </a:t>
            </a:r>
            <a:r>
              <a:rPr lang="ru-RU" dirty="0" err="1"/>
              <a:t>медалі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Генічеська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протягнена</a:t>
            </a:r>
            <a:r>
              <a:rPr lang="ru-RU" dirty="0"/>
              <a:t> </a:t>
            </a:r>
            <a:r>
              <a:rPr lang="ru-RU" dirty="0" err="1"/>
              <a:t>залізнична</a:t>
            </a:r>
            <a:r>
              <a:rPr lang="ru-RU" dirty="0"/>
              <a:t> </a:t>
            </a:r>
            <a:r>
              <a:rPr lang="ru-RU" dirty="0" err="1"/>
              <a:t>гілка</a:t>
            </a:r>
            <a:r>
              <a:rPr lang="ru-RU" dirty="0"/>
              <a:t> до села Валок (</a:t>
            </a:r>
            <a:r>
              <a:rPr lang="ru-RU" dirty="0" err="1"/>
              <a:t>нинішня</a:t>
            </a:r>
            <a:r>
              <a:rPr lang="ru-RU" dirty="0"/>
              <a:t> страусова ферма).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10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23432"/>
            <a:ext cx="7136196" cy="41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564904"/>
            <a:ext cx="7125112" cy="405143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Терміном</a:t>
            </a:r>
            <a:r>
              <a:rPr lang="ru-RU" dirty="0"/>
              <a:t> </a:t>
            </a:r>
            <a:r>
              <a:rPr lang="ru-RU" b="1" i="1" dirty="0"/>
              <a:t>«</a:t>
            </a:r>
            <a:r>
              <a:rPr lang="ru-RU" b="1" i="1" dirty="0" err="1"/>
              <a:t>екомережа</a:t>
            </a:r>
            <a:r>
              <a:rPr lang="ru-RU" b="1" i="1" dirty="0"/>
              <a:t>»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недоторканої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де </a:t>
            </a:r>
            <a:r>
              <a:rPr lang="ru-RU" dirty="0" err="1"/>
              <a:t>тварини</a:t>
            </a:r>
            <a:r>
              <a:rPr lang="ru-RU" dirty="0"/>
              <a:t> і </a:t>
            </a:r>
            <a:r>
              <a:rPr lang="ru-RU" dirty="0" err="1"/>
              <a:t>рослини</a:t>
            </a:r>
            <a:r>
              <a:rPr lang="ru-RU" dirty="0"/>
              <a:t> практично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(ядра </a:t>
            </a:r>
            <a:r>
              <a:rPr lang="ru-RU" dirty="0" err="1"/>
              <a:t>екомережі</a:t>
            </a:r>
            <a:r>
              <a:rPr lang="ru-RU" dirty="0"/>
              <a:t>), та </a:t>
            </a:r>
            <a:r>
              <a:rPr lang="ru-RU" dirty="0" err="1"/>
              <a:t>шляхів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сполучаються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(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коридори</a:t>
            </a:r>
            <a:r>
              <a:rPr lang="ru-RU" dirty="0"/>
              <a:t>). Так </a:t>
            </a:r>
            <a:r>
              <a:rPr lang="ru-RU" dirty="0" err="1"/>
              <a:t>наприклад</a:t>
            </a:r>
            <a:r>
              <a:rPr lang="ru-RU" dirty="0"/>
              <a:t>, ядрами </a:t>
            </a:r>
            <a:r>
              <a:rPr lang="ru-RU" dirty="0" err="1"/>
              <a:t>екомережі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два </a:t>
            </a:r>
            <a:r>
              <a:rPr lang="ru-RU" dirty="0" err="1"/>
              <a:t>ліси</a:t>
            </a:r>
            <a:r>
              <a:rPr lang="ru-RU" dirty="0"/>
              <a:t>, а коридором – </a:t>
            </a:r>
            <a:r>
              <a:rPr lang="ru-RU" dirty="0" err="1"/>
              <a:t>річка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протікає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 Руслом і берегами </a:t>
            </a:r>
            <a:r>
              <a:rPr lang="ru-RU" dirty="0" err="1"/>
              <a:t>річки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зможуть</a:t>
            </a:r>
            <a:r>
              <a:rPr lang="ru-RU" dirty="0"/>
              <a:t> </a:t>
            </a:r>
            <a:r>
              <a:rPr lang="ru-RU" dirty="0" err="1"/>
              <a:t>пересуватися</a:t>
            </a:r>
            <a:r>
              <a:rPr lang="ru-RU" dirty="0"/>
              <a:t>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лісу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поєднуються</a:t>
            </a:r>
            <a:r>
              <a:rPr lang="ru-RU" dirty="0"/>
              <a:t> у </a:t>
            </a:r>
            <a:r>
              <a:rPr lang="ru-RU" dirty="0" err="1"/>
              <a:t>більші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глобальну</a:t>
            </a:r>
            <a:r>
              <a:rPr lang="ru-RU" dirty="0"/>
              <a:t> </a:t>
            </a:r>
            <a:r>
              <a:rPr lang="ru-RU" dirty="0" err="1"/>
              <a:t>екомережу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всю планету.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роду </a:t>
            </a:r>
            <a:r>
              <a:rPr lang="ru-RU" dirty="0" err="1"/>
              <a:t>данина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той </a:t>
            </a:r>
            <a:r>
              <a:rPr lang="ru-RU" dirty="0" err="1"/>
              <a:t>мінімум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ми </a:t>
            </a:r>
            <a:r>
              <a:rPr lang="ru-RU" dirty="0" err="1"/>
              <a:t>лишаємо</a:t>
            </a:r>
            <a:r>
              <a:rPr lang="ru-RU" dirty="0"/>
              <a:t> живим </a:t>
            </a:r>
            <a:r>
              <a:rPr lang="ru-RU" dirty="0" err="1"/>
              <a:t>істотам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і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звільненим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3291046" cy="24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4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Виконала учениця </a:t>
            </a:r>
            <a:r>
              <a:rPr lang="uk-UA" smtClean="0"/>
              <a:t>11-А </a:t>
            </a:r>
            <a:r>
              <a:rPr lang="uk-UA" smtClean="0"/>
              <a:t>класу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3419872" y="1412776"/>
            <a:ext cx="2088232" cy="1800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9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-387423"/>
            <a:ext cx="7125112" cy="6246222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Станом на 01.01.2013 року </a:t>
            </a:r>
            <a:r>
              <a:rPr lang="ru-RU" b="1" i="1" dirty="0" err="1">
                <a:solidFill>
                  <a:srgbClr val="0070C0"/>
                </a:solidFill>
              </a:rPr>
              <a:t>природозаповідний</a:t>
            </a:r>
            <a:r>
              <a:rPr lang="ru-RU" b="1" i="1" dirty="0">
                <a:solidFill>
                  <a:srgbClr val="0070C0"/>
                </a:solidFill>
              </a:rPr>
              <a:t> фонд </a:t>
            </a:r>
            <a:r>
              <a:rPr lang="ru-RU" b="1" i="1" dirty="0" err="1">
                <a:solidFill>
                  <a:srgbClr val="0070C0"/>
                </a:solidFill>
              </a:rPr>
              <a:t>України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складається</a:t>
            </a:r>
            <a:r>
              <a:rPr lang="ru-RU" b="1" i="1" dirty="0">
                <a:solidFill>
                  <a:srgbClr val="0070C0"/>
                </a:solidFill>
              </a:rPr>
              <a:t> з 7424 </a:t>
            </a:r>
            <a:r>
              <a:rPr lang="ru-RU" b="1" i="1" dirty="0" err="1">
                <a:solidFill>
                  <a:srgbClr val="0070C0"/>
                </a:solidFill>
              </a:rPr>
              <a:t>територій</a:t>
            </a:r>
            <a:r>
              <a:rPr lang="ru-RU" b="1" i="1" dirty="0">
                <a:solidFill>
                  <a:srgbClr val="0070C0"/>
                </a:solidFill>
              </a:rPr>
              <a:t> і </a:t>
            </a:r>
            <a:r>
              <a:rPr lang="ru-RU" b="1" i="1" dirty="0" err="1">
                <a:solidFill>
                  <a:srgbClr val="0070C0"/>
                </a:solidFill>
              </a:rPr>
              <a:t>об’єктів</a:t>
            </a:r>
            <a:r>
              <a:rPr lang="ru-RU" b="1" i="1" dirty="0">
                <a:solidFill>
                  <a:srgbClr val="0070C0"/>
                </a:solidFill>
              </a:rPr>
              <a:t>, 11 </a:t>
            </a:r>
            <a:r>
              <a:rPr lang="ru-RU" b="1" i="1" dirty="0" err="1">
                <a:solidFill>
                  <a:srgbClr val="0070C0"/>
                </a:solidFill>
              </a:rPr>
              <a:t>категорій</a:t>
            </a:r>
            <a:r>
              <a:rPr lang="ru-RU" b="1" i="1" dirty="0">
                <a:solidFill>
                  <a:srgbClr val="0070C0"/>
                </a:solidFill>
              </a:rPr>
              <a:t>, </a:t>
            </a:r>
            <a:r>
              <a:rPr lang="ru-RU" b="1" i="1" dirty="0" err="1">
                <a:solidFill>
                  <a:srgbClr val="0070C0"/>
                </a:solidFill>
              </a:rPr>
              <a:t>площа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яких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дорівнює</a:t>
            </a:r>
            <a:r>
              <a:rPr lang="ru-RU" b="1" i="1" dirty="0">
                <a:solidFill>
                  <a:srgbClr val="0070C0"/>
                </a:solidFill>
              </a:rPr>
              <a:t> 3,04 млн </a:t>
            </a:r>
            <a:r>
              <a:rPr lang="ru-RU" b="1" i="1" dirty="0" err="1">
                <a:solidFill>
                  <a:srgbClr val="0070C0"/>
                </a:solidFill>
              </a:rPr>
              <a:t>гектарів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або</a:t>
            </a:r>
            <a:r>
              <a:rPr lang="ru-RU" b="1" i="1" dirty="0">
                <a:solidFill>
                  <a:srgbClr val="0070C0"/>
                </a:solidFill>
              </a:rPr>
              <a:t> 5,4% </a:t>
            </a:r>
            <a:r>
              <a:rPr lang="ru-RU" b="1" i="1" dirty="0" err="1">
                <a:solidFill>
                  <a:srgbClr val="0070C0"/>
                </a:solidFill>
              </a:rPr>
              <a:t>від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площі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України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06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Державний заповідник 5.3 %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err="1"/>
              <a:t>Запов</a:t>
            </a:r>
            <a:r>
              <a:rPr lang="en-US" dirty="0"/>
              <a:t>í</a:t>
            </a:r>
            <a:r>
              <a:rPr lang="ru-RU" dirty="0" err="1"/>
              <a:t>дник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заповідник</a:t>
            </a:r>
            <a:r>
              <a:rPr lang="ru-RU" dirty="0"/>
              <a:t> </a:t>
            </a:r>
            <a:r>
              <a:rPr lang="ru-RU" dirty="0" err="1"/>
              <a:t>суворого</a:t>
            </a:r>
            <a:r>
              <a:rPr lang="ru-RU" dirty="0"/>
              <a:t> режиму —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акваторія</a:t>
            </a:r>
            <a:r>
              <a:rPr lang="ru-RU" dirty="0"/>
              <a:t>, на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в природному </a:t>
            </a:r>
            <a:r>
              <a:rPr lang="ru-RU" dirty="0" err="1"/>
              <a:t>стані</a:t>
            </a:r>
            <a:r>
              <a:rPr lang="ru-RU" dirty="0"/>
              <a:t> весь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природний</a:t>
            </a:r>
            <a:r>
              <a:rPr lang="ru-RU" dirty="0"/>
              <a:t> комплекс. </a:t>
            </a:r>
            <a:r>
              <a:rPr lang="ru-RU" dirty="0" err="1"/>
              <a:t>Згідно</a:t>
            </a:r>
            <a:r>
              <a:rPr lang="ru-RU" dirty="0"/>
              <a:t> з МСОП </a:t>
            </a:r>
            <a:r>
              <a:rPr lang="ru-RU" dirty="0" err="1"/>
              <a:t>класифікується</a:t>
            </a:r>
            <a:r>
              <a:rPr lang="ru-RU" dirty="0"/>
              <a:t> як </a:t>
            </a:r>
            <a:r>
              <a:rPr lang="ru-RU" dirty="0" err="1"/>
              <a:t>природоохоронна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en-US" dirty="0"/>
              <a:t>Ia. </a:t>
            </a:r>
            <a:r>
              <a:rPr lang="ru-RU" dirty="0" err="1"/>
              <a:t>Заповідники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як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пам'ятки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живої</a:t>
            </a:r>
            <a:r>
              <a:rPr lang="ru-RU" dirty="0"/>
              <a:t> і </a:t>
            </a:r>
            <a:r>
              <a:rPr lang="ru-RU" dirty="0" err="1"/>
              <a:t>неживої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з </a:t>
            </a:r>
            <a:r>
              <a:rPr lang="ru-RU" dirty="0" err="1"/>
              <a:t>науковою</a:t>
            </a:r>
            <a:r>
              <a:rPr lang="ru-RU" dirty="0"/>
              <a:t> метою, як </a:t>
            </a:r>
            <a:r>
              <a:rPr lang="ru-RU" dirty="0" err="1"/>
              <a:t>резервати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заповідників</a:t>
            </a:r>
            <a:r>
              <a:rPr lang="ru-RU" dirty="0"/>
              <a:t> — </a:t>
            </a:r>
            <a:r>
              <a:rPr lang="ru-RU" dirty="0" err="1"/>
              <a:t>збереження</a:t>
            </a:r>
            <a:r>
              <a:rPr lang="ru-RU" dirty="0"/>
              <a:t> генофонду </a:t>
            </a:r>
            <a:r>
              <a:rPr lang="ru-RU" dirty="0" err="1"/>
              <a:t>флори</a:t>
            </a:r>
            <a:r>
              <a:rPr lang="ru-RU" dirty="0"/>
              <a:t> і </a:t>
            </a:r>
            <a:r>
              <a:rPr lang="ru-RU" dirty="0" err="1"/>
              <a:t>фауни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непорушених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малопорушених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(</a:t>
            </a:r>
            <a:r>
              <a:rPr lang="ru-RU" dirty="0" err="1"/>
              <a:t>еталонів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),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порівняння</a:t>
            </a:r>
            <a:r>
              <a:rPr lang="ru-RU" dirty="0"/>
              <a:t> </a:t>
            </a:r>
            <a:r>
              <a:rPr lang="ru-RU" dirty="0" err="1"/>
              <a:t>біогеоценозів</a:t>
            </a:r>
            <a:r>
              <a:rPr lang="ru-RU" dirty="0"/>
              <a:t> </a:t>
            </a:r>
            <a:r>
              <a:rPr lang="ru-RU" dirty="0" err="1"/>
              <a:t>заповідника</a:t>
            </a:r>
            <a:r>
              <a:rPr lang="ru-RU" dirty="0"/>
              <a:t> з </a:t>
            </a:r>
            <a:r>
              <a:rPr lang="ru-RU" dirty="0" err="1"/>
              <a:t>природними</a:t>
            </a:r>
            <a:r>
              <a:rPr lang="ru-RU" dirty="0"/>
              <a:t> комплексами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територій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дозволена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(для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у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екосистемах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). </a:t>
            </a:r>
            <a:r>
              <a:rPr lang="ru-RU" dirty="0" err="1"/>
              <a:t>Заповідники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і як </a:t>
            </a:r>
            <a:r>
              <a:rPr lang="ru-RU" dirty="0" err="1"/>
              <a:t>бази</a:t>
            </a:r>
            <a:r>
              <a:rPr lang="ru-RU" dirty="0"/>
              <a:t>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4515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672408" cy="2754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33056"/>
            <a:ext cx="4405863" cy="28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/>
          <a:lstStyle/>
          <a:p>
            <a:r>
              <a:rPr lang="ru-RU" b="1" i="1" dirty="0" err="1"/>
              <a:t>Прагнення</a:t>
            </a:r>
            <a:r>
              <a:rPr lang="ru-RU" b="1" i="1" dirty="0"/>
              <a:t> </a:t>
            </a:r>
            <a:r>
              <a:rPr lang="ru-RU" b="1" i="1" dirty="0" err="1"/>
              <a:t>зберегти</a:t>
            </a:r>
            <a:r>
              <a:rPr lang="ru-RU" b="1" i="1" dirty="0"/>
              <a:t> </a:t>
            </a:r>
            <a:r>
              <a:rPr lang="ru-RU" b="1" i="1" dirty="0" err="1"/>
              <a:t>чистими</a:t>
            </a:r>
            <a:r>
              <a:rPr lang="ru-RU" b="1" i="1" dirty="0"/>
              <a:t> і </a:t>
            </a:r>
            <a:r>
              <a:rPr lang="ru-RU" b="1" i="1" dirty="0" err="1"/>
              <a:t>недоторканності</a:t>
            </a:r>
            <a:r>
              <a:rPr lang="ru-RU" b="1" i="1" dirty="0"/>
              <a:t> особливо </a:t>
            </a:r>
            <a:r>
              <a:rPr lang="ru-RU" b="1" i="1" dirty="0" err="1"/>
              <a:t>гарні</a:t>
            </a:r>
            <a:r>
              <a:rPr lang="ru-RU" b="1" i="1" dirty="0"/>
              <a:t> </a:t>
            </a:r>
            <a:r>
              <a:rPr lang="ru-RU" b="1" i="1" dirty="0" err="1"/>
              <a:t>куточки</a:t>
            </a:r>
            <a:r>
              <a:rPr lang="ru-RU" b="1" i="1" dirty="0"/>
              <a:t> </a:t>
            </a:r>
            <a:r>
              <a:rPr lang="ru-RU" b="1" i="1" dirty="0" err="1"/>
              <a:t>природи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в людей </a:t>
            </a:r>
            <a:r>
              <a:rPr lang="ru-RU" b="1" i="1" dirty="0" err="1"/>
              <a:t>завжди</a:t>
            </a:r>
            <a:r>
              <a:rPr lang="ru-RU" b="1" i="1" dirty="0"/>
              <a:t>. </a:t>
            </a:r>
            <a:r>
              <a:rPr lang="ru-RU" b="1" i="1" dirty="0" err="1"/>
              <a:t>Ще</a:t>
            </a:r>
            <a:r>
              <a:rPr lang="ru-RU" b="1" i="1" dirty="0"/>
              <a:t> </a:t>
            </a:r>
            <a:r>
              <a:rPr lang="ru-RU" b="1" i="1" dirty="0" err="1"/>
              <a:t>давнину</a:t>
            </a:r>
            <a:r>
              <a:rPr lang="ru-RU" b="1" i="1" dirty="0"/>
              <a:t> </a:t>
            </a:r>
            <a:r>
              <a:rPr lang="ru-RU" b="1" i="1" dirty="0" err="1"/>
              <a:t>оголошували</a:t>
            </a:r>
            <a:r>
              <a:rPr lang="ru-RU" b="1" i="1" dirty="0"/>
              <a:t> </a:t>
            </a:r>
            <a:r>
              <a:rPr lang="ru-RU" b="1" i="1" dirty="0" err="1"/>
              <a:t>священними</a:t>
            </a:r>
            <a:r>
              <a:rPr lang="ru-RU" b="1" i="1" dirty="0"/>
              <a:t> </a:t>
            </a:r>
            <a:r>
              <a:rPr lang="ru-RU" b="1" i="1" dirty="0" err="1"/>
              <a:t>гарні</a:t>
            </a:r>
            <a:r>
              <a:rPr lang="ru-RU" b="1" i="1" dirty="0"/>
              <a:t> </a:t>
            </a:r>
            <a:r>
              <a:rPr lang="ru-RU" b="1" i="1" dirty="0" err="1"/>
              <a:t>гаї</a:t>
            </a:r>
            <a:r>
              <a:rPr lang="ru-RU" b="1" i="1" dirty="0"/>
              <a:t>, </a:t>
            </a:r>
            <a:r>
              <a:rPr lang="ru-RU" b="1" i="1" dirty="0" err="1"/>
              <a:t>найбагатші</a:t>
            </a:r>
            <a:r>
              <a:rPr lang="ru-RU" b="1" i="1" dirty="0"/>
              <a:t> </a:t>
            </a:r>
            <a:r>
              <a:rPr lang="ru-RU" b="1" i="1" dirty="0" err="1"/>
              <a:t>звіром</a:t>
            </a:r>
            <a:r>
              <a:rPr lang="ru-RU" b="1" i="1" dirty="0"/>
              <a:t> </a:t>
            </a:r>
            <a:r>
              <a:rPr lang="ru-RU" b="1" i="1" dirty="0" err="1"/>
              <a:t>тайгові</a:t>
            </a:r>
            <a:r>
              <a:rPr lang="ru-RU" b="1" i="1" dirty="0"/>
              <a:t> урочища. На </a:t>
            </a:r>
            <a:r>
              <a:rPr lang="ru-RU" b="1" i="1" dirty="0" err="1"/>
              <a:t>території</a:t>
            </a:r>
            <a:r>
              <a:rPr lang="ru-RU" b="1" i="1" dirty="0"/>
              <a:t> </a:t>
            </a:r>
            <a:r>
              <a:rPr lang="ru-RU" b="1" i="1" dirty="0" err="1"/>
              <a:t>нашої</a:t>
            </a:r>
            <a:r>
              <a:rPr lang="ru-RU" b="1" i="1" dirty="0"/>
              <a:t> </a:t>
            </a:r>
            <a:r>
              <a:rPr lang="ru-RU" b="1" i="1" dirty="0" err="1"/>
              <a:t>країни</a:t>
            </a:r>
            <a:r>
              <a:rPr lang="ru-RU" b="1" i="1" dirty="0"/>
              <a:t> перший </a:t>
            </a:r>
            <a:r>
              <a:rPr lang="ru-RU" b="1" i="1" dirty="0" err="1"/>
              <a:t>приватний</a:t>
            </a:r>
            <a:r>
              <a:rPr lang="ru-RU" b="1" i="1" dirty="0"/>
              <a:t> </a:t>
            </a:r>
            <a:r>
              <a:rPr lang="ru-RU" b="1" i="1" dirty="0" err="1"/>
              <a:t>заповідник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у </a:t>
            </a:r>
            <a:r>
              <a:rPr lang="ru-RU" b="1" i="1" dirty="0" err="1"/>
              <a:t>кінці</a:t>
            </a:r>
            <a:r>
              <a:rPr lang="ru-RU" b="1" i="1" dirty="0"/>
              <a:t> уже </a:t>
            </a:r>
            <a:r>
              <a:rPr lang="ru-RU" b="1" i="1" dirty="0" err="1"/>
              <a:t>минулого</a:t>
            </a:r>
            <a:r>
              <a:rPr lang="ru-RU" b="1" i="1" dirty="0"/>
              <a:t> </a:t>
            </a:r>
            <a:r>
              <a:rPr lang="ru-RU" b="1" i="1" dirty="0" err="1"/>
              <a:t>століття</a:t>
            </a:r>
            <a:r>
              <a:rPr lang="ru-RU" b="1" i="1" dirty="0"/>
              <a:t>. </a:t>
            </a:r>
            <a:r>
              <a:rPr lang="ru-RU" b="1" i="1" dirty="0" err="1"/>
              <a:t>Відомий</a:t>
            </a:r>
            <a:r>
              <a:rPr lang="ru-RU" b="1" i="1" dirty="0"/>
              <a:t> </a:t>
            </a:r>
            <a:r>
              <a:rPr lang="ru-RU" b="1" i="1" dirty="0" err="1"/>
              <a:t>дослідник</a:t>
            </a:r>
            <a:r>
              <a:rPr lang="ru-RU" b="1" i="1" dirty="0"/>
              <a:t> </a:t>
            </a:r>
            <a:r>
              <a:rPr lang="ru-RU" b="1" i="1" dirty="0" err="1"/>
              <a:t>природи</a:t>
            </a:r>
            <a:r>
              <a:rPr lang="ru-RU" b="1" i="1" dirty="0"/>
              <a:t> Ф.Е. Фальц-</a:t>
            </a:r>
            <a:r>
              <a:rPr lang="ru-RU" b="1" i="1" dirty="0" err="1"/>
              <a:t>Фейн</a:t>
            </a:r>
            <a:r>
              <a:rPr lang="ru-RU" b="1" i="1" dirty="0"/>
              <a:t> </a:t>
            </a:r>
            <a:r>
              <a:rPr lang="ru-RU" b="1" i="1" dirty="0" err="1"/>
              <a:t>оголосив</a:t>
            </a:r>
            <a:r>
              <a:rPr lang="ru-RU" b="1" i="1" dirty="0"/>
              <a:t> </a:t>
            </a:r>
            <a:r>
              <a:rPr lang="ru-RU" b="1" i="1" dirty="0" err="1"/>
              <a:t>заповідним</a:t>
            </a:r>
            <a:r>
              <a:rPr lang="ru-RU" b="1" i="1" dirty="0"/>
              <a:t> </a:t>
            </a:r>
            <a:r>
              <a:rPr lang="ru-RU" b="1" i="1" dirty="0" err="1"/>
              <a:t>невелику</a:t>
            </a:r>
            <a:r>
              <a:rPr lang="ru-RU" b="1" i="1" dirty="0"/>
              <a:t> </a:t>
            </a:r>
            <a:r>
              <a:rPr lang="ru-RU" b="1" i="1" dirty="0" err="1"/>
              <a:t>ділянку</a:t>
            </a:r>
            <a:r>
              <a:rPr lang="ru-RU" b="1" i="1" dirty="0"/>
              <a:t> степу – «&gt;</a:t>
            </a:r>
            <a:r>
              <a:rPr lang="ru-RU" b="1" i="1" dirty="0" err="1"/>
              <a:t>Чапли</a:t>
            </a:r>
            <a:r>
              <a:rPr lang="ru-RU" b="1" i="1" dirty="0"/>
              <a:t>», названий на </a:t>
            </a:r>
            <a:r>
              <a:rPr lang="ru-RU" b="1" i="1" dirty="0" err="1"/>
              <a:t>згодом</a:t>
            </a:r>
            <a:r>
              <a:rPr lang="ru-RU" b="1" i="1" dirty="0"/>
              <a:t> «</a:t>
            </a:r>
            <a:r>
              <a:rPr lang="ru-RU" b="1" i="1" dirty="0" err="1"/>
              <a:t>Асканія</a:t>
            </a:r>
            <a:r>
              <a:rPr lang="ru-RU" b="1" i="1" dirty="0"/>
              <a:t>-Нова». З 1921 року </a:t>
            </a:r>
            <a:r>
              <a:rPr lang="ru-RU" b="1" i="1" dirty="0" err="1"/>
              <a:t>ця</a:t>
            </a:r>
            <a:r>
              <a:rPr lang="ru-RU" b="1" i="1" dirty="0"/>
              <a:t> </a:t>
            </a:r>
            <a:r>
              <a:rPr lang="ru-RU" b="1" i="1" dirty="0" err="1"/>
              <a:t>заповідник</a:t>
            </a:r>
            <a:r>
              <a:rPr lang="ru-RU" b="1" i="1" dirty="0"/>
              <a:t> </a:t>
            </a:r>
            <a:r>
              <a:rPr lang="ru-RU" b="1" i="1" dirty="0" err="1"/>
              <a:t>перетворилося</a:t>
            </a:r>
            <a:r>
              <a:rPr lang="ru-RU" b="1" i="1" dirty="0"/>
              <a:t> у </a:t>
            </a:r>
            <a:r>
              <a:rPr lang="ru-RU" b="1" i="1" dirty="0" err="1"/>
              <a:t>державне</a:t>
            </a:r>
            <a:r>
              <a:rPr lang="ru-RU" b="1" i="1" dirty="0"/>
              <a:t>. У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територію</a:t>
            </a:r>
            <a:r>
              <a:rPr lang="ru-RU" b="1" i="1" dirty="0"/>
              <a:t> входить великий </a:t>
            </a:r>
            <a:r>
              <a:rPr lang="ru-RU" b="1" i="1" dirty="0" err="1"/>
              <a:t>масив</a:t>
            </a:r>
            <a:r>
              <a:rPr lang="ru-RU" b="1" i="1" dirty="0"/>
              <a:t> (</a:t>
            </a:r>
            <a:r>
              <a:rPr lang="ru-RU" b="1" i="1" dirty="0" err="1"/>
              <a:t>близько</a:t>
            </a:r>
            <a:r>
              <a:rPr lang="ru-RU" b="1" i="1" dirty="0"/>
              <a:t> 20 000 га) будь-коли </a:t>
            </a:r>
            <a:r>
              <a:rPr lang="ru-RU" b="1" i="1" dirty="0" err="1"/>
              <a:t>ораної</a:t>
            </a:r>
            <a:r>
              <a:rPr lang="ru-RU" b="1" i="1" dirty="0"/>
              <a:t> степу.</a:t>
            </a:r>
          </a:p>
        </p:txBody>
      </p:sp>
    </p:spTree>
    <p:extLst>
      <p:ext uri="{BB962C8B-B14F-4D97-AF65-F5344CB8AC3E}">
        <p14:creationId xmlns:p14="http://schemas.microsoft.com/office/powerpoint/2010/main" val="27463197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             Асканія-Нова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800" dirty="0" err="1"/>
              <a:t>Заповідник</a:t>
            </a:r>
            <a:r>
              <a:rPr lang="ru-RU" sz="4800" dirty="0"/>
              <a:t> </a:t>
            </a:r>
            <a:r>
              <a:rPr lang="ru-RU" sz="4800" dirty="0" err="1"/>
              <a:t>був</a:t>
            </a:r>
            <a:r>
              <a:rPr lang="ru-RU" sz="4800" dirty="0"/>
              <a:t> </a:t>
            </a:r>
            <a:r>
              <a:rPr lang="ru-RU" sz="4800" dirty="0" err="1"/>
              <a:t>заснований</a:t>
            </a:r>
            <a:r>
              <a:rPr lang="ru-RU" sz="4800" dirty="0"/>
              <a:t> в 1898 </a:t>
            </a:r>
            <a:r>
              <a:rPr lang="ru-RU" sz="4800" dirty="0" err="1"/>
              <a:t>році</a:t>
            </a:r>
            <a:r>
              <a:rPr lang="ru-RU" sz="4800" dirty="0"/>
              <a:t> </a:t>
            </a:r>
            <a:r>
              <a:rPr lang="ru-RU" sz="4800" dirty="0" err="1"/>
              <a:t>Фрідріхом</a:t>
            </a:r>
            <a:r>
              <a:rPr lang="ru-RU" sz="4800" dirty="0"/>
              <a:t> Фальц-</a:t>
            </a:r>
            <a:r>
              <a:rPr lang="ru-RU" sz="4800" dirty="0" err="1"/>
              <a:t>Фейном</a:t>
            </a:r>
            <a:r>
              <a:rPr lang="ru-RU" sz="4800" dirty="0"/>
              <a:t>. </a:t>
            </a:r>
            <a:r>
              <a:rPr lang="ru-RU" sz="4800" dirty="0" err="1"/>
              <a:t>Спочатку</a:t>
            </a:r>
            <a:r>
              <a:rPr lang="ru-RU" sz="4800" dirty="0"/>
              <a:t> </a:t>
            </a:r>
            <a:r>
              <a:rPr lang="ru-RU" sz="4800" dirty="0" err="1"/>
              <a:t>юний</a:t>
            </a:r>
            <a:r>
              <a:rPr lang="ru-RU" sz="4800" dirty="0"/>
              <a:t> Фальц-</a:t>
            </a:r>
            <a:r>
              <a:rPr lang="ru-RU" sz="4800" dirty="0" err="1"/>
              <a:t>Фейн</a:t>
            </a:r>
            <a:r>
              <a:rPr lang="ru-RU" sz="4800" dirty="0"/>
              <a:t> ставив за мету </a:t>
            </a:r>
            <a:r>
              <a:rPr lang="ru-RU" sz="4800" dirty="0" err="1"/>
              <a:t>збереження</a:t>
            </a:r>
            <a:r>
              <a:rPr lang="ru-RU" sz="4800" dirty="0"/>
              <a:t> диких </a:t>
            </a:r>
            <a:r>
              <a:rPr lang="ru-RU" sz="4800" dirty="0" err="1"/>
              <a:t>тварин</a:t>
            </a:r>
            <a:r>
              <a:rPr lang="ru-RU" sz="4800" dirty="0"/>
              <a:t> — у 1874 р. 11-річному </a:t>
            </a:r>
            <a:r>
              <a:rPr lang="ru-RU" sz="4800" dirty="0" err="1"/>
              <a:t>хлопцю</a:t>
            </a:r>
            <a:r>
              <a:rPr lang="ru-RU" sz="4800" dirty="0"/>
              <a:t> </a:t>
            </a:r>
            <a:r>
              <a:rPr lang="ru-RU" sz="4800" dirty="0" err="1"/>
              <a:t>зводять</a:t>
            </a:r>
            <a:r>
              <a:rPr lang="ru-RU" sz="4800" dirty="0"/>
              <a:t> </a:t>
            </a:r>
            <a:r>
              <a:rPr lang="ru-RU" sz="4800" dirty="0" err="1"/>
              <a:t>вольєри</a:t>
            </a:r>
            <a:r>
              <a:rPr lang="ru-RU" sz="4800" dirty="0"/>
              <a:t> для </a:t>
            </a:r>
            <a:r>
              <a:rPr lang="ru-RU" sz="4800" dirty="0" err="1"/>
              <a:t>утримання</a:t>
            </a:r>
            <a:r>
              <a:rPr lang="ru-RU" sz="4800" dirty="0"/>
              <a:t> </a:t>
            </a:r>
            <a:r>
              <a:rPr lang="ru-RU" sz="4800" dirty="0" err="1"/>
              <a:t>тварин</a:t>
            </a:r>
            <a:r>
              <a:rPr lang="ru-RU" sz="4800" dirty="0"/>
              <a:t>. У 1887 </a:t>
            </a:r>
            <a:r>
              <a:rPr lang="ru-RU" sz="4800" dirty="0" err="1"/>
              <a:t>році</a:t>
            </a:r>
            <a:r>
              <a:rPr lang="ru-RU" sz="4800" dirty="0"/>
              <a:t> </a:t>
            </a:r>
            <a:r>
              <a:rPr lang="ru-RU" sz="4800" dirty="0" err="1"/>
              <a:t>було</a:t>
            </a:r>
            <a:r>
              <a:rPr lang="ru-RU" sz="4800" dirty="0"/>
              <a:t> створено </a:t>
            </a:r>
            <a:r>
              <a:rPr lang="ru-RU" sz="4800" dirty="0" err="1"/>
              <a:t>ботанічний</a:t>
            </a:r>
            <a:r>
              <a:rPr lang="ru-RU" sz="4800" dirty="0"/>
              <a:t> сад.</a:t>
            </a:r>
          </a:p>
          <a:p>
            <a:r>
              <a:rPr lang="ru-RU" sz="4800" dirty="0"/>
              <a:t>У 1898 р. Фальц-</a:t>
            </a:r>
            <a:r>
              <a:rPr lang="ru-RU" sz="4800" dirty="0" err="1"/>
              <a:t>Фейн</a:t>
            </a:r>
            <a:r>
              <a:rPr lang="ru-RU" sz="4800" dirty="0"/>
              <a:t> </a:t>
            </a:r>
            <a:r>
              <a:rPr lang="ru-RU" sz="4800" dirty="0" err="1"/>
              <a:t>оголошує</a:t>
            </a:r>
            <a:r>
              <a:rPr lang="ru-RU" sz="4800" dirty="0"/>
              <a:t> про </a:t>
            </a:r>
            <a:r>
              <a:rPr lang="ru-RU" sz="4800" dirty="0" err="1"/>
              <a:t>відкриття</a:t>
            </a:r>
            <a:r>
              <a:rPr lang="ru-RU" sz="4800" dirty="0"/>
              <a:t> приватного </a:t>
            </a:r>
            <a:r>
              <a:rPr lang="ru-RU" sz="4800" dirty="0" err="1"/>
              <a:t>заповідника</a:t>
            </a:r>
            <a:r>
              <a:rPr lang="ru-RU" sz="4800" dirty="0"/>
              <a:t>.</a:t>
            </a:r>
          </a:p>
          <a:p>
            <a:r>
              <a:rPr lang="ru-RU" sz="4800" dirty="0"/>
              <a:t>Декретами Ради </a:t>
            </a:r>
            <a:r>
              <a:rPr lang="ru-RU" sz="4800" dirty="0" err="1"/>
              <a:t>Народних</a:t>
            </a:r>
            <a:r>
              <a:rPr lang="ru-RU" sz="4800" dirty="0"/>
              <a:t> </a:t>
            </a:r>
            <a:r>
              <a:rPr lang="ru-RU" sz="4800" dirty="0" err="1"/>
              <a:t>Комісарів</a:t>
            </a:r>
            <a:r>
              <a:rPr lang="ru-RU" sz="4800" dirty="0"/>
              <a:t> УРСР </a:t>
            </a:r>
            <a:r>
              <a:rPr lang="ru-RU" sz="4800" dirty="0" err="1"/>
              <a:t>Асканія</a:t>
            </a:r>
            <a:r>
              <a:rPr lang="ru-RU" sz="4800" dirty="0"/>
              <a:t>-Нова 1 </a:t>
            </a:r>
            <a:r>
              <a:rPr lang="ru-RU" sz="4800" dirty="0" err="1"/>
              <a:t>квітня</a:t>
            </a:r>
            <a:r>
              <a:rPr lang="ru-RU" sz="4800" dirty="0"/>
              <a:t> 1919 </a:t>
            </a:r>
            <a:r>
              <a:rPr lang="ru-RU" sz="4800" dirty="0" err="1"/>
              <a:t>була</a:t>
            </a:r>
            <a:r>
              <a:rPr lang="ru-RU" sz="4800" dirty="0"/>
              <a:t> </a:t>
            </a:r>
            <a:r>
              <a:rPr lang="ru-RU" sz="4800" dirty="0" err="1"/>
              <a:t>оголошена</a:t>
            </a:r>
            <a:r>
              <a:rPr lang="ru-RU" sz="4800" dirty="0"/>
              <a:t> </a:t>
            </a:r>
            <a:r>
              <a:rPr lang="ru-RU" sz="4800" dirty="0" err="1"/>
              <a:t>народним</a:t>
            </a:r>
            <a:r>
              <a:rPr lang="ru-RU" sz="4800" dirty="0"/>
              <a:t> </a:t>
            </a:r>
            <a:r>
              <a:rPr lang="ru-RU" sz="4800" dirty="0" err="1"/>
              <a:t>заповідним</a:t>
            </a:r>
            <a:r>
              <a:rPr lang="ru-RU" sz="4800" dirty="0"/>
              <a:t> парком, а 8 лютого 1921 — </a:t>
            </a:r>
            <a:r>
              <a:rPr lang="ru-RU" sz="4800" dirty="0" err="1"/>
              <a:t>Державним</a:t>
            </a:r>
            <a:r>
              <a:rPr lang="ru-RU" sz="4800" dirty="0"/>
              <a:t> </a:t>
            </a:r>
            <a:r>
              <a:rPr lang="ru-RU" sz="4800" dirty="0" err="1"/>
              <a:t>степовим</a:t>
            </a:r>
            <a:r>
              <a:rPr lang="ru-RU" sz="4800" dirty="0"/>
              <a:t> </a:t>
            </a:r>
            <a:r>
              <a:rPr lang="ru-RU" sz="4800" dirty="0" err="1"/>
              <a:t>заповідником</a:t>
            </a:r>
            <a:r>
              <a:rPr lang="ru-RU" sz="4800" dirty="0"/>
              <a:t> УРСР. На </a:t>
            </a:r>
            <a:r>
              <a:rPr lang="ru-RU" sz="4800" dirty="0" err="1"/>
              <a:t>Асканію-Нову</a:t>
            </a:r>
            <a:r>
              <a:rPr lang="ru-RU" sz="4800" dirty="0"/>
              <a:t> </a:t>
            </a:r>
            <a:r>
              <a:rPr lang="ru-RU" sz="4800" dirty="0" err="1"/>
              <a:t>було</a:t>
            </a:r>
            <a:r>
              <a:rPr lang="ru-RU" sz="4800" dirty="0"/>
              <a:t> </a:t>
            </a:r>
            <a:r>
              <a:rPr lang="ru-RU" sz="4800" dirty="0" err="1"/>
              <a:t>покладено</a:t>
            </a:r>
            <a:r>
              <a:rPr lang="ru-RU" sz="4800" dirty="0"/>
              <a:t> </a:t>
            </a:r>
            <a:r>
              <a:rPr lang="ru-RU" sz="4800" dirty="0" err="1"/>
              <a:t>завдання</a:t>
            </a:r>
            <a:r>
              <a:rPr lang="ru-RU" sz="4800" dirty="0"/>
              <a:t> </a:t>
            </a:r>
            <a:r>
              <a:rPr lang="ru-RU" sz="4800" dirty="0" err="1"/>
              <a:t>зберігати</a:t>
            </a:r>
            <a:r>
              <a:rPr lang="ru-RU" sz="4800" dirty="0"/>
              <a:t> і </a:t>
            </a:r>
            <a:r>
              <a:rPr lang="ru-RU" sz="4800" dirty="0" err="1"/>
              <a:t>вивчати</a:t>
            </a:r>
            <a:r>
              <a:rPr lang="ru-RU" sz="4800" dirty="0"/>
              <a:t> природу </a:t>
            </a:r>
            <a:r>
              <a:rPr lang="ru-RU" sz="4800" dirty="0" err="1"/>
              <a:t>цілинного</a:t>
            </a:r>
            <a:r>
              <a:rPr lang="ru-RU" sz="4800" dirty="0"/>
              <a:t> степу, а </a:t>
            </a:r>
            <a:r>
              <a:rPr lang="ru-RU" sz="4800" dirty="0" err="1"/>
              <a:t>також</a:t>
            </a:r>
            <a:r>
              <a:rPr lang="ru-RU" sz="4800" dirty="0"/>
              <a:t> </a:t>
            </a:r>
            <a:r>
              <a:rPr lang="ru-RU" sz="4800" dirty="0" err="1"/>
              <a:t>акліматизовувати</a:t>
            </a:r>
            <a:r>
              <a:rPr lang="ru-RU" sz="4800" dirty="0"/>
              <a:t> та </a:t>
            </a:r>
            <a:r>
              <a:rPr lang="ru-RU" sz="4800" dirty="0" err="1"/>
              <a:t>вивчати</a:t>
            </a:r>
            <a:r>
              <a:rPr lang="ru-RU" sz="4800" dirty="0"/>
              <a:t> </a:t>
            </a:r>
            <a:r>
              <a:rPr lang="ru-RU" sz="4800" dirty="0" err="1"/>
              <a:t>можливо</a:t>
            </a:r>
            <a:r>
              <a:rPr lang="ru-RU" sz="4800" dirty="0"/>
              <a:t> </a:t>
            </a:r>
            <a:r>
              <a:rPr lang="ru-RU" sz="4800" dirty="0" err="1"/>
              <a:t>більше</a:t>
            </a:r>
            <a:r>
              <a:rPr lang="ru-RU" sz="4800" dirty="0"/>
              <a:t> число </a:t>
            </a:r>
            <a:r>
              <a:rPr lang="ru-RU" sz="4800" dirty="0" err="1"/>
              <a:t>видів</a:t>
            </a:r>
            <a:r>
              <a:rPr lang="ru-RU" sz="4800" dirty="0"/>
              <a:t> </a:t>
            </a:r>
            <a:r>
              <a:rPr lang="ru-RU" sz="4800" dirty="0" err="1"/>
              <a:t>тварин</a:t>
            </a:r>
            <a:r>
              <a:rPr lang="ru-RU" sz="4800" dirty="0"/>
              <a:t> і </a:t>
            </a:r>
            <a:r>
              <a:rPr lang="ru-RU" sz="4800" dirty="0" err="1"/>
              <a:t>рослин</a:t>
            </a:r>
            <a:r>
              <a:rPr lang="ru-RU" sz="4800" dirty="0"/>
              <a:t>, </a:t>
            </a:r>
            <a:r>
              <a:rPr lang="ru-RU" sz="4800" dirty="0" err="1"/>
              <a:t>які</a:t>
            </a:r>
            <a:r>
              <a:rPr lang="ru-RU" sz="4800" dirty="0"/>
              <a:t> </a:t>
            </a:r>
            <a:r>
              <a:rPr lang="ru-RU" sz="4800" dirty="0" err="1"/>
              <a:t>мають</a:t>
            </a:r>
            <a:r>
              <a:rPr lang="ru-RU" sz="4800" dirty="0"/>
              <a:t> </a:t>
            </a:r>
            <a:r>
              <a:rPr lang="ru-RU" sz="4800" dirty="0" err="1"/>
              <a:t>народногосподарське</a:t>
            </a:r>
            <a:r>
              <a:rPr lang="ru-RU" sz="4800" dirty="0"/>
              <a:t> </a:t>
            </a:r>
            <a:r>
              <a:rPr lang="ru-RU" sz="4800" dirty="0" err="1"/>
              <a:t>значення</a:t>
            </a:r>
            <a:r>
              <a:rPr lang="ru-RU" sz="4800" dirty="0"/>
              <a:t>. При </a:t>
            </a:r>
            <a:r>
              <a:rPr lang="ru-RU" sz="4800" dirty="0" err="1"/>
              <a:t>Асканії-Новій</a:t>
            </a:r>
            <a:r>
              <a:rPr lang="ru-RU" sz="4800" dirty="0"/>
              <a:t> </a:t>
            </a:r>
            <a:r>
              <a:rPr lang="ru-RU" sz="4800" dirty="0" err="1"/>
              <a:t>були</a:t>
            </a:r>
            <a:r>
              <a:rPr lang="ru-RU" sz="4800" dirty="0"/>
              <a:t> </a:t>
            </a:r>
            <a:r>
              <a:rPr lang="ru-RU" sz="4800" dirty="0" err="1"/>
              <a:t>створені</a:t>
            </a:r>
            <a:r>
              <a:rPr lang="ru-RU" sz="4800" dirty="0"/>
              <a:t> </a:t>
            </a:r>
            <a:r>
              <a:rPr lang="ru-RU" sz="4800" dirty="0" err="1"/>
              <a:t>науково-степова</a:t>
            </a:r>
            <a:r>
              <a:rPr lang="ru-RU" sz="4800" dirty="0"/>
              <a:t> </a:t>
            </a:r>
            <a:r>
              <a:rPr lang="ru-RU" sz="4800" dirty="0" err="1"/>
              <a:t>станція</a:t>
            </a:r>
            <a:r>
              <a:rPr lang="ru-RU" sz="4800" dirty="0"/>
              <a:t>, </a:t>
            </a:r>
            <a:r>
              <a:rPr lang="ru-RU" sz="4800" dirty="0" err="1"/>
              <a:t>зоотехнічна</a:t>
            </a:r>
            <a:r>
              <a:rPr lang="ru-RU" sz="4800" dirty="0"/>
              <a:t> </a:t>
            </a:r>
            <a:r>
              <a:rPr lang="ru-RU" sz="4800" dirty="0" err="1"/>
              <a:t>станція</a:t>
            </a:r>
            <a:r>
              <a:rPr lang="ru-RU" sz="4800" dirty="0"/>
              <a:t> з </a:t>
            </a:r>
            <a:r>
              <a:rPr lang="ru-RU" sz="4800" dirty="0" err="1"/>
              <a:t>племінним</a:t>
            </a:r>
            <a:r>
              <a:rPr lang="ru-RU" sz="4800" dirty="0"/>
              <a:t> </a:t>
            </a:r>
            <a:r>
              <a:rPr lang="ru-RU" sz="4800" dirty="0" err="1"/>
              <a:t>господарством</a:t>
            </a:r>
            <a:r>
              <a:rPr lang="ru-RU" sz="4800" dirty="0"/>
              <a:t>, </a:t>
            </a:r>
            <a:r>
              <a:rPr lang="ru-RU" sz="4800" dirty="0" err="1"/>
              <a:t>фітотехнічна</a:t>
            </a:r>
            <a:r>
              <a:rPr lang="ru-RU" sz="4800" dirty="0"/>
              <a:t> </a:t>
            </a:r>
            <a:r>
              <a:rPr lang="ru-RU" sz="4800" dirty="0" err="1"/>
              <a:t>станція</a:t>
            </a:r>
            <a:r>
              <a:rPr lang="ru-RU" sz="4800" dirty="0"/>
              <a:t> та </a:t>
            </a:r>
            <a:r>
              <a:rPr lang="ru-RU" sz="4800" dirty="0" err="1"/>
              <a:t>інші</a:t>
            </a:r>
            <a:r>
              <a:rPr lang="ru-RU" sz="4800" dirty="0"/>
              <a:t> </a:t>
            </a:r>
            <a:r>
              <a:rPr lang="ru-RU" sz="4800" dirty="0" err="1"/>
              <a:t>наукові</a:t>
            </a:r>
            <a:r>
              <a:rPr lang="ru-RU" sz="4800" dirty="0"/>
              <a:t> </a:t>
            </a:r>
            <a:r>
              <a:rPr lang="ru-RU" sz="4800" dirty="0" err="1"/>
              <a:t>заклади</a:t>
            </a:r>
            <a:r>
              <a:rPr lang="ru-RU" sz="4800" dirty="0"/>
              <a:t>. </a:t>
            </a:r>
            <a:r>
              <a:rPr lang="ru-RU" sz="4800" dirty="0" err="1"/>
              <a:t>Значно</a:t>
            </a:r>
            <a:r>
              <a:rPr lang="ru-RU" sz="4800" dirty="0"/>
              <a:t> </a:t>
            </a:r>
            <a:r>
              <a:rPr lang="ru-RU" sz="4800" dirty="0" err="1"/>
              <a:t>розширено</a:t>
            </a:r>
            <a:r>
              <a:rPr lang="ru-RU" sz="4800" dirty="0"/>
              <a:t> зоопарк і </a:t>
            </a:r>
            <a:r>
              <a:rPr lang="ru-RU" sz="4800" dirty="0" err="1"/>
              <a:t>ботанічний</a:t>
            </a:r>
            <a:r>
              <a:rPr lang="ru-RU" sz="4800" dirty="0"/>
              <a:t> сад. </a:t>
            </a:r>
            <a:r>
              <a:rPr lang="ru-RU" sz="4800" dirty="0" err="1"/>
              <a:t>Нині</a:t>
            </a:r>
            <a:r>
              <a:rPr lang="ru-RU" sz="4800" dirty="0"/>
              <a:t> до складу </a:t>
            </a:r>
            <a:r>
              <a:rPr lang="ru-RU" sz="4800" dirty="0" err="1"/>
              <a:t>заповідника</a:t>
            </a:r>
            <a:r>
              <a:rPr lang="ru-RU" sz="4800" dirty="0"/>
              <a:t> </a:t>
            </a:r>
            <a:r>
              <a:rPr lang="ru-RU" sz="4800" dirty="0" err="1"/>
              <a:t>входять</a:t>
            </a:r>
            <a:r>
              <a:rPr lang="ru-RU" sz="4800" dirty="0"/>
              <a:t> </a:t>
            </a:r>
            <a:r>
              <a:rPr lang="ru-RU" sz="4800" dirty="0" err="1"/>
              <a:t>ділянка</a:t>
            </a:r>
            <a:r>
              <a:rPr lang="ru-RU" sz="4800" dirty="0"/>
              <a:t> </a:t>
            </a:r>
            <a:r>
              <a:rPr lang="ru-RU" sz="4800" dirty="0" err="1"/>
              <a:t>заповідного</a:t>
            </a:r>
            <a:r>
              <a:rPr lang="ru-RU" sz="4800" dirty="0"/>
              <a:t> степу, </a:t>
            </a:r>
            <a:r>
              <a:rPr lang="ru-RU" sz="4800" dirty="0" err="1"/>
              <a:t>акліматизаційний</a:t>
            </a:r>
            <a:r>
              <a:rPr lang="ru-RU" sz="4800" dirty="0"/>
              <a:t> зоопарк і дендропарк.</a:t>
            </a:r>
          </a:p>
          <a:p>
            <a:r>
              <a:rPr lang="ru-RU" sz="4800" dirty="0"/>
              <a:t>З 1932 року на </a:t>
            </a:r>
            <a:r>
              <a:rPr lang="ru-RU" sz="4800" dirty="0" err="1"/>
              <a:t>базі</a:t>
            </a:r>
            <a:r>
              <a:rPr lang="ru-RU" sz="4800" dirty="0"/>
              <a:t> державного </a:t>
            </a:r>
            <a:r>
              <a:rPr lang="ru-RU" sz="4800" dirty="0" err="1"/>
              <a:t>заповідника</a:t>
            </a:r>
            <a:r>
              <a:rPr lang="ru-RU" sz="4800" dirty="0"/>
              <a:t> </a:t>
            </a:r>
            <a:r>
              <a:rPr lang="ru-RU" sz="4800" dirty="0" err="1"/>
              <a:t>Асканія</a:t>
            </a:r>
            <a:r>
              <a:rPr lang="ru-RU" sz="4800" dirty="0"/>
              <a:t> Нова, до 1956 року — </a:t>
            </a:r>
            <a:r>
              <a:rPr lang="ru-RU" sz="4800" dirty="0" err="1"/>
              <a:t>Всесоюзний</a:t>
            </a:r>
            <a:r>
              <a:rPr lang="ru-RU" sz="4800" dirty="0"/>
              <a:t> </a:t>
            </a:r>
            <a:r>
              <a:rPr lang="ru-RU" sz="4800" dirty="0" err="1"/>
              <a:t>науково-дослідницький</a:t>
            </a:r>
            <a:r>
              <a:rPr lang="ru-RU" sz="4800" dirty="0"/>
              <a:t> </a:t>
            </a:r>
            <a:r>
              <a:rPr lang="ru-RU" sz="4800" dirty="0" err="1"/>
              <a:t>інститут</a:t>
            </a:r>
            <a:r>
              <a:rPr lang="ru-RU" sz="4800" dirty="0"/>
              <a:t> </a:t>
            </a:r>
            <a:r>
              <a:rPr lang="ru-RU" sz="4800" dirty="0" err="1"/>
              <a:t>гібридизації</a:t>
            </a:r>
            <a:r>
              <a:rPr lang="ru-RU" sz="4800" dirty="0"/>
              <a:t> та </a:t>
            </a:r>
            <a:r>
              <a:rPr lang="ru-RU" sz="4800" dirty="0" err="1"/>
              <a:t>акліматизації</a:t>
            </a:r>
            <a:r>
              <a:rPr lang="ru-RU" sz="4800" dirty="0"/>
              <a:t> </a:t>
            </a:r>
            <a:r>
              <a:rPr lang="ru-RU" sz="4800" dirty="0" err="1"/>
              <a:t>тварин</a:t>
            </a:r>
            <a:r>
              <a:rPr lang="ru-RU" sz="4800" dirty="0"/>
              <a:t> </a:t>
            </a:r>
            <a:r>
              <a:rPr lang="ru-RU" sz="4800" dirty="0" err="1"/>
              <a:t>імені</a:t>
            </a:r>
            <a:r>
              <a:rPr lang="ru-RU" sz="4800" dirty="0"/>
              <a:t> М. </a:t>
            </a:r>
            <a:r>
              <a:rPr lang="ru-RU" sz="4800" dirty="0" err="1"/>
              <a:t>Іванова</a:t>
            </a:r>
            <a:r>
              <a:rPr lang="ru-RU" sz="4800" dirty="0"/>
              <a:t>.</a:t>
            </a:r>
          </a:p>
          <a:p>
            <a:r>
              <a:rPr lang="ru-RU" sz="4800" dirty="0" err="1"/>
              <a:t>Має</a:t>
            </a:r>
            <a:r>
              <a:rPr lang="ru-RU" sz="4800" dirty="0"/>
              <a:t> 12 </a:t>
            </a:r>
            <a:r>
              <a:rPr lang="ru-RU" sz="4800" dirty="0" err="1"/>
              <a:t>відділів</a:t>
            </a:r>
            <a:r>
              <a:rPr lang="ru-RU" sz="4800" dirty="0"/>
              <a:t> (у тому </a:t>
            </a:r>
            <a:r>
              <a:rPr lang="ru-RU" sz="4800" dirty="0" err="1"/>
              <a:t>числі</a:t>
            </a:r>
            <a:r>
              <a:rPr lang="ru-RU" sz="4800" dirty="0"/>
              <a:t> </a:t>
            </a:r>
            <a:r>
              <a:rPr lang="ru-RU" sz="4800" dirty="0" err="1"/>
              <a:t>ботанічного</a:t>
            </a:r>
            <a:r>
              <a:rPr lang="ru-RU" sz="4800" dirty="0"/>
              <a:t> парку та </a:t>
            </a:r>
            <a:r>
              <a:rPr lang="ru-RU" sz="4800" dirty="0" err="1"/>
              <a:t>заповідного</a:t>
            </a:r>
            <a:r>
              <a:rPr lang="ru-RU" sz="4800" dirty="0"/>
              <a:t> степу і </a:t>
            </a:r>
            <a:r>
              <a:rPr lang="ru-RU" sz="4800" dirty="0" err="1"/>
              <a:t>зоологічного</a:t>
            </a:r>
            <a:r>
              <a:rPr lang="ru-RU" sz="4800" dirty="0"/>
              <a:t> парку), 9 </a:t>
            </a:r>
            <a:r>
              <a:rPr lang="ru-RU" sz="4800" dirty="0" err="1"/>
              <a:t>лабораторій</a:t>
            </a:r>
            <a:r>
              <a:rPr lang="ru-RU" sz="4800" dirty="0"/>
              <a:t>, </a:t>
            </a:r>
            <a:r>
              <a:rPr lang="ru-RU" sz="4800" dirty="0" err="1"/>
              <a:t>науковий</a:t>
            </a:r>
            <a:r>
              <a:rPr lang="ru-RU" sz="4800" dirty="0"/>
              <a:t> музей; </a:t>
            </a:r>
            <a:r>
              <a:rPr lang="ru-RU" sz="4800" dirty="0" err="1"/>
              <a:t>веде</a:t>
            </a:r>
            <a:r>
              <a:rPr lang="ru-RU" sz="4800" dirty="0"/>
              <a:t> </a:t>
            </a:r>
            <a:r>
              <a:rPr lang="ru-RU" sz="4800" dirty="0" err="1"/>
              <a:t>експериментальне</a:t>
            </a:r>
            <a:r>
              <a:rPr lang="ru-RU" sz="4800" dirty="0"/>
              <a:t> </a:t>
            </a:r>
            <a:r>
              <a:rPr lang="ru-RU" sz="4800" dirty="0" err="1"/>
              <a:t>господарство</a:t>
            </a:r>
            <a:r>
              <a:rPr lang="ru-RU" sz="4800" dirty="0"/>
              <a:t> і 4 </a:t>
            </a:r>
            <a:r>
              <a:rPr lang="ru-RU" sz="4800" dirty="0" err="1"/>
              <a:t>племінні</a:t>
            </a:r>
            <a:r>
              <a:rPr lang="ru-RU" sz="4800" dirty="0"/>
              <a:t> заводи </a:t>
            </a:r>
            <a:r>
              <a:rPr lang="ru-RU" sz="4800" dirty="0" err="1"/>
              <a:t>сільськогосподарських</a:t>
            </a:r>
            <a:r>
              <a:rPr lang="ru-RU" sz="4800" dirty="0"/>
              <a:t> </a:t>
            </a:r>
            <a:r>
              <a:rPr lang="ru-RU" sz="4800" dirty="0" err="1"/>
              <a:t>тварин</a:t>
            </a:r>
            <a:r>
              <a:rPr lang="ru-RU" sz="4800" dirty="0"/>
              <a:t>.</a:t>
            </a:r>
          </a:p>
          <a:p>
            <a:r>
              <a:rPr lang="ru-RU" sz="4800" dirty="0" err="1"/>
              <a:t>Інститут</a:t>
            </a:r>
            <a:r>
              <a:rPr lang="ru-RU" sz="4800" dirty="0"/>
              <a:t> є центром </a:t>
            </a:r>
            <a:r>
              <a:rPr lang="ru-RU" sz="4800" dirty="0" err="1"/>
              <a:t>науково-дослідної</a:t>
            </a:r>
            <a:r>
              <a:rPr lang="ru-RU" sz="4800" dirty="0"/>
              <a:t> </a:t>
            </a:r>
            <a:r>
              <a:rPr lang="ru-RU" sz="4800" dirty="0" err="1"/>
              <a:t>роботи</a:t>
            </a:r>
            <a:r>
              <a:rPr lang="ru-RU" sz="4800" dirty="0"/>
              <a:t> в </a:t>
            </a:r>
            <a:r>
              <a:rPr lang="ru-RU" sz="4800" dirty="0" err="1"/>
              <a:t>галузі</a:t>
            </a:r>
            <a:r>
              <a:rPr lang="ru-RU" sz="4800" dirty="0"/>
              <a:t> </a:t>
            </a:r>
            <a:r>
              <a:rPr lang="ru-RU" sz="4800" dirty="0" err="1"/>
              <a:t>породоутворення</a:t>
            </a:r>
            <a:r>
              <a:rPr lang="ru-RU" sz="4800" dirty="0"/>
              <a:t>, великою базою </a:t>
            </a:r>
            <a:r>
              <a:rPr lang="ru-RU" sz="4800" dirty="0" err="1"/>
              <a:t>племінного</a:t>
            </a:r>
            <a:r>
              <a:rPr lang="ru-RU" sz="4800" dirty="0"/>
              <a:t> </a:t>
            </a:r>
            <a:r>
              <a:rPr lang="ru-RU" sz="4800" dirty="0" err="1"/>
              <a:t>тваринництва</a:t>
            </a:r>
            <a:r>
              <a:rPr lang="ru-RU" sz="4800" dirty="0"/>
              <a:t>.</a:t>
            </a:r>
          </a:p>
          <a:p>
            <a:r>
              <a:rPr lang="ru-RU" sz="4800" dirty="0"/>
              <a:t>У 1983 р. </a:t>
            </a:r>
            <a:r>
              <a:rPr lang="ru-RU" sz="4800" dirty="0" err="1"/>
              <a:t>заповідник</a:t>
            </a:r>
            <a:r>
              <a:rPr lang="ru-RU" sz="4800" dirty="0"/>
              <a:t> </a:t>
            </a:r>
            <a:r>
              <a:rPr lang="ru-RU" sz="4800" dirty="0" err="1"/>
              <a:t>Асканія</a:t>
            </a:r>
            <a:r>
              <a:rPr lang="ru-RU" sz="4800" dirty="0"/>
              <a:t>-Нова </a:t>
            </a:r>
            <a:r>
              <a:rPr lang="ru-RU" sz="4800" dirty="0" err="1"/>
              <a:t>реорганізовано</a:t>
            </a:r>
            <a:r>
              <a:rPr lang="ru-RU" sz="4800" dirty="0"/>
              <a:t> у </a:t>
            </a:r>
            <a:r>
              <a:rPr lang="ru-RU" sz="4800" dirty="0" err="1"/>
              <a:t>біосферний</a:t>
            </a:r>
            <a:r>
              <a:rPr lang="ru-RU" sz="4800" dirty="0"/>
              <a:t> </a:t>
            </a:r>
            <a:r>
              <a:rPr lang="ru-RU" sz="4800" dirty="0" err="1"/>
              <a:t>заповідник</a:t>
            </a:r>
            <a:r>
              <a:rPr lang="ru-RU" sz="4800" dirty="0"/>
              <a:t>.</a:t>
            </a:r>
          </a:p>
          <a:p>
            <a:r>
              <a:rPr lang="ru-RU" sz="4800" dirty="0"/>
              <a:t>У 1984 р. </a:t>
            </a:r>
            <a:r>
              <a:rPr lang="ru-RU" sz="4800" dirty="0" err="1"/>
              <a:t>заповідник</a:t>
            </a:r>
            <a:r>
              <a:rPr lang="ru-RU" sz="4800" dirty="0"/>
              <a:t> включено до </a:t>
            </a:r>
            <a:r>
              <a:rPr lang="ru-RU" sz="4800" dirty="0" err="1"/>
              <a:t>Міжнародної</a:t>
            </a:r>
            <a:r>
              <a:rPr lang="ru-RU" sz="4800" dirty="0"/>
              <a:t> </a:t>
            </a:r>
            <a:r>
              <a:rPr lang="ru-RU" sz="4800" dirty="0" err="1"/>
              <a:t>мережі</a:t>
            </a:r>
            <a:r>
              <a:rPr lang="ru-RU" sz="4800" dirty="0"/>
              <a:t> </a:t>
            </a:r>
            <a:r>
              <a:rPr lang="ru-RU" sz="4800" dirty="0" err="1"/>
              <a:t>біосферних</a:t>
            </a:r>
            <a:r>
              <a:rPr lang="ru-RU" sz="4800" dirty="0"/>
              <a:t> </a:t>
            </a:r>
            <a:r>
              <a:rPr lang="ru-RU" sz="4800" dirty="0" err="1"/>
              <a:t>резерватів</a:t>
            </a:r>
            <a:r>
              <a:rPr lang="ru-RU" sz="4800" dirty="0"/>
              <a:t> ЮНЕСКО.</a:t>
            </a:r>
          </a:p>
          <a:p>
            <a:r>
              <a:rPr lang="ru-RU" sz="4800" dirty="0"/>
              <a:t>У 1993 р. </a:t>
            </a:r>
            <a:r>
              <a:rPr lang="ru-RU" sz="4800" dirty="0" err="1"/>
              <a:t>Україна</a:t>
            </a:r>
            <a:r>
              <a:rPr lang="ru-RU" sz="4800" dirty="0"/>
              <a:t> </a:t>
            </a:r>
            <a:r>
              <a:rPr lang="ru-RU" sz="4800" dirty="0" err="1"/>
              <a:t>підтверджує</a:t>
            </a:r>
            <a:r>
              <a:rPr lang="ru-RU" sz="4800" dirty="0"/>
              <a:t> статус </a:t>
            </a:r>
            <a:r>
              <a:rPr lang="ru-RU" sz="4800" dirty="0" err="1"/>
              <a:t>біосферного</a:t>
            </a:r>
            <a:r>
              <a:rPr lang="ru-RU" sz="4800" dirty="0"/>
              <a:t> </a:t>
            </a:r>
            <a:r>
              <a:rPr lang="ru-RU" sz="4800" dirty="0" err="1"/>
              <a:t>заповідника</a:t>
            </a:r>
            <a:r>
              <a:rPr lang="ru-RU" sz="4800" dirty="0"/>
              <a:t> «</a:t>
            </a:r>
            <a:r>
              <a:rPr lang="ru-RU" sz="4800" dirty="0" err="1"/>
              <a:t>Асканія</a:t>
            </a:r>
            <a:r>
              <a:rPr lang="ru-RU" sz="4800" dirty="0"/>
              <a:t>-Нова» </a:t>
            </a:r>
            <a:r>
              <a:rPr lang="ru-RU" sz="4800" dirty="0" err="1"/>
              <a:t>ім</a:t>
            </a:r>
            <a:r>
              <a:rPr lang="ru-RU" sz="4800" dirty="0"/>
              <a:t>. Ф. Е. Фальц-</a:t>
            </a:r>
            <a:r>
              <a:rPr lang="ru-RU" sz="4800" dirty="0" err="1"/>
              <a:t>Фейна</a:t>
            </a:r>
            <a:r>
              <a:rPr lang="ru-RU" sz="4800" dirty="0"/>
              <a:t> НАН </a:t>
            </a:r>
            <a:r>
              <a:rPr lang="ru-RU" sz="4800" dirty="0" err="1"/>
              <a:t>України</a:t>
            </a:r>
            <a:r>
              <a:rPr lang="ru-RU" sz="4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84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6180"/>
            <a:ext cx="3555382" cy="2346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438" y="346180"/>
            <a:ext cx="4896239" cy="32621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30920"/>
            <a:ext cx="2133600" cy="284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3144"/>
            <a:ext cx="4203148" cy="27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2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51</TotalTime>
  <Words>2220</Words>
  <Application>Microsoft Office PowerPoint</Application>
  <PresentationFormat>Экран (4:3)</PresentationFormat>
  <Paragraphs>102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Courier New</vt:lpstr>
      <vt:lpstr>Trebuchet MS</vt:lpstr>
      <vt:lpstr>Verdana</vt:lpstr>
      <vt:lpstr>Wingdings 2</vt:lpstr>
      <vt:lpstr>Spring</vt:lpstr>
      <vt:lpstr>Основні категорії заповідних об’єктів</vt:lpstr>
      <vt:lpstr>               Екомережа</vt:lpstr>
      <vt:lpstr>Презентация PowerPoint</vt:lpstr>
      <vt:lpstr>Презентация PowerPoint</vt:lpstr>
      <vt:lpstr>Державний заповідник 5.3 %</vt:lpstr>
      <vt:lpstr>Презентация PowerPoint</vt:lpstr>
      <vt:lpstr>Презентация PowerPoint</vt:lpstr>
      <vt:lpstr>             Асканія-Нова</vt:lpstr>
      <vt:lpstr>Презентация PowerPoint</vt:lpstr>
      <vt:lpstr>Національні природні парки        України 6.1%</vt:lpstr>
      <vt:lpstr>Перелік на Україні</vt:lpstr>
      <vt:lpstr>Білоозе́рський націона́льний приро́дний парк — національний природний парк в Україні, в межах Переяслав-Хмельницького району Київської області та Канівського району Черкаської області.  Площа 7014,44 га. Створено з метою збереження, відтворення і рекреаційного використання типових та унікальних природних комплексів, що мають важливе природоохоронне, наукове, естетичне, рекреаційне та оздоровче значення</vt:lpstr>
      <vt:lpstr>Презентация PowerPoint</vt:lpstr>
      <vt:lpstr>Презентация PowerPoint</vt:lpstr>
      <vt:lpstr>Державний заказник республіканського значення</vt:lpstr>
      <vt:lpstr>Наприклад </vt:lpstr>
      <vt:lpstr>Презентация PowerPoint</vt:lpstr>
      <vt:lpstr>Державний заказник місцевого значення «Камінне село»</vt:lpstr>
      <vt:lpstr>Презентация PowerPoint</vt:lpstr>
      <vt:lpstr>Державний ботанічний заказник місцевого значення        «ВОРОНІЗЬКИЙ»</vt:lpstr>
      <vt:lpstr>Державні памятки природи республіканськго значення 0.8%</vt:lpstr>
      <vt:lpstr>Кам'янець-Подільський державний ботанічний сад</vt:lpstr>
      <vt:lpstr>Презентация PowerPoint</vt:lpstr>
      <vt:lpstr>Презентация PowerPoint</vt:lpstr>
      <vt:lpstr>Презентация PowerPoint</vt:lpstr>
      <vt:lpstr>             СВЯТІ ГОРИ</vt:lpstr>
      <vt:lpstr>Презентация PowerPoint</vt:lpstr>
      <vt:lpstr>Презентация PowerPoint</vt:lpstr>
      <vt:lpstr>Презентация PowerPoint</vt:lpstr>
      <vt:lpstr>Виконала учениця 11-А класу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категорії заповідних об’єктів</dc:title>
  <dc:creator>Vol</dc:creator>
  <cp:lastModifiedBy>NaTka</cp:lastModifiedBy>
  <cp:revision>8</cp:revision>
  <dcterms:created xsi:type="dcterms:W3CDTF">2014-04-29T18:18:08Z</dcterms:created>
  <dcterms:modified xsi:type="dcterms:W3CDTF">2014-06-04T11:52:37Z</dcterms:modified>
</cp:coreProperties>
</file>