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</p:sldMasterIdLst>
  <p:sldIdLst>
    <p:sldId id="256" r:id="rId18"/>
    <p:sldId id="260" r:id="rId19"/>
    <p:sldId id="278" r:id="rId20"/>
    <p:sldId id="259" r:id="rId21"/>
    <p:sldId id="257" r:id="rId22"/>
    <p:sldId id="261" r:id="rId23"/>
    <p:sldId id="262" r:id="rId24"/>
    <p:sldId id="274" r:id="rId25"/>
    <p:sldId id="280" r:id="rId26"/>
    <p:sldId id="275" r:id="rId27"/>
    <p:sldId id="279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6" r:id="rId40"/>
    <p:sldId id="277" r:id="rId41"/>
    <p:sldId id="258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4630" autoAdjust="0"/>
  </p:normalViewPr>
  <p:slideViewPr>
    <p:cSldViewPr>
      <p:cViewPr varScale="1">
        <p:scale>
          <a:sx n="50" d="100"/>
          <a:sy n="5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9082F-03D1-4D6F-A15B-DEE2907730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90121-5885-40FB-AF1F-F3D4208EF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31E8-9B9E-46D3-A699-5180BA3D63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03636"/>
      </p:ext>
    </p:extLst>
  </p:cSld>
  <p:clrMapOvr>
    <a:masterClrMapping/>
  </p:clrMapOvr>
  <p:transition spd="slow"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B48A-AA58-41B7-919F-9E673912EC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47327"/>
      </p:ext>
    </p:extLst>
  </p:cSld>
  <p:clrMapOvr>
    <a:masterClrMapping/>
  </p:clrMapOvr>
  <p:transition spd="slow"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9BBB-C07D-4E8C-9FEA-04E23D719B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56600"/>
      </p:ext>
    </p:extLst>
  </p:cSld>
  <p:clrMapOvr>
    <a:masterClrMapping/>
  </p:clrMapOvr>
  <p:transition spd="slow"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6DAF-8547-4A4C-A9E3-911C022299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93622"/>
      </p:ext>
    </p:extLst>
  </p:cSld>
  <p:clrMapOvr>
    <a:masterClrMapping/>
  </p:clrMapOvr>
  <p:transition spd="slow"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7AC79-22FB-425C-8ECA-2269711009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26176"/>
      </p:ext>
    </p:extLst>
  </p:cSld>
  <p:clrMapOvr>
    <a:masterClrMapping/>
  </p:clrMapOvr>
  <p:transition spd="slow"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3DCD-AAC2-413B-ADB9-18148E8CD4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31166"/>
      </p:ext>
    </p:extLst>
  </p:cSld>
  <p:clrMapOvr>
    <a:masterClrMapping/>
  </p:clrMapOvr>
  <p:transition spd="slow"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8F38-3F91-4CB6-B7E9-0CDABE2B3C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11632"/>
      </p:ext>
    </p:extLst>
  </p:cSld>
  <p:clrMapOvr>
    <a:masterClrMapping/>
  </p:clrMapOvr>
  <p:transition spd="slow"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7B80-2A1A-4EB2-9565-54FABE7D26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26195"/>
      </p:ext>
    </p:extLst>
  </p:cSld>
  <p:clrMapOvr>
    <a:masterClrMapping/>
  </p:clrMapOvr>
  <p:transition spd="slow"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8D29F-DD3F-4F03-880B-8D62E0AA44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50729"/>
      </p:ext>
    </p:extLst>
  </p:cSld>
  <p:clrMapOvr>
    <a:masterClrMapping/>
  </p:clrMapOvr>
  <p:transition spd="slow"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D734-045F-41C0-9B57-82778655D7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54346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21907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198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038D4-DE91-48CC-AFBC-57A1B2F199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332C-C5B5-46BE-A9FB-A572470A45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21735"/>
      </p:ext>
    </p:extLst>
  </p:cSld>
  <p:clrMapOvr>
    <a:masterClrMapping/>
  </p:clrMapOvr>
  <p:transition spd="slow"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31E8-9B9E-46D3-A699-5180BA3D63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56793"/>
      </p:ext>
    </p:extLst>
  </p:cSld>
  <p:clrMapOvr>
    <a:masterClrMapping/>
  </p:clrMapOvr>
  <p:transition spd="slow">
    <p:dissolv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B48A-AA58-41B7-919F-9E673912EC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86423"/>
      </p:ext>
    </p:extLst>
  </p:cSld>
  <p:clrMapOvr>
    <a:masterClrMapping/>
  </p:clrMapOvr>
  <p:transition spd="slow">
    <p:dissolv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9BBB-C07D-4E8C-9FEA-04E23D719B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69226"/>
      </p:ext>
    </p:extLst>
  </p:cSld>
  <p:clrMapOvr>
    <a:masterClrMapping/>
  </p:clrMapOvr>
  <p:transition spd="slow">
    <p:dissolv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6DAF-8547-4A4C-A9E3-911C022299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38036"/>
      </p:ext>
    </p:extLst>
  </p:cSld>
  <p:clrMapOvr>
    <a:masterClrMapping/>
  </p:clrMapOvr>
  <p:transition spd="slow">
    <p:dissolv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7AC79-22FB-425C-8ECA-2269711009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37941"/>
      </p:ext>
    </p:extLst>
  </p:cSld>
  <p:clrMapOvr>
    <a:masterClrMapping/>
  </p:clrMapOvr>
  <p:transition spd="slow">
    <p:dissolv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3DCD-AAC2-413B-ADB9-18148E8CD4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19526"/>
      </p:ext>
    </p:extLst>
  </p:cSld>
  <p:clrMapOvr>
    <a:masterClrMapping/>
  </p:clrMapOvr>
  <p:transition spd="slow">
    <p:dissolv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8F38-3F91-4CB6-B7E9-0CDABE2B3C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49530"/>
      </p:ext>
    </p:extLst>
  </p:cSld>
  <p:clrMapOvr>
    <a:masterClrMapping/>
  </p:clrMapOvr>
  <p:transition spd="slow">
    <p:dissolv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7B80-2A1A-4EB2-9565-54FABE7D26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40345"/>
      </p:ext>
    </p:extLst>
  </p:cSld>
  <p:clrMapOvr>
    <a:masterClrMapping/>
  </p:clrMapOvr>
  <p:transition spd="slow">
    <p:dissolv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8D29F-DD3F-4F03-880B-8D62E0AA44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566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92BA0-FC30-4A57-A169-6A2185070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D734-045F-41C0-9B57-82778655D7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66241"/>
      </p:ext>
    </p:extLst>
  </p:cSld>
  <p:clrMapOvr>
    <a:masterClrMapping/>
  </p:clrMapOvr>
  <p:transition spd="slow">
    <p:dissolv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332C-C5B5-46BE-A9FB-A572470A45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76222"/>
      </p:ext>
    </p:extLst>
  </p:cSld>
  <p:clrMapOvr>
    <a:masterClrMapping/>
  </p:clrMapOvr>
  <p:transition spd="slow">
    <p:dissolv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31E8-9B9E-46D3-A699-5180BA3D63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39821"/>
      </p:ext>
    </p:extLst>
  </p:cSld>
  <p:clrMapOvr>
    <a:masterClrMapping/>
  </p:clrMapOvr>
  <p:transition spd="slow">
    <p:dissolv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B48A-AA58-41B7-919F-9E673912EC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43103"/>
      </p:ext>
    </p:extLst>
  </p:cSld>
  <p:clrMapOvr>
    <a:masterClrMapping/>
  </p:clrMapOvr>
  <p:transition spd="slow"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9BBB-C07D-4E8C-9FEA-04E23D719B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56013"/>
      </p:ext>
    </p:extLst>
  </p:cSld>
  <p:clrMapOvr>
    <a:masterClrMapping/>
  </p:clrMapOvr>
  <p:transition spd="slow">
    <p:dissolv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6DAF-8547-4A4C-A9E3-911C022299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45256"/>
      </p:ext>
    </p:extLst>
  </p:cSld>
  <p:clrMapOvr>
    <a:masterClrMapping/>
  </p:clrMapOvr>
  <p:transition spd="slow">
    <p:dissolv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7AC79-22FB-425C-8ECA-2269711009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96194"/>
      </p:ext>
    </p:extLst>
  </p:cSld>
  <p:clrMapOvr>
    <a:masterClrMapping/>
  </p:clrMapOvr>
  <p:transition spd="slow"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3DCD-AAC2-413B-ADB9-18148E8CD4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87969"/>
      </p:ext>
    </p:extLst>
  </p:cSld>
  <p:clrMapOvr>
    <a:masterClrMapping/>
  </p:clrMapOvr>
  <p:transition spd="slow"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8F38-3F91-4CB6-B7E9-0CDABE2B3C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80515"/>
      </p:ext>
    </p:extLst>
  </p:cSld>
  <p:clrMapOvr>
    <a:masterClrMapping/>
  </p:clrMapOvr>
  <p:transition spd="slow"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7B80-2A1A-4EB2-9565-54FABE7D26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66914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A58E8-2A28-4AE2-9D9B-DC3254AFE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8D29F-DD3F-4F03-880B-8D62E0AA44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07124"/>
      </p:ext>
    </p:extLst>
  </p:cSld>
  <p:clrMapOvr>
    <a:masterClrMapping/>
  </p:clrMapOvr>
  <p:transition spd="slow"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D734-045F-41C0-9B57-82778655D7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06082"/>
      </p:ext>
    </p:extLst>
  </p:cSld>
  <p:clrMapOvr>
    <a:masterClrMapping/>
  </p:clrMapOvr>
  <p:transition spd="slow"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332C-C5B5-46BE-A9FB-A572470A45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15313"/>
      </p:ext>
    </p:extLst>
  </p:cSld>
  <p:clrMapOvr>
    <a:masterClrMapping/>
  </p:clrMapOvr>
  <p:transition spd="slow">
    <p:dissolv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31E8-9B9E-46D3-A699-5180BA3D63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54148"/>
      </p:ext>
    </p:extLst>
  </p:cSld>
  <p:clrMapOvr>
    <a:masterClrMapping/>
  </p:clrMapOvr>
  <p:transition spd="slow">
    <p:dissolv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B48A-AA58-41B7-919F-9E673912EC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34394"/>
      </p:ext>
    </p:extLst>
  </p:cSld>
  <p:clrMapOvr>
    <a:masterClrMapping/>
  </p:clrMapOvr>
  <p:transition spd="slow">
    <p:dissolv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9BBB-C07D-4E8C-9FEA-04E23D719B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1382"/>
      </p:ext>
    </p:extLst>
  </p:cSld>
  <p:clrMapOvr>
    <a:masterClrMapping/>
  </p:clrMapOvr>
  <p:transition spd="slow">
    <p:dissolv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6DAF-8547-4A4C-A9E3-911C022299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74556"/>
      </p:ext>
    </p:extLst>
  </p:cSld>
  <p:clrMapOvr>
    <a:masterClrMapping/>
  </p:clrMapOvr>
  <p:transition spd="slow">
    <p:dissolv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7AC79-22FB-425C-8ECA-2269711009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03055"/>
      </p:ext>
    </p:extLst>
  </p:cSld>
  <p:clrMapOvr>
    <a:masterClrMapping/>
  </p:clrMapOvr>
  <p:transition spd="slow">
    <p:dissolv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3DCD-AAC2-413B-ADB9-18148E8CD4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91476"/>
      </p:ext>
    </p:extLst>
  </p:cSld>
  <p:clrMapOvr>
    <a:masterClrMapping/>
  </p:clrMapOvr>
  <p:transition spd="slow">
    <p:dissolv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8F38-3F91-4CB6-B7E9-0CDABE2B3C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29347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9B4DA-43B0-4057-89CD-F05B789925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7B80-2A1A-4EB2-9565-54FABE7D26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13245"/>
      </p:ext>
    </p:extLst>
  </p:cSld>
  <p:clrMapOvr>
    <a:masterClrMapping/>
  </p:clrMapOvr>
  <p:transition spd="slow">
    <p:dissolv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8D29F-DD3F-4F03-880B-8D62E0AA44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66964"/>
      </p:ext>
    </p:extLst>
  </p:cSld>
  <p:clrMapOvr>
    <a:masterClrMapping/>
  </p:clrMapOvr>
  <p:transition spd="slow">
    <p:dissolv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D734-045F-41C0-9B57-82778655D7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28974"/>
      </p:ext>
    </p:extLst>
  </p:cSld>
  <p:clrMapOvr>
    <a:masterClrMapping/>
  </p:clrMapOvr>
  <p:transition spd="slow">
    <p:dissolv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332C-C5B5-46BE-A9FB-A572470A45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91459"/>
      </p:ext>
    </p:extLst>
  </p:cSld>
  <p:clrMapOvr>
    <a:masterClrMapping/>
  </p:clrMapOvr>
  <p:transition spd="slow">
    <p:dissolv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31E8-9B9E-46D3-A699-5180BA3D63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6545"/>
      </p:ext>
    </p:extLst>
  </p:cSld>
  <p:clrMapOvr>
    <a:masterClrMapping/>
  </p:clrMapOvr>
  <p:transition spd="slow">
    <p:dissolv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B48A-AA58-41B7-919F-9E673912EC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39280"/>
      </p:ext>
    </p:extLst>
  </p:cSld>
  <p:clrMapOvr>
    <a:masterClrMapping/>
  </p:clrMapOvr>
  <p:transition spd="slow">
    <p:dissolv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9BBB-C07D-4E8C-9FEA-04E23D719B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35660"/>
      </p:ext>
    </p:extLst>
  </p:cSld>
  <p:clrMapOvr>
    <a:masterClrMapping/>
  </p:clrMapOvr>
  <p:transition spd="slow">
    <p:dissolv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6DAF-8547-4A4C-A9E3-911C022299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97036"/>
      </p:ext>
    </p:extLst>
  </p:cSld>
  <p:clrMapOvr>
    <a:masterClrMapping/>
  </p:clrMapOvr>
  <p:transition spd="slow">
    <p:dissolv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7AC79-22FB-425C-8ECA-2269711009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431"/>
      </p:ext>
    </p:extLst>
  </p:cSld>
  <p:clrMapOvr>
    <a:masterClrMapping/>
  </p:clrMapOvr>
  <p:transition spd="slow">
    <p:dissolv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3DCD-AAC2-413B-ADB9-18148E8CD4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8524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0B70C-BFF0-438D-A6AB-F1108FC10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8F38-3F91-4CB6-B7E9-0CDABE2B3C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28536"/>
      </p:ext>
    </p:extLst>
  </p:cSld>
  <p:clrMapOvr>
    <a:masterClrMapping/>
  </p:clrMapOvr>
  <p:transition spd="slow">
    <p:dissolv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7B80-2A1A-4EB2-9565-54FABE7D26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05376"/>
      </p:ext>
    </p:extLst>
  </p:cSld>
  <p:clrMapOvr>
    <a:masterClrMapping/>
  </p:clrMapOvr>
  <p:transition spd="slow">
    <p:dissolv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8D29F-DD3F-4F03-880B-8D62E0AA44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1274"/>
      </p:ext>
    </p:extLst>
  </p:cSld>
  <p:clrMapOvr>
    <a:masterClrMapping/>
  </p:clrMapOvr>
  <p:transition spd="slow">
    <p:dissolv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D734-045F-41C0-9B57-82778655D7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0653"/>
      </p:ext>
    </p:extLst>
  </p:cSld>
  <p:clrMapOvr>
    <a:masterClrMapping/>
  </p:clrMapOvr>
  <p:transition spd="slow">
    <p:dissolv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332C-C5B5-46BE-A9FB-A572470A45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42199"/>
      </p:ext>
    </p:extLst>
  </p:cSld>
  <p:clrMapOvr>
    <a:masterClrMapping/>
  </p:clrMapOvr>
  <p:transition spd="slow">
    <p:dissolv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31E8-9B9E-46D3-A699-5180BA3D63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04259"/>
      </p:ext>
    </p:extLst>
  </p:cSld>
  <p:clrMapOvr>
    <a:masterClrMapping/>
  </p:clrMapOvr>
  <p:transition spd="slow">
    <p:dissolv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B48A-AA58-41B7-919F-9E673912EC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30894"/>
      </p:ext>
    </p:extLst>
  </p:cSld>
  <p:clrMapOvr>
    <a:masterClrMapping/>
  </p:clrMapOvr>
  <p:transition spd="slow">
    <p:dissolv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9BBB-C07D-4E8C-9FEA-04E23D719B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42595"/>
      </p:ext>
    </p:extLst>
  </p:cSld>
  <p:clrMapOvr>
    <a:masterClrMapping/>
  </p:clrMapOvr>
  <p:transition spd="slow">
    <p:dissolv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6DAF-8547-4A4C-A9E3-911C022299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74733"/>
      </p:ext>
    </p:extLst>
  </p:cSld>
  <p:clrMapOvr>
    <a:masterClrMapping/>
  </p:clrMapOvr>
  <p:transition spd="slow">
    <p:dissolv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7AC79-22FB-425C-8ECA-2269711009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47918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953F5-F627-403E-B20A-088444315B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3DCD-AAC2-413B-ADB9-18148E8CD4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85260"/>
      </p:ext>
    </p:extLst>
  </p:cSld>
  <p:clrMapOvr>
    <a:masterClrMapping/>
  </p:clrMapOvr>
  <p:transition spd="slow">
    <p:dissolv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8F38-3F91-4CB6-B7E9-0CDABE2B3C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03733"/>
      </p:ext>
    </p:extLst>
  </p:cSld>
  <p:clrMapOvr>
    <a:masterClrMapping/>
  </p:clrMapOvr>
  <p:transition spd="slow">
    <p:dissolv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7B80-2A1A-4EB2-9565-54FABE7D26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53548"/>
      </p:ext>
    </p:extLst>
  </p:cSld>
  <p:clrMapOvr>
    <a:masterClrMapping/>
  </p:clrMapOvr>
  <p:transition spd="slow">
    <p:dissolv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8D29F-DD3F-4F03-880B-8D62E0AA44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694"/>
      </p:ext>
    </p:extLst>
  </p:cSld>
  <p:clrMapOvr>
    <a:masterClrMapping/>
  </p:clrMapOvr>
  <p:transition spd="slow">
    <p:dissolv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D734-045F-41C0-9B57-82778655D7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71974"/>
      </p:ext>
    </p:extLst>
  </p:cSld>
  <p:clrMapOvr>
    <a:masterClrMapping/>
  </p:clrMapOvr>
  <p:transition spd="slow">
    <p:dissolv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332C-C5B5-46BE-A9FB-A572470A45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4904"/>
      </p:ext>
    </p:extLst>
  </p:cSld>
  <p:clrMapOvr>
    <a:masterClrMapping/>
  </p:clrMapOvr>
  <p:transition spd="slow">
    <p:dissolv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31E8-9B9E-46D3-A699-5180BA3D63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83077"/>
      </p:ext>
    </p:extLst>
  </p:cSld>
  <p:clrMapOvr>
    <a:masterClrMapping/>
  </p:clrMapOvr>
  <p:transition spd="slow">
    <p:dissolv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B48A-AA58-41B7-919F-9E673912EC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19813"/>
      </p:ext>
    </p:extLst>
  </p:cSld>
  <p:clrMapOvr>
    <a:masterClrMapping/>
  </p:clrMapOvr>
  <p:transition spd="slow">
    <p:dissolv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9BBB-C07D-4E8C-9FEA-04E23D719B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1138"/>
      </p:ext>
    </p:extLst>
  </p:cSld>
  <p:clrMapOvr>
    <a:masterClrMapping/>
  </p:clrMapOvr>
  <p:transition spd="slow">
    <p:dissolv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6DAF-8547-4A4C-A9E3-911C022299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24643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2FAF3-AD2C-4F65-A4D5-74835C723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7AC79-22FB-425C-8ECA-2269711009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88184"/>
      </p:ext>
    </p:extLst>
  </p:cSld>
  <p:clrMapOvr>
    <a:masterClrMapping/>
  </p:clrMapOvr>
  <p:transition spd="slow">
    <p:dissolv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3DCD-AAC2-413B-ADB9-18148E8CD4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79786"/>
      </p:ext>
    </p:extLst>
  </p:cSld>
  <p:clrMapOvr>
    <a:masterClrMapping/>
  </p:clrMapOvr>
  <p:transition spd="slow">
    <p:dissolv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8F38-3F91-4CB6-B7E9-0CDABE2B3C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6387"/>
      </p:ext>
    </p:extLst>
  </p:cSld>
  <p:clrMapOvr>
    <a:masterClrMapping/>
  </p:clrMapOvr>
  <p:transition spd="slow">
    <p:dissolv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7B80-2A1A-4EB2-9565-54FABE7D26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68447"/>
      </p:ext>
    </p:extLst>
  </p:cSld>
  <p:clrMapOvr>
    <a:masterClrMapping/>
  </p:clrMapOvr>
  <p:transition spd="slow">
    <p:dissolv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8D29F-DD3F-4F03-880B-8D62E0AA44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04901"/>
      </p:ext>
    </p:extLst>
  </p:cSld>
  <p:clrMapOvr>
    <a:masterClrMapping/>
  </p:clrMapOvr>
  <p:transition spd="slow">
    <p:dissolv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D734-045F-41C0-9B57-82778655D7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16613"/>
      </p:ext>
    </p:extLst>
  </p:cSld>
  <p:clrMapOvr>
    <a:masterClrMapping/>
  </p:clrMapOvr>
  <p:transition spd="slow">
    <p:dissolv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332C-C5B5-46BE-A9FB-A572470A45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02979"/>
      </p:ext>
    </p:extLst>
  </p:cSld>
  <p:clrMapOvr>
    <a:masterClrMapping/>
  </p:clrMapOvr>
  <p:transition spd="slow">
    <p:dissolv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A99DB-D590-4A9E-9BEC-7D5D5B93B8F1}" type="datetimeFigureOut">
              <a:rPr lang="uk-UA">
                <a:solidFill>
                  <a:srgbClr val="000000"/>
                </a:solidFill>
              </a:rPr>
              <a:pPr>
                <a:defRPr/>
              </a:pPr>
              <a:t>14.04.2014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A532-5284-4A51-B8A4-0422095FFB50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01273"/>
      </p:ext>
    </p:extLst>
  </p:cSld>
  <p:clrMapOvr>
    <a:masterClrMapping/>
  </p:clrMapOvr>
  <p:transition spd="slow">
    <p:dissolv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1D4C-658F-4591-853E-66F82B33F7FA}" type="datetimeFigureOut">
              <a:rPr lang="uk-UA">
                <a:solidFill>
                  <a:srgbClr val="000000"/>
                </a:solidFill>
              </a:rPr>
              <a:pPr>
                <a:defRPr/>
              </a:pPr>
              <a:t>14.04.2014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6802-3D6C-489B-87DD-9FD6196143CC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12941"/>
      </p:ext>
    </p:extLst>
  </p:cSld>
  <p:clrMapOvr>
    <a:masterClrMapping/>
  </p:clrMapOvr>
  <p:transition spd="slow">
    <p:dissolv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D0DC4-ACF6-4807-A098-5CF0ED5FE02F}" type="datetimeFigureOut">
              <a:rPr lang="uk-UA">
                <a:solidFill>
                  <a:srgbClr val="000000"/>
                </a:solidFill>
              </a:rPr>
              <a:pPr>
                <a:defRPr/>
              </a:pPr>
              <a:t>14.04.2014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E3C3-2637-4783-95BE-7BCF96E3B636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48409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99399-84E6-4403-A20E-3D6F9C57E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3F773-9CD3-4D80-8475-CFA83D0515DD}" type="datetimeFigureOut">
              <a:rPr lang="uk-UA">
                <a:solidFill>
                  <a:srgbClr val="000000"/>
                </a:solidFill>
              </a:rPr>
              <a:pPr>
                <a:defRPr/>
              </a:pPr>
              <a:t>14.04.2014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D3C7-DF99-4533-8DEF-BF8C741B80C2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42970"/>
      </p:ext>
    </p:extLst>
  </p:cSld>
  <p:clrMapOvr>
    <a:masterClrMapping/>
  </p:clrMapOvr>
  <p:transition spd="slow">
    <p:dissolv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91BE-30EA-4CC2-815E-706CC6EA30BC}" type="datetimeFigureOut">
              <a:rPr lang="uk-UA">
                <a:solidFill>
                  <a:srgbClr val="000000"/>
                </a:solidFill>
              </a:rPr>
              <a:pPr>
                <a:defRPr/>
              </a:pPr>
              <a:t>14.04.2014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9317A-4171-469B-A440-56D9C69A7F23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26805"/>
      </p:ext>
    </p:extLst>
  </p:cSld>
  <p:clrMapOvr>
    <a:masterClrMapping/>
  </p:clrMapOvr>
  <p:transition spd="slow">
    <p:dissolv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47D90-BAEA-4AF7-8A7E-42F16BB71D8F}" type="datetimeFigureOut">
              <a:rPr lang="uk-UA">
                <a:solidFill>
                  <a:srgbClr val="000000"/>
                </a:solidFill>
              </a:rPr>
              <a:pPr>
                <a:defRPr/>
              </a:pPr>
              <a:t>14.04.2014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D38B0-1E0D-45F9-B26A-5033460F1C96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70518"/>
      </p:ext>
    </p:extLst>
  </p:cSld>
  <p:clrMapOvr>
    <a:masterClrMapping/>
  </p:clrMapOvr>
  <p:transition spd="slow">
    <p:dissolv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75F43-9949-400A-A5CB-C35201753399}" type="datetimeFigureOut">
              <a:rPr lang="uk-UA">
                <a:solidFill>
                  <a:srgbClr val="000000"/>
                </a:solidFill>
              </a:rPr>
              <a:pPr>
                <a:defRPr/>
              </a:pPr>
              <a:t>14.04.2014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69892-4A4C-4F08-9BCD-2A68999CAF56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52588"/>
      </p:ext>
    </p:extLst>
  </p:cSld>
  <p:clrMapOvr>
    <a:masterClrMapping/>
  </p:clrMapOvr>
  <p:transition spd="slow">
    <p:dissolv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F8EB9-2BD2-4290-A1B5-3088DAB2AD66}" type="datetimeFigureOut">
              <a:rPr lang="uk-UA">
                <a:solidFill>
                  <a:srgbClr val="000000"/>
                </a:solidFill>
              </a:rPr>
              <a:pPr>
                <a:defRPr/>
              </a:pPr>
              <a:t>14.04.2014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1A69B-CF80-45F2-95EC-EC7013686DF2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18681"/>
      </p:ext>
    </p:extLst>
  </p:cSld>
  <p:clrMapOvr>
    <a:masterClrMapping/>
  </p:clrMapOvr>
  <p:transition spd="slow">
    <p:dissolv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E0CC0-B849-4ABD-9DC0-4DB15F97A25E}" type="datetimeFigureOut">
              <a:rPr lang="uk-UA">
                <a:solidFill>
                  <a:srgbClr val="000000"/>
                </a:solidFill>
              </a:rPr>
              <a:pPr>
                <a:defRPr/>
              </a:pPr>
              <a:t>14.04.2014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EBB10-B6EB-407F-BB32-F3931930BC5B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20477"/>
      </p:ext>
    </p:extLst>
  </p:cSld>
  <p:clrMapOvr>
    <a:masterClrMapping/>
  </p:clrMapOvr>
  <p:transition spd="slow">
    <p:dissolv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99376-E2FA-40A3-B7AF-6B7E87CEF5AD}" type="datetimeFigureOut">
              <a:rPr lang="uk-UA">
                <a:solidFill>
                  <a:srgbClr val="000000"/>
                </a:solidFill>
              </a:rPr>
              <a:pPr>
                <a:defRPr/>
              </a:pPr>
              <a:t>14.04.2014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490A3-1ED3-43C8-BA35-A7423572EF5A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61625"/>
      </p:ext>
    </p:extLst>
  </p:cSld>
  <p:clrMapOvr>
    <a:masterClrMapping/>
  </p:clrMapOvr>
  <p:transition spd="slow">
    <p:dissolv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775C4-DEC5-46DA-88B2-B19F44B958BD}" type="datetimeFigureOut">
              <a:rPr lang="uk-UA">
                <a:solidFill>
                  <a:srgbClr val="000000"/>
                </a:solidFill>
              </a:rPr>
              <a:pPr>
                <a:defRPr/>
              </a:pPr>
              <a:t>14.04.2014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0709-1F50-4BFB-9AF3-DB80A58CF137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32914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17F05-0029-4D48-B05B-65285A7E22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4E5A5-5D39-4A8F-9AE0-3B019A6EC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688F4-1530-41B2-BC50-4F4792A715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2F0D9-1E93-4B39-A2C3-58DC7EB1D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21907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198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464CA-45BD-4271-A380-53C21285E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FBA85-AFF9-401F-9EEF-9E3F750FE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4F451-B3CC-4791-B715-9E4296CC5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3124-41E3-4A01-A5B2-41C69E3770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97A12-092F-45C5-A0F4-AFC6C19D2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7F0B6-E30F-41FD-ADC9-DF101E4019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25E51-F311-468D-BF40-14F7AF1601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D899C-74BF-4151-AA79-EA21C9FFD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13A39-0652-4113-A652-554CB9FFB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513-77C6-4453-B2DE-0C8FFF0B8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1DC33-1C81-4FA6-9EF3-E428E5BED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B28ED-62B7-4E8C-A9AF-EF3689CD54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5782D-0B48-429E-B3B2-4107CA3164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C77E0-93B9-4AFC-A0B9-9A4BEB9C6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9580C-AF93-4251-AFBD-102BE02E7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11CD8-DE67-4756-BCBC-DE44651CF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38DD5-D437-4085-8683-16BFB45B8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AED5C-373F-462F-A87A-0569CAB67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F7906-0C77-476E-9D4B-B83287A73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A7A8A-F34F-420B-BAA6-38763E847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A8283-4C8B-4473-9680-BCC3452C2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5977B-5F59-4A5F-A054-FA30EA483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8BE50-C90B-4E11-9C6A-58E1C217C7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8D6D-D289-4690-8D8E-728A6B7E4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936B7-9D0C-4ACF-A498-1F195A6D4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4A46-E8DF-4FD4-8BEC-4875258513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5A2D3-37F4-49D9-A693-F18149B5B7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3900769"/>
      </p:ext>
    </p:extLst>
  </p:cSld>
  <p:clrMapOvr>
    <a:masterClrMapping/>
  </p:clrMapOvr>
  <p:transition spd="slow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8BE7F-E19B-4ABE-82C2-7ED06C69CF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FADA9-F9A3-4B5F-AD4C-79B7D28EBA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8784045"/>
      </p:ext>
    </p:extLst>
  </p:cSld>
  <p:clrMapOvr>
    <a:masterClrMapping/>
  </p:clrMapOvr>
  <p:transition spd="slow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3F3C-3D74-462B-B4A7-4131CE285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F342-91A8-4F0E-88DA-F8BEAB58D8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078899"/>
      </p:ext>
    </p:extLst>
  </p:cSld>
  <p:clrMapOvr>
    <a:masterClrMapping/>
  </p:clrMapOvr>
  <p:transition spd="slow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D995-2817-49B1-A09E-A305F0E0BB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EFFB1-A7D8-4954-8E73-1B90F4B1FF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889771"/>
      </p:ext>
    </p:extLst>
  </p:cSld>
  <p:clrMapOvr>
    <a:masterClrMapping/>
  </p:clrMapOvr>
  <p:transition spd="slow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F450-CA39-41CE-A30F-F24D7A3E2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1A8D0-B8DD-485B-8123-0D32D84ADE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4724678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6EE5D-C5C8-4D0F-A8FD-7C6F37569D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0D61-5817-431A-B86A-C281F1C59B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D1210-80FC-48CB-B9FC-16F07FF6A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674385"/>
      </p:ext>
    </p:extLst>
  </p:cSld>
  <p:clrMapOvr>
    <a:masterClrMapping/>
  </p:clrMapOvr>
  <p:transition spd="slow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0578-0F1A-4B5C-B141-D9CF623EF1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5F8DB-7F18-4D0E-98B7-B7B6B8D605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7747029"/>
      </p:ext>
    </p:extLst>
  </p:cSld>
  <p:clrMapOvr>
    <a:masterClrMapping/>
  </p:clrMapOvr>
  <p:transition spd="slow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4333-1F12-4C64-A0BB-2DC9D42694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3D109-CBC8-49E8-99E7-72C43BB564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517638"/>
      </p:ext>
    </p:extLst>
  </p:cSld>
  <p:clrMapOvr>
    <a:masterClrMapping/>
  </p:clrMapOvr>
  <p:transition spd="slow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1842-215B-43D2-BEA4-A53AF89098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34B33-38D7-4485-B79C-2009538598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4419892"/>
      </p:ext>
    </p:extLst>
  </p:cSld>
  <p:clrMapOvr>
    <a:masterClrMapping/>
  </p:clrMapOvr>
  <p:transition spd="slow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2DDC-ABBB-4BD0-BC62-8D43B82843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26B0F-B559-4738-9C6F-1B3BA5EF3F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107261"/>
      </p:ext>
    </p:extLst>
  </p:cSld>
  <p:clrMapOvr>
    <a:masterClrMapping/>
  </p:clrMapOvr>
  <p:transition spd="slow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BEB0-0832-44D1-8507-8E57D5F3FF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FBA5D-F1AD-4680-9324-7AAD280862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692713"/>
      </p:ext>
    </p:extLst>
  </p:cSld>
  <p:clrMapOvr>
    <a:masterClrMapping/>
  </p:clrMapOvr>
  <p:transition spd="slow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31E8-9B9E-46D3-A699-5180BA3D63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16685"/>
      </p:ext>
    </p:extLst>
  </p:cSld>
  <p:clrMapOvr>
    <a:masterClrMapping/>
  </p:clrMapOvr>
  <p:transition spd="slow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B48A-AA58-41B7-919F-9E673912EC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217"/>
      </p:ext>
    </p:extLst>
  </p:cSld>
  <p:clrMapOvr>
    <a:masterClrMapping/>
  </p:clrMapOvr>
  <p:transition spd="slow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9BBB-C07D-4E8C-9FEA-04E23D719B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92486"/>
      </p:ext>
    </p:extLst>
  </p:cSld>
  <p:clrMapOvr>
    <a:masterClrMapping/>
  </p:clrMapOvr>
  <p:transition spd="slow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6DAF-8547-4A4C-A9E3-911C022299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39543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AAEAD-8671-4496-BAFA-E8E8AFA54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7AC79-22FB-425C-8ECA-2269711009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82870"/>
      </p:ext>
    </p:extLst>
  </p:cSld>
  <p:clrMapOvr>
    <a:masterClrMapping/>
  </p:clrMapOvr>
  <p:transition spd="slow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3DCD-AAC2-413B-ADB9-18148E8CD4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96257"/>
      </p:ext>
    </p:extLst>
  </p:cSld>
  <p:clrMapOvr>
    <a:masterClrMapping/>
  </p:clrMapOvr>
  <p:transition spd="slow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8F38-3F91-4CB6-B7E9-0CDABE2B3C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27025"/>
      </p:ext>
    </p:extLst>
  </p:cSld>
  <p:clrMapOvr>
    <a:masterClrMapping/>
  </p:clrMapOvr>
  <p:transition spd="slow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7B80-2A1A-4EB2-9565-54FABE7D26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18921"/>
      </p:ext>
    </p:extLst>
  </p:cSld>
  <p:clrMapOvr>
    <a:masterClrMapping/>
  </p:clrMapOvr>
  <p:transition spd="slow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8D29F-DD3F-4F03-880B-8D62E0AA44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62585"/>
      </p:ext>
    </p:extLst>
  </p:cSld>
  <p:clrMapOvr>
    <a:masterClrMapping/>
  </p:clrMapOvr>
  <p:transition spd="slow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D734-045F-41C0-9B57-82778655D7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01944"/>
      </p:ext>
    </p:extLst>
  </p:cSld>
  <p:clrMapOvr>
    <a:masterClrMapping/>
  </p:clrMapOvr>
  <p:transition spd="slow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332C-C5B5-46BE-A9FB-A572470A45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77159"/>
      </p:ext>
    </p:extLst>
  </p:cSld>
  <p:clrMapOvr>
    <a:masterClrMapping/>
  </p:clrMapOvr>
  <p:transition spd="slow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4A46-E8DF-4FD4-8BEC-4875258513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5A2D3-37F4-49D9-A693-F18149B5B7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0806291"/>
      </p:ext>
    </p:extLst>
  </p:cSld>
  <p:clrMapOvr>
    <a:masterClrMapping/>
  </p:clrMapOvr>
  <p:transition spd="slow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8BE7F-E19B-4ABE-82C2-7ED06C69CF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FADA9-F9A3-4B5F-AD4C-79B7D28EBA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8021608"/>
      </p:ext>
    </p:extLst>
  </p:cSld>
  <p:clrMapOvr>
    <a:masterClrMapping/>
  </p:clrMapOvr>
  <p:transition spd="slow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3F3C-3D74-462B-B4A7-4131CE285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F342-91A8-4F0E-88DA-F8BEAB58D8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1709516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B45E-2F91-45CC-8076-E535D0EB3D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D995-2817-49B1-A09E-A305F0E0BB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EFFB1-A7D8-4954-8E73-1B90F4B1FF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482010"/>
      </p:ext>
    </p:extLst>
  </p:cSld>
  <p:clrMapOvr>
    <a:masterClrMapping/>
  </p:clrMapOvr>
  <p:transition spd="slow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F450-CA39-41CE-A30F-F24D7A3E2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1A8D0-B8DD-485B-8123-0D32D84ADE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24581"/>
      </p:ext>
    </p:extLst>
  </p:cSld>
  <p:clrMapOvr>
    <a:masterClrMapping/>
  </p:clrMapOvr>
  <p:transition spd="slow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0D61-5817-431A-B86A-C281F1C59B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D1210-80FC-48CB-B9FC-16F07FF6A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5984413"/>
      </p:ext>
    </p:extLst>
  </p:cSld>
  <p:clrMapOvr>
    <a:masterClrMapping/>
  </p:clrMapOvr>
  <p:transition spd="slow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0578-0F1A-4B5C-B141-D9CF623EF1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5F8DB-7F18-4D0E-98B7-B7B6B8D605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0925343"/>
      </p:ext>
    </p:extLst>
  </p:cSld>
  <p:clrMapOvr>
    <a:masterClrMapping/>
  </p:clrMapOvr>
  <p:transition spd="slow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4333-1F12-4C64-A0BB-2DC9D42694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3D109-CBC8-49E8-99E7-72C43BB564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054794"/>
      </p:ext>
    </p:extLst>
  </p:cSld>
  <p:clrMapOvr>
    <a:masterClrMapping/>
  </p:clrMapOvr>
  <p:transition spd="slow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1842-215B-43D2-BEA4-A53AF89098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34B33-38D7-4485-B79C-2009538598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934305"/>
      </p:ext>
    </p:extLst>
  </p:cSld>
  <p:clrMapOvr>
    <a:masterClrMapping/>
  </p:clrMapOvr>
  <p:transition spd="slow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2DDC-ABBB-4BD0-BC62-8D43B82843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26B0F-B559-4738-9C6F-1B3BA5EF3F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5692064"/>
      </p:ext>
    </p:extLst>
  </p:cSld>
  <p:clrMapOvr>
    <a:masterClrMapping/>
  </p:clrMapOvr>
  <p:transition spd="slow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BEB0-0832-44D1-8507-8E57D5F3FF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FBA5D-F1AD-4680-9324-7AAD280862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221045"/>
      </p:ext>
    </p:extLst>
  </p:cSld>
  <p:clrMapOvr>
    <a:masterClrMapping/>
  </p:clrMapOvr>
  <p:transition spd="slow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31E8-9B9E-46D3-A699-5180BA3D63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0865"/>
      </p:ext>
    </p:extLst>
  </p:cSld>
  <p:clrMapOvr>
    <a:masterClrMapping/>
  </p:clrMapOvr>
  <p:transition spd="slow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B48A-AA58-41B7-919F-9E673912EC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89200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4D948-8697-496F-AC55-2912DC66AA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9BBB-C07D-4E8C-9FEA-04E23D719B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43572"/>
      </p:ext>
    </p:extLst>
  </p:cSld>
  <p:clrMapOvr>
    <a:masterClrMapping/>
  </p:clrMapOvr>
  <p:transition spd="slow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6DAF-8547-4A4C-A9E3-911C022299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92054"/>
      </p:ext>
    </p:extLst>
  </p:cSld>
  <p:clrMapOvr>
    <a:masterClrMapping/>
  </p:clrMapOvr>
  <p:transition spd="slow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7AC79-22FB-425C-8ECA-2269711009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90811"/>
      </p:ext>
    </p:extLst>
  </p:cSld>
  <p:clrMapOvr>
    <a:masterClrMapping/>
  </p:clrMapOvr>
  <p:transition spd="slow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3DCD-AAC2-413B-ADB9-18148E8CD4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12246"/>
      </p:ext>
    </p:extLst>
  </p:cSld>
  <p:clrMapOvr>
    <a:masterClrMapping/>
  </p:clrMapOvr>
  <p:transition spd="slow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8F38-3F91-4CB6-B7E9-0CDABE2B3C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78997"/>
      </p:ext>
    </p:extLst>
  </p:cSld>
  <p:clrMapOvr>
    <a:masterClrMapping/>
  </p:clrMapOvr>
  <p:transition spd="slow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7B80-2A1A-4EB2-9565-54FABE7D26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7553"/>
      </p:ext>
    </p:extLst>
  </p:cSld>
  <p:clrMapOvr>
    <a:masterClrMapping/>
  </p:clrMapOvr>
  <p:transition spd="slow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8D29F-DD3F-4F03-880B-8D62E0AA44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45853"/>
      </p:ext>
    </p:extLst>
  </p:cSld>
  <p:clrMapOvr>
    <a:masterClrMapping/>
  </p:clrMapOvr>
  <p:transition spd="slow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D734-045F-41C0-9B57-82778655D7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33299"/>
      </p:ext>
    </p:extLst>
  </p:cSld>
  <p:clrMapOvr>
    <a:masterClrMapping/>
  </p:clrMapOvr>
  <p:transition spd="slow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332C-C5B5-46BE-A9FB-A572470A45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63939"/>
      </p:ext>
    </p:extLst>
  </p:cSld>
  <p:clrMapOvr>
    <a:masterClrMapping/>
  </p:clrMapOvr>
  <p:transition spd="slow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31E8-9B9E-46D3-A699-5180BA3D63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79593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0C21-7663-4D68-983D-2E2E16D343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B48A-AA58-41B7-919F-9E673912EC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38835"/>
      </p:ext>
    </p:extLst>
  </p:cSld>
  <p:clrMapOvr>
    <a:masterClrMapping/>
  </p:clrMapOvr>
  <p:transition spd="slow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9BBB-C07D-4E8C-9FEA-04E23D719B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24420"/>
      </p:ext>
    </p:extLst>
  </p:cSld>
  <p:clrMapOvr>
    <a:masterClrMapping/>
  </p:clrMapOvr>
  <p:transition spd="slow"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6DAF-8547-4A4C-A9E3-911C022299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90609"/>
      </p:ext>
    </p:extLst>
  </p:cSld>
  <p:clrMapOvr>
    <a:masterClrMapping/>
  </p:clrMapOvr>
  <p:transition spd="slow"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7AC79-22FB-425C-8ECA-2269711009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0553"/>
      </p:ext>
    </p:extLst>
  </p:cSld>
  <p:clrMapOvr>
    <a:masterClrMapping/>
  </p:clrMapOvr>
  <p:transition spd="slow"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3DCD-AAC2-413B-ADB9-18148E8CD4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34704"/>
      </p:ext>
    </p:extLst>
  </p:cSld>
  <p:clrMapOvr>
    <a:masterClrMapping/>
  </p:clrMapOvr>
  <p:transition spd="slow"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8F38-3F91-4CB6-B7E9-0CDABE2B3C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47160"/>
      </p:ext>
    </p:extLst>
  </p:cSld>
  <p:clrMapOvr>
    <a:masterClrMapping/>
  </p:clrMapOvr>
  <p:transition spd="slow"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7B80-2A1A-4EB2-9565-54FABE7D26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00448"/>
      </p:ext>
    </p:extLst>
  </p:cSld>
  <p:clrMapOvr>
    <a:masterClrMapping/>
  </p:clrMapOvr>
  <p:transition spd="slow"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8D29F-DD3F-4F03-880B-8D62E0AA44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69487"/>
      </p:ext>
    </p:extLst>
  </p:cSld>
  <p:clrMapOvr>
    <a:masterClrMapping/>
  </p:clrMapOvr>
  <p:transition spd="slow"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D734-045F-41C0-9B57-82778655D7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50436"/>
      </p:ext>
    </p:extLst>
  </p:cSld>
  <p:clrMapOvr>
    <a:masterClrMapping/>
  </p:clrMapOvr>
  <p:transition spd="slow"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332C-C5B5-46BE-A9FB-A572470A45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71113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10C665-5A11-45A6-ADBC-91E6A498B23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A39C03-FED8-4228-B4F8-7A4F3B3DD853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A39C03-FED8-4228-B4F8-7A4F3B3DD853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2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A39C03-FED8-4228-B4F8-7A4F3B3DD853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3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A39C03-FED8-4228-B4F8-7A4F3B3DD853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5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A39C03-FED8-4228-B4F8-7A4F3B3DD853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0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A39C03-FED8-4228-B4F8-7A4F3B3DD853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4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A39C03-FED8-4228-B4F8-7A4F3B3DD853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8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8B2BB91-2D97-4F46-9857-C815C489BD6C}" type="datetimeFigureOut">
              <a:rPr lang="uk-UA">
                <a:solidFill>
                  <a:srgbClr val="000000"/>
                </a:solidFill>
              </a:rPr>
              <a:pPr>
                <a:defRPr/>
              </a:pPr>
              <a:t>14.04.2014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92A69C9-ECDE-42DD-AF82-11B4D77BED6A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5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562A9F-D2DC-44AE-A5F7-2775B37954A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C15F82-A555-40A8-9A6A-82A2AD2217B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2F33DE-3553-4974-9474-369063A09F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510804-9776-443F-8E55-442CC0A1B0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ECF5539-ADF9-4E6A-BF3B-831977F543E1}" type="slidenum">
              <a:rPr lang="ru-RU" altLang="ru-RU" smtClean="0"/>
              <a:pPr/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8164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A39C03-FED8-4228-B4F8-7A4F3B3DD853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1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510804-9776-443F-8E55-442CC0A1B0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ECF5539-ADF9-4E6A-BF3B-831977F543E1}" type="slidenum">
              <a:rPr lang="ru-RU" altLang="ru-RU" smtClean="0"/>
              <a:pPr/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0538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A39C03-FED8-4228-B4F8-7A4F3B3DD853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4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A39C03-FED8-4228-B4F8-7A4F3B3DD853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1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5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Torrent\Флаги мира на раздачу\animated flags\United States of Americ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257300" cy="9429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47664" y="188640"/>
            <a:ext cx="5799604" cy="17281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Сполучені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Штати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Америки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Національна символіка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04118"/>
            <a:ext cx="4896544" cy="4525963"/>
          </a:xfrm>
        </p:spPr>
        <p:txBody>
          <a:bodyPr/>
          <a:lstStyle/>
          <a:p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Державний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герб —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зображення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орла з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розпростертими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крилами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який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тримає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у лапах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маслинову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гілку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і 13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стріл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 На грудях орла — щит,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що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повторює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кольори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державного прапора, у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дзьобі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орел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тримає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стрічку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з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надписом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</a:t>
            </a:r>
            <a:r>
              <a:rPr lang="en-US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 pluribus </a:t>
            </a:r>
            <a:r>
              <a:rPr lang="en-US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unum</a:t>
            </a:r>
            <a:r>
              <a:rPr lang="en-US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». 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Над головою орла — розетка з 13-ма (за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кількістю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перших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штатів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)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п'ятикутними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зірками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96641"/>
            <a:ext cx="3464718" cy="34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903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20" y="378024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Органи влади США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525963"/>
          </a:xfrm>
        </p:spPr>
        <p:txBody>
          <a:bodyPr/>
          <a:lstStyle/>
          <a:p>
            <a:r>
              <a:rPr lang="ru-RU" sz="2400" dirty="0" err="1">
                <a:solidFill>
                  <a:srgbClr val="002060"/>
                </a:solidFill>
              </a:rPr>
              <a:t>Найвищий</a:t>
            </a:r>
            <a:r>
              <a:rPr lang="ru-RU" sz="2400" dirty="0">
                <a:solidFill>
                  <a:srgbClr val="002060"/>
                </a:solidFill>
              </a:rPr>
              <a:t> орган </a:t>
            </a:r>
            <a:r>
              <a:rPr lang="ru-RU" sz="2400" dirty="0" err="1">
                <a:solidFill>
                  <a:srgbClr val="002060"/>
                </a:solidFill>
              </a:rPr>
              <a:t>законодавчої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влади</a:t>
            </a:r>
            <a:r>
              <a:rPr lang="ru-RU" sz="2400" dirty="0">
                <a:solidFill>
                  <a:srgbClr val="002060"/>
                </a:solidFill>
              </a:rPr>
              <a:t> — </a:t>
            </a:r>
            <a:r>
              <a:rPr lang="ru-RU" sz="2400" dirty="0" err="1">
                <a:solidFill>
                  <a:srgbClr val="002060"/>
                </a:solidFill>
              </a:rPr>
              <a:t>двопалатний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Конгрес</a:t>
            </a:r>
            <a:r>
              <a:rPr lang="ru-RU" sz="2400" dirty="0">
                <a:solidFill>
                  <a:srgbClr val="002060"/>
                </a:solidFill>
              </a:rPr>
              <a:t> США:</a:t>
            </a:r>
          </a:p>
          <a:p>
            <a:r>
              <a:rPr lang="ru-RU" sz="2400" dirty="0" err="1">
                <a:solidFill>
                  <a:srgbClr val="002060"/>
                </a:solidFill>
              </a:rPr>
              <a:t>нижня</a:t>
            </a:r>
            <a:r>
              <a:rPr lang="ru-RU" sz="2400" dirty="0">
                <a:solidFill>
                  <a:srgbClr val="002060"/>
                </a:solidFill>
              </a:rPr>
              <a:t> палата — Палата </a:t>
            </a:r>
            <a:r>
              <a:rPr lang="ru-RU" sz="2400" dirty="0" err="1">
                <a:solidFill>
                  <a:srgbClr val="002060"/>
                </a:solidFill>
              </a:rPr>
              <a:t>представників</a:t>
            </a:r>
            <a:r>
              <a:rPr lang="ru-RU" sz="2400" dirty="0">
                <a:solidFill>
                  <a:srgbClr val="002060"/>
                </a:solidFill>
              </a:rPr>
              <a:t>;</a:t>
            </a:r>
          </a:p>
          <a:p>
            <a:r>
              <a:rPr lang="ru-RU" sz="2400" dirty="0" err="1">
                <a:solidFill>
                  <a:srgbClr val="002060"/>
                </a:solidFill>
              </a:rPr>
              <a:t>верхня</a:t>
            </a:r>
            <a:r>
              <a:rPr lang="ru-RU" sz="2400" dirty="0">
                <a:solidFill>
                  <a:srgbClr val="002060"/>
                </a:solidFill>
              </a:rPr>
              <a:t> палата — Сенат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 err="1">
                <a:solidFill>
                  <a:srgbClr val="002060"/>
                </a:solidFill>
              </a:rPr>
              <a:t>Найвищий</a:t>
            </a:r>
            <a:r>
              <a:rPr lang="ru-RU" sz="2400" dirty="0">
                <a:solidFill>
                  <a:srgbClr val="002060"/>
                </a:solidFill>
              </a:rPr>
              <a:t> орган </a:t>
            </a:r>
            <a:r>
              <a:rPr lang="ru-RU" sz="2400" dirty="0" err="1">
                <a:solidFill>
                  <a:srgbClr val="002060"/>
                </a:solidFill>
              </a:rPr>
              <a:t>виконавчої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влади</a:t>
            </a:r>
            <a:r>
              <a:rPr lang="ru-RU" sz="2400" dirty="0">
                <a:solidFill>
                  <a:srgbClr val="002060"/>
                </a:solidFill>
              </a:rPr>
              <a:t> — президент США. Президент — глава </a:t>
            </a:r>
            <a:r>
              <a:rPr lang="ru-RU" sz="2400" dirty="0" err="1">
                <a:solidFill>
                  <a:srgbClr val="002060"/>
                </a:solidFill>
              </a:rPr>
              <a:t>держави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головнокомандувач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збройними</a:t>
            </a:r>
            <a:r>
              <a:rPr lang="ru-RU" sz="2400" dirty="0">
                <a:solidFill>
                  <a:srgbClr val="002060"/>
                </a:solidFill>
              </a:rPr>
              <a:t> силами. </a:t>
            </a:r>
            <a:r>
              <a:rPr lang="ru-RU" sz="2400" dirty="0" err="1">
                <a:solidFill>
                  <a:srgbClr val="002060"/>
                </a:solidFill>
              </a:rPr>
              <a:t>Існує</a:t>
            </a:r>
            <a:r>
              <a:rPr lang="ru-RU" sz="2400" dirty="0">
                <a:solidFill>
                  <a:srgbClr val="002060"/>
                </a:solidFill>
              </a:rPr>
              <a:t> посада </a:t>
            </a:r>
            <a:r>
              <a:rPr lang="ru-RU" sz="2400" dirty="0" err="1">
                <a:solidFill>
                  <a:srgbClr val="002060"/>
                </a:solidFill>
              </a:rPr>
              <a:t>віце</a:t>
            </a:r>
            <a:r>
              <a:rPr lang="ru-RU" sz="2400" dirty="0">
                <a:solidFill>
                  <a:srgbClr val="002060"/>
                </a:solidFill>
              </a:rPr>
              <a:t>-президента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 err="1">
                <a:solidFill>
                  <a:srgbClr val="002060"/>
                </a:solidFill>
              </a:rPr>
              <a:t>Найвищий</a:t>
            </a:r>
            <a:r>
              <a:rPr lang="ru-RU" sz="2400" dirty="0">
                <a:solidFill>
                  <a:srgbClr val="002060"/>
                </a:solidFill>
              </a:rPr>
              <a:t> орган </a:t>
            </a:r>
            <a:r>
              <a:rPr lang="ru-RU" sz="2400" dirty="0" err="1">
                <a:solidFill>
                  <a:srgbClr val="002060"/>
                </a:solidFill>
              </a:rPr>
              <a:t>судової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влади</a:t>
            </a:r>
            <a:r>
              <a:rPr lang="ru-RU" sz="2400" dirty="0">
                <a:solidFill>
                  <a:srgbClr val="002060"/>
                </a:solidFill>
              </a:rPr>
              <a:t> — </a:t>
            </a:r>
            <a:r>
              <a:rPr lang="ru-RU" sz="2400" dirty="0" err="1">
                <a:solidFill>
                  <a:srgbClr val="002060"/>
                </a:solidFill>
              </a:rPr>
              <a:t>Верховний</a:t>
            </a:r>
            <a:r>
              <a:rPr lang="ru-RU" sz="2400" dirty="0">
                <a:solidFill>
                  <a:srgbClr val="002060"/>
                </a:solidFill>
              </a:rPr>
              <a:t> суд США. </a:t>
            </a:r>
            <a:r>
              <a:rPr lang="ru-RU" sz="2400" dirty="0" err="1">
                <a:solidFill>
                  <a:srgbClr val="002060"/>
                </a:solidFill>
              </a:rPr>
              <a:t>Основні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політичні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партії</a:t>
            </a:r>
            <a:r>
              <a:rPr lang="ru-RU" sz="2400" dirty="0">
                <a:solidFill>
                  <a:srgbClr val="002060"/>
                </a:solidFill>
              </a:rPr>
              <a:t> — </a:t>
            </a:r>
            <a:r>
              <a:rPr lang="ru-RU" sz="2400" dirty="0" err="1">
                <a:solidFill>
                  <a:srgbClr val="002060"/>
                </a:solidFill>
              </a:rPr>
              <a:t>республіканська</a:t>
            </a:r>
            <a:r>
              <a:rPr lang="ru-RU" sz="2400" dirty="0">
                <a:solidFill>
                  <a:srgbClr val="002060"/>
                </a:solidFill>
              </a:rPr>
              <a:t> і демократична. </a:t>
            </a:r>
            <a:r>
              <a:rPr lang="ru-RU" sz="2400" dirty="0" err="1">
                <a:solidFill>
                  <a:srgbClr val="002060"/>
                </a:solidFill>
              </a:rPr>
              <a:t>Також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існує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багато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інших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дрібніших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партій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12" y="589484"/>
            <a:ext cx="95250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6695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285750" y="857250"/>
            <a:ext cx="8715375" cy="22860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000" b="1" dirty="0" err="1" smtClean="0"/>
              <a:t>Великі</a:t>
            </a:r>
            <a:r>
              <a:rPr lang="ru-RU" altLang="ru-RU" sz="2000" b="1" dirty="0" smtClean="0"/>
              <a:t> озера </a:t>
            </a:r>
            <a:r>
              <a:rPr lang="ru-RU" altLang="ru-RU" sz="2000" dirty="0" smtClean="0"/>
              <a:t>- система </a:t>
            </a:r>
            <a:r>
              <a:rPr lang="ru-RU" altLang="ru-RU" sz="2000" dirty="0" err="1" smtClean="0"/>
              <a:t>прісноводних</a:t>
            </a:r>
            <a:r>
              <a:rPr lang="ru-RU" altLang="ru-RU" sz="2000" dirty="0" smtClean="0"/>
              <a:t> озер в </a:t>
            </a:r>
            <a:r>
              <a:rPr lang="ru-RU" altLang="ru-RU" sz="2000" dirty="0" err="1" smtClean="0"/>
              <a:t>Північній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Америці</a:t>
            </a:r>
            <a:r>
              <a:rPr lang="ru-RU" altLang="ru-RU" sz="2000" dirty="0" smtClean="0"/>
              <a:t>, на </a:t>
            </a:r>
            <a:r>
              <a:rPr lang="ru-RU" altLang="ru-RU" sz="2000" dirty="0" err="1" smtClean="0"/>
              <a:t>території</a:t>
            </a:r>
            <a:r>
              <a:rPr lang="ru-RU" altLang="ru-RU" sz="2000" dirty="0" smtClean="0"/>
              <a:t> США і </a:t>
            </a:r>
            <a:r>
              <a:rPr lang="ru-RU" altLang="ru-RU" sz="2000" dirty="0" err="1" smtClean="0"/>
              <a:t>Канади</a:t>
            </a:r>
            <a:r>
              <a:rPr lang="ru-RU" altLang="ru-RU" sz="2000" dirty="0" smtClean="0"/>
              <a:t>. </a:t>
            </a:r>
            <a:r>
              <a:rPr lang="ru-RU" altLang="ru-RU" sz="2000" dirty="0" err="1" smtClean="0"/>
              <a:t>Включає</a:t>
            </a:r>
            <a:r>
              <a:rPr lang="ru-RU" altLang="ru-RU" sz="2000" dirty="0" smtClean="0"/>
              <a:t> ряд великих і </a:t>
            </a:r>
            <a:r>
              <a:rPr lang="ru-RU" altLang="ru-RU" sz="2000" dirty="0" err="1" smtClean="0"/>
              <a:t>середніх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водойм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з'єднаних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річками</a:t>
            </a:r>
            <a:r>
              <a:rPr lang="ru-RU" altLang="ru-RU" sz="2000" dirty="0" smtClean="0"/>
              <a:t> і протоками.</a:t>
            </a:r>
          </a:p>
          <a:p>
            <a:pPr marL="0" indent="0">
              <a:buFont typeface="Arial" charset="0"/>
              <a:buNone/>
            </a:pPr>
            <a:r>
              <a:rPr lang="ru-RU" altLang="ru-RU" sz="2000" dirty="0" err="1" smtClean="0"/>
              <a:t>Площа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близько</a:t>
            </a:r>
            <a:r>
              <a:rPr lang="ru-RU" altLang="ru-RU" sz="2000" dirty="0" smtClean="0"/>
              <a:t> 245,2 тис. км ², </a:t>
            </a:r>
            <a:r>
              <a:rPr lang="ru-RU" altLang="ru-RU" sz="2000" dirty="0" err="1" smtClean="0"/>
              <a:t>об'єм</a:t>
            </a:r>
            <a:r>
              <a:rPr lang="ru-RU" altLang="ru-RU" sz="2000" dirty="0" smtClean="0"/>
              <a:t> води 22,7 тис. км ³.</a:t>
            </a:r>
          </a:p>
          <a:p>
            <a:pPr marL="0" indent="0">
              <a:buFont typeface="Arial" charset="0"/>
              <a:buNone/>
            </a:pPr>
            <a:r>
              <a:rPr lang="ru-RU" altLang="ru-RU" sz="2000" dirty="0" smtClean="0"/>
              <a:t>До </a:t>
            </a:r>
            <a:r>
              <a:rPr lang="ru-RU" altLang="ru-RU" sz="2000" dirty="0" err="1" smtClean="0"/>
              <a:t>власне</a:t>
            </a:r>
            <a:r>
              <a:rPr lang="ru-RU" altLang="ru-RU" sz="2000" dirty="0" smtClean="0"/>
              <a:t> Великих озер </a:t>
            </a:r>
            <a:r>
              <a:rPr lang="ru-RU" altLang="ru-RU" sz="2000" dirty="0" err="1" smtClean="0"/>
              <a:t>відносять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п'ять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найбільших</a:t>
            </a:r>
            <a:r>
              <a:rPr lang="ru-RU" altLang="ru-RU" sz="2000" dirty="0" smtClean="0"/>
              <a:t>: </a:t>
            </a:r>
            <a:r>
              <a:rPr lang="ru-RU" altLang="ru-RU" sz="2000" dirty="0" err="1" smtClean="0"/>
              <a:t>Верхнє</a:t>
            </a:r>
            <a:r>
              <a:rPr lang="ru-RU" altLang="ru-RU" sz="2000" dirty="0" smtClean="0"/>
              <a:t>, Гурон, </a:t>
            </a:r>
            <a:r>
              <a:rPr lang="ru-RU" altLang="ru-RU" sz="2000" dirty="0" err="1" smtClean="0"/>
              <a:t>Мічіган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Ері</a:t>
            </a:r>
            <a:r>
              <a:rPr lang="ru-RU" altLang="ru-RU" sz="2000" dirty="0" smtClean="0"/>
              <a:t> і </a:t>
            </a:r>
            <a:r>
              <a:rPr lang="ru-RU" altLang="ru-RU" sz="2000" dirty="0" err="1" smtClean="0"/>
              <a:t>Онтаріо</a:t>
            </a:r>
            <a:r>
              <a:rPr lang="ru-RU" altLang="ru-RU" sz="2000" dirty="0" smtClean="0"/>
              <a:t>. З ними </a:t>
            </a:r>
            <a:r>
              <a:rPr lang="ru-RU" altLang="ru-RU" sz="2000" dirty="0" err="1" smtClean="0"/>
              <a:t>пов'язані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кілька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середніх</a:t>
            </a:r>
            <a:r>
              <a:rPr lang="ru-RU" altLang="ru-RU" sz="2000" dirty="0" smtClean="0"/>
              <a:t> озер.</a:t>
            </a:r>
          </a:p>
          <a:p>
            <a:pPr marL="0" indent="0">
              <a:buFont typeface="Arial" charset="0"/>
              <a:buNone/>
            </a:pPr>
            <a:r>
              <a:rPr lang="ru-RU" altLang="ru-RU" sz="2000" dirty="0" smtClean="0"/>
              <a:t>Озера </a:t>
            </a:r>
            <a:r>
              <a:rPr lang="ru-RU" altLang="ru-RU" sz="2000" dirty="0" err="1" smtClean="0"/>
              <a:t>відносяться</a:t>
            </a:r>
            <a:r>
              <a:rPr lang="ru-RU" altLang="ru-RU" sz="2000" dirty="0" smtClean="0"/>
              <a:t> до </a:t>
            </a:r>
            <a:r>
              <a:rPr lang="ru-RU" altLang="ru-RU" sz="2000" dirty="0" err="1" smtClean="0"/>
              <a:t>басейну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Атлантичного</a:t>
            </a:r>
            <a:r>
              <a:rPr lang="ru-RU" altLang="ru-RU" sz="2000" dirty="0" smtClean="0"/>
              <a:t> океану. </a:t>
            </a:r>
            <a:r>
              <a:rPr lang="ru-RU" altLang="ru-RU" sz="2000" dirty="0" err="1" smtClean="0"/>
              <a:t>Стік</a:t>
            </a:r>
            <a:r>
              <a:rPr lang="ru-RU" altLang="ru-RU" sz="2000" dirty="0" smtClean="0"/>
              <a:t> по </a:t>
            </a:r>
            <a:r>
              <a:rPr lang="ru-RU" altLang="ru-RU" sz="2000" dirty="0" err="1" smtClean="0"/>
              <a:t>річці</a:t>
            </a:r>
            <a:r>
              <a:rPr lang="ru-RU" altLang="ru-RU" sz="2000" dirty="0" smtClean="0"/>
              <a:t> Святого </a:t>
            </a:r>
            <a:r>
              <a:rPr lang="ru-RU" altLang="ru-RU" sz="2000" dirty="0" err="1" smtClean="0"/>
              <a:t>Лаврентія</a:t>
            </a:r>
            <a:r>
              <a:rPr lang="ru-RU" altLang="ru-RU" sz="2000" dirty="0" smtClean="0"/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28625" y="142875"/>
            <a:ext cx="82581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j-ea"/>
                <a:cs typeface="+mj-cs"/>
              </a:rPr>
              <a:t>Великі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j-ea"/>
                <a:cs typeface="+mj-cs"/>
              </a:rPr>
              <a:t> озера</a:t>
            </a:r>
          </a:p>
        </p:txBody>
      </p:sp>
      <p:pic>
        <p:nvPicPr>
          <p:cNvPr id="9220" name="Содержимое 4" descr="Great_Lakes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4"/>
          <a:stretch>
            <a:fillRect/>
          </a:stretch>
        </p:blipFill>
        <p:spPr bwMode="auto">
          <a:xfrm>
            <a:off x="4643438" y="3751386"/>
            <a:ext cx="42862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D:\mygeography\Презентации\Канада\voz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645024"/>
            <a:ext cx="392906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3010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130" y="764704"/>
            <a:ext cx="8119692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uk-UA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3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Релігія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США є однією з найбільш релігійних країн розвиненого світу. Сьогодні в Сполучених Штатах сповідається більше 250 релігійних вірувань, серед яких переважає християнство. Популярний також іудаїзм, що охоплює приблизно 3% населення. В останні роки набирає силу і мусульманство, особливо серед негритянського населення.</a:t>
            </a:r>
            <a:br>
              <a:rPr lang="uk-UA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uk-UA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712" y="6208712"/>
            <a:ext cx="8204200" cy="649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Вашингтонський</a:t>
            </a:r>
            <a:r>
              <a:rPr lang="ru-RU" sz="1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кафедральний</a:t>
            </a:r>
            <a:r>
              <a:rPr lang="ru-RU" sz="1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собор            </a:t>
            </a:r>
            <a:r>
              <a:rPr lang="ru-RU" sz="1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Базиліка</a:t>
            </a:r>
            <a:r>
              <a:rPr lang="ru-RU" sz="1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Непорочного </a:t>
            </a:r>
            <a:r>
              <a:rPr lang="ru-RU" sz="1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зачаття</a:t>
            </a:r>
            <a:r>
              <a:rPr lang="ru-RU" sz="1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ru-RU" sz="1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Кришталевий</a:t>
            </a:r>
            <a:r>
              <a:rPr lang="ru-RU" sz="1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собор</a:t>
            </a:r>
          </a:p>
          <a:p>
            <a:pPr marL="0" indent="0">
              <a:buFontTx/>
              <a:buNone/>
              <a:defRPr/>
            </a:pPr>
            <a:r>
              <a:rPr lang="ru-RU" sz="1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</a:t>
            </a:r>
            <a:r>
              <a:rPr lang="ru-RU" sz="1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Пресвятої</a:t>
            </a:r>
            <a:r>
              <a:rPr lang="ru-RU" sz="1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Діви</a:t>
            </a:r>
            <a:r>
              <a:rPr lang="ru-RU" sz="1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Марії</a:t>
            </a:r>
            <a:endParaRPr lang="ru-RU" sz="1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</a:t>
            </a:r>
          </a:p>
          <a:p>
            <a:pPr marL="0" indent="0">
              <a:buFontTx/>
              <a:buNone/>
              <a:defRPr/>
            </a:pPr>
            <a:endParaRPr lang="ru-RU" sz="1100" b="1" dirty="0" smtClean="0"/>
          </a:p>
          <a:p>
            <a:pPr marL="0" indent="0">
              <a:buFontTx/>
              <a:buNone/>
              <a:defRPr/>
            </a:pPr>
            <a:endParaRPr lang="uk-UA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30" y="2636912"/>
            <a:ext cx="2534087" cy="359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87" y="2636912"/>
            <a:ext cx="2525471" cy="363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71" y="2656706"/>
            <a:ext cx="2577901" cy="35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7715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Населення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714375"/>
            <a:ext cx="8501063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err="1">
                <a:solidFill>
                  <a:prstClr val="black"/>
                </a:solidFill>
                <a:latin typeface="Calibri"/>
              </a:rPr>
              <a:t>Індійські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племена заселили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територію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США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близько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10 тис.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років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тому , а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їхні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нащадки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залишалися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переважаючим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етнічним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компонентом до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кінця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XVII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століття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ru-RU" sz="2000" dirty="0" err="1" smtClean="0">
                <a:solidFill>
                  <a:prstClr val="black"/>
                </a:solidFill>
                <a:latin typeface="Calibri"/>
              </a:rPr>
              <a:t>Необхідно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відзначити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,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що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повне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право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називатися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американцями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отримують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лише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діти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іммігрантів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,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що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народилися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в США . У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країні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зберігається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чіткий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поділ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на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іноземців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уродженців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,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між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якими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є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значна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культурно -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мовна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дистанція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. </a:t>
            </a:r>
          </a:p>
          <a:p>
            <a:pPr>
              <a:defRPr/>
            </a:pPr>
            <a:r>
              <a:rPr lang="ru-RU" sz="2000" dirty="0" err="1">
                <a:solidFill>
                  <a:prstClr val="black"/>
                </a:solidFill>
                <a:latin typeface="Calibri"/>
              </a:rPr>
              <a:t>Цією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відмінністю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,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проте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,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внутрішній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поділ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обмежується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Американці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США -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різнорідна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, гетерогенна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нація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з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конфліктним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расовим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складом .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Домінуючою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в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усіх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відношеннях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і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регіонах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в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даний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час є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європеоїдна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раса -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вихідці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із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Сполученого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Королівства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,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Німеччини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,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Ірландії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інших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європейських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країн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Далі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виділяються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афроамериканці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,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латиноамериканці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,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азіати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,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індіанці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інші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, на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яких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припадає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понад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третина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населення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pic>
        <p:nvPicPr>
          <p:cNvPr id="17412" name="Picture 8" descr="D:\mygeography\Презентации\США\indeic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632325"/>
            <a:ext cx="25003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D:\mygeography\Презентации\США\peopl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643438"/>
            <a:ext cx="28654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D:\mygeography\Презентации\США\peopl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619625"/>
            <a:ext cx="2500312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6043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09600" y="3048000"/>
            <a:ext cx="3581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altLang="ru-RU" sz="1800" b="1" dirty="0" smtClean="0">
                <a:solidFill>
                  <a:srgbClr val="33CC33"/>
                </a:solidFill>
                <a:latin typeface="Courier New" pitchFamily="49" charset="0"/>
              </a:rPr>
              <a:t>За </a:t>
            </a:r>
            <a:r>
              <a:rPr lang="ru-RU" altLang="ru-RU" sz="1800" b="1" dirty="0" err="1" smtClean="0">
                <a:solidFill>
                  <a:srgbClr val="33CC33"/>
                </a:solidFill>
                <a:latin typeface="Courier New" pitchFamily="49" charset="0"/>
              </a:rPr>
              <a:t>чисельністю</a:t>
            </a:r>
            <a:r>
              <a:rPr lang="ru-RU" altLang="ru-RU" sz="1800" b="1" dirty="0" smtClean="0">
                <a:solidFill>
                  <a:srgbClr val="33CC33"/>
                </a:solidFill>
                <a:latin typeface="Courier New" pitchFamily="49" charset="0"/>
              </a:rPr>
              <a:t> </a:t>
            </a:r>
            <a:r>
              <a:rPr lang="ru-RU" altLang="ru-RU" sz="1800" b="1" dirty="0" err="1" smtClean="0">
                <a:solidFill>
                  <a:srgbClr val="33CC33"/>
                </a:solidFill>
                <a:latin typeface="Courier New" pitchFamily="49" charset="0"/>
              </a:rPr>
              <a:t>наукового</a:t>
            </a:r>
            <a:r>
              <a:rPr lang="ru-RU" altLang="ru-RU" sz="1800" b="1" dirty="0" smtClean="0">
                <a:solidFill>
                  <a:srgbClr val="33CC33"/>
                </a:solidFill>
                <a:latin typeface="Courier New" pitchFamily="49" charset="0"/>
              </a:rPr>
              <a:t> та </a:t>
            </a:r>
            <a:r>
              <a:rPr lang="ru-RU" altLang="ru-RU" sz="1800" b="1" dirty="0" err="1" smtClean="0">
                <a:solidFill>
                  <a:srgbClr val="33CC33"/>
                </a:solidFill>
                <a:latin typeface="Courier New" pitchFamily="49" charset="0"/>
              </a:rPr>
              <a:t>інженерного</a:t>
            </a:r>
            <a:r>
              <a:rPr lang="ru-RU" altLang="ru-RU" sz="1800" b="1" dirty="0" smtClean="0">
                <a:solidFill>
                  <a:srgbClr val="33CC33"/>
                </a:solidFill>
                <a:latin typeface="Courier New" pitchFamily="49" charset="0"/>
              </a:rPr>
              <a:t> персоналу і </a:t>
            </a:r>
            <a:r>
              <a:rPr lang="ru-RU" altLang="ru-RU" sz="1800" b="1" dirty="0" err="1" smtClean="0">
                <a:solidFill>
                  <a:srgbClr val="33CC33"/>
                </a:solidFill>
                <a:latin typeface="Courier New" pitchFamily="49" charset="0"/>
              </a:rPr>
              <a:t>витрат</a:t>
            </a:r>
            <a:r>
              <a:rPr lang="ru-RU" altLang="ru-RU" sz="1800" b="1" dirty="0" smtClean="0">
                <a:solidFill>
                  <a:srgbClr val="33CC33"/>
                </a:solidFill>
                <a:latin typeface="Courier New" pitchFamily="49" charset="0"/>
              </a:rPr>
              <a:t> на НДДКР США </a:t>
            </a:r>
            <a:r>
              <a:rPr lang="ru-RU" altLang="ru-RU" sz="1800" b="1" dirty="0" err="1" smtClean="0">
                <a:solidFill>
                  <a:srgbClr val="33CC33"/>
                </a:solidFill>
                <a:latin typeface="Courier New" pitchFamily="49" charset="0"/>
              </a:rPr>
              <a:t>різко</a:t>
            </a:r>
            <a:r>
              <a:rPr lang="ru-RU" altLang="ru-RU" sz="1800" b="1" dirty="0" smtClean="0">
                <a:solidFill>
                  <a:srgbClr val="33CC33"/>
                </a:solidFill>
                <a:latin typeface="Courier New" pitchFamily="49" charset="0"/>
              </a:rPr>
              <a:t> </a:t>
            </a:r>
            <a:r>
              <a:rPr lang="ru-RU" altLang="ru-RU" sz="1800" b="1" dirty="0" err="1" smtClean="0">
                <a:solidFill>
                  <a:srgbClr val="33CC33"/>
                </a:solidFill>
                <a:latin typeface="Courier New" pitchFamily="49" charset="0"/>
              </a:rPr>
              <a:t>виділяється</a:t>
            </a:r>
            <a:r>
              <a:rPr lang="ru-RU" altLang="ru-RU" sz="1800" b="1" dirty="0" smtClean="0">
                <a:solidFill>
                  <a:srgbClr val="33CC33"/>
                </a:solidFill>
                <a:latin typeface="Courier New" pitchFamily="49" charset="0"/>
              </a:rPr>
              <a:t> </a:t>
            </a:r>
            <a:r>
              <a:rPr lang="ru-RU" altLang="ru-RU" sz="1800" b="1" dirty="0" err="1" smtClean="0">
                <a:solidFill>
                  <a:srgbClr val="33CC33"/>
                </a:solidFill>
                <a:latin typeface="Courier New" pitchFamily="49" charset="0"/>
              </a:rPr>
              <a:t>навіть</a:t>
            </a:r>
            <a:r>
              <a:rPr lang="ru-RU" altLang="ru-RU" sz="1800" b="1" dirty="0" smtClean="0">
                <a:solidFill>
                  <a:srgbClr val="33CC33"/>
                </a:solidFill>
                <a:latin typeface="Courier New" pitchFamily="49" charset="0"/>
              </a:rPr>
              <a:t> </a:t>
            </a:r>
            <a:r>
              <a:rPr lang="ru-RU" altLang="ru-RU" sz="1800" b="1" dirty="0" err="1" smtClean="0">
                <a:solidFill>
                  <a:srgbClr val="33CC33"/>
                </a:solidFill>
                <a:latin typeface="Courier New" pitchFamily="49" charset="0"/>
              </a:rPr>
              <a:t>серед</a:t>
            </a:r>
            <a:r>
              <a:rPr lang="ru-RU" altLang="ru-RU" sz="1800" b="1" dirty="0" smtClean="0">
                <a:solidFill>
                  <a:srgbClr val="33CC33"/>
                </a:solidFill>
                <a:latin typeface="Courier New" pitchFamily="49" charset="0"/>
              </a:rPr>
              <a:t> </a:t>
            </a:r>
            <a:r>
              <a:rPr lang="ru-RU" altLang="ru-RU" sz="1800" b="1" dirty="0" err="1" smtClean="0">
                <a:solidFill>
                  <a:srgbClr val="33CC33"/>
                </a:solidFill>
                <a:latin typeface="Courier New" pitchFamily="49" charset="0"/>
              </a:rPr>
              <a:t>високорозвинених</a:t>
            </a:r>
            <a:r>
              <a:rPr lang="ru-RU" altLang="ru-RU" sz="1800" b="1" dirty="0" smtClean="0">
                <a:solidFill>
                  <a:srgbClr val="33CC33"/>
                </a:solidFill>
                <a:latin typeface="Courier New" pitchFamily="49" charset="0"/>
              </a:rPr>
              <a:t> </a:t>
            </a:r>
            <a:r>
              <a:rPr lang="ru-RU" altLang="ru-RU" sz="1800" b="1" dirty="0" err="1" smtClean="0">
                <a:solidFill>
                  <a:srgbClr val="33CC33"/>
                </a:solidFill>
                <a:latin typeface="Courier New" pitchFamily="49" charset="0"/>
              </a:rPr>
              <a:t>країн</a:t>
            </a:r>
            <a:r>
              <a:rPr lang="ru-RU" altLang="ru-RU" sz="1800" b="1" dirty="0" smtClean="0">
                <a:solidFill>
                  <a:srgbClr val="33CC33"/>
                </a:solidFill>
                <a:latin typeface="Courier New" pitchFamily="49" charset="0"/>
              </a:rPr>
              <a:t>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5638800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1" smtClean="0">
                <a:solidFill>
                  <a:srgbClr val="990099"/>
                </a:solidFill>
                <a:latin typeface="Monotype Corsiva" pitchFamily="66" charset="0"/>
              </a:rPr>
              <a:t>Під впливом НТР у галузевій структурі ВНП відбувається скорочення питомої ваги матеріального виробництва і зростання невиробничої сфери.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47650" y="1654175"/>
            <a:ext cx="868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800" b="1" dirty="0" err="1" smtClean="0">
                <a:solidFill>
                  <a:srgbClr val="FF3399"/>
                </a:solidFill>
                <a:latin typeface="Courier New" pitchFamily="49" charset="0"/>
              </a:rPr>
              <a:t>Галузями</a:t>
            </a:r>
            <a:r>
              <a:rPr lang="ru-RU" altLang="ru-RU" sz="1800" b="1" dirty="0" smtClean="0">
                <a:solidFill>
                  <a:srgbClr val="FF3399"/>
                </a:solidFill>
                <a:latin typeface="Courier New" pitchFamily="49" charset="0"/>
              </a:rPr>
              <a:t> </a:t>
            </a:r>
            <a:r>
              <a:rPr lang="ru-RU" altLang="ru-RU" sz="1800" b="1" dirty="0" err="1" smtClean="0">
                <a:solidFill>
                  <a:srgbClr val="FF3399"/>
                </a:solidFill>
                <a:latin typeface="Courier New" pitchFamily="49" charset="0"/>
              </a:rPr>
              <a:t>міжнародної</a:t>
            </a:r>
            <a:r>
              <a:rPr lang="ru-RU" altLang="ru-RU" sz="1800" b="1" dirty="0" smtClean="0">
                <a:solidFill>
                  <a:srgbClr val="FF3399"/>
                </a:solidFill>
                <a:latin typeface="Courier New" pitchFamily="49" charset="0"/>
              </a:rPr>
              <a:t> </a:t>
            </a:r>
            <a:r>
              <a:rPr lang="ru-RU" altLang="ru-RU" sz="1800" b="1" dirty="0" err="1" smtClean="0">
                <a:solidFill>
                  <a:srgbClr val="FF3399"/>
                </a:solidFill>
                <a:latin typeface="Courier New" pitchFamily="49" charset="0"/>
              </a:rPr>
              <a:t>спеціалізації</a:t>
            </a:r>
            <a:r>
              <a:rPr lang="ru-RU" altLang="ru-RU" sz="1800" b="1" dirty="0" smtClean="0">
                <a:solidFill>
                  <a:srgbClr val="FF3399"/>
                </a:solidFill>
                <a:latin typeface="Courier New" pitchFamily="49" charset="0"/>
              </a:rPr>
              <a:t> США є </a:t>
            </a:r>
            <a:r>
              <a:rPr lang="ru-RU" altLang="ru-RU" sz="1800" b="1" dirty="0" err="1" smtClean="0">
                <a:solidFill>
                  <a:srgbClr val="FF3399"/>
                </a:solidFill>
                <a:latin typeface="Courier New" pitchFamily="49" charset="0"/>
              </a:rPr>
              <a:t>електротехнічна</a:t>
            </a:r>
            <a:r>
              <a:rPr lang="ru-RU" altLang="ru-RU" sz="1800" b="1" dirty="0" smtClean="0">
                <a:solidFill>
                  <a:srgbClr val="FF3399"/>
                </a:solidFill>
                <a:latin typeface="Courier New" pitchFamily="49" charset="0"/>
              </a:rPr>
              <a:t> і </a:t>
            </a:r>
            <a:r>
              <a:rPr lang="ru-RU" altLang="ru-RU" sz="1800" b="1" dirty="0" err="1" smtClean="0">
                <a:solidFill>
                  <a:srgbClr val="FF3399"/>
                </a:solidFill>
                <a:latin typeface="Courier New" pitchFamily="49" charset="0"/>
              </a:rPr>
              <a:t>електронна</a:t>
            </a:r>
            <a:r>
              <a:rPr lang="ru-RU" altLang="ru-RU" sz="1800" b="1" dirty="0" smtClean="0">
                <a:solidFill>
                  <a:srgbClr val="FF3399"/>
                </a:solidFill>
                <a:latin typeface="Courier New" pitchFamily="49" charset="0"/>
              </a:rPr>
              <a:t> </a:t>
            </a:r>
            <a:r>
              <a:rPr lang="ru-RU" altLang="ru-RU" sz="1800" b="1" dirty="0" err="1" smtClean="0">
                <a:solidFill>
                  <a:srgbClr val="FF3399"/>
                </a:solidFill>
                <a:latin typeface="Courier New" pitchFamily="49" charset="0"/>
              </a:rPr>
              <a:t>промисловість</a:t>
            </a:r>
            <a:r>
              <a:rPr lang="ru-RU" altLang="ru-RU" sz="1800" b="1" dirty="0" smtClean="0">
                <a:solidFill>
                  <a:srgbClr val="FF3399"/>
                </a:solidFill>
                <a:latin typeface="Courier New" pitchFamily="49" charset="0"/>
              </a:rPr>
              <a:t>, </a:t>
            </a:r>
            <a:r>
              <a:rPr lang="ru-RU" altLang="ru-RU" sz="1800" b="1" dirty="0" err="1" smtClean="0">
                <a:solidFill>
                  <a:srgbClr val="FF3399"/>
                </a:solidFill>
                <a:latin typeface="Courier New" pitchFamily="49" charset="0"/>
              </a:rPr>
              <a:t>автомобілебудування</a:t>
            </a:r>
            <a:r>
              <a:rPr lang="ru-RU" altLang="ru-RU" sz="1800" b="1" dirty="0" smtClean="0">
                <a:solidFill>
                  <a:srgbClr val="FF3399"/>
                </a:solidFill>
                <a:latin typeface="Courier New" pitchFamily="49" charset="0"/>
              </a:rPr>
              <a:t>, </a:t>
            </a:r>
            <a:r>
              <a:rPr lang="ru-RU" altLang="ru-RU" sz="1800" b="1" dirty="0" err="1" smtClean="0">
                <a:solidFill>
                  <a:srgbClr val="FF3399"/>
                </a:solidFill>
                <a:latin typeface="Courier New" pitchFamily="49" charset="0"/>
              </a:rPr>
              <a:t>авіакосмічна</a:t>
            </a:r>
            <a:r>
              <a:rPr lang="ru-RU" altLang="ru-RU" sz="1800" b="1" dirty="0" smtClean="0">
                <a:solidFill>
                  <a:srgbClr val="FF3399"/>
                </a:solidFill>
                <a:latin typeface="Courier New" pitchFamily="49" charset="0"/>
              </a:rPr>
              <a:t>, </a:t>
            </a:r>
            <a:r>
              <a:rPr lang="ru-RU" altLang="ru-RU" sz="1800" b="1" dirty="0" err="1" smtClean="0">
                <a:solidFill>
                  <a:srgbClr val="FF3399"/>
                </a:solidFill>
                <a:latin typeface="Courier New" pitchFamily="49" charset="0"/>
              </a:rPr>
              <a:t>атомна</a:t>
            </a:r>
            <a:r>
              <a:rPr lang="ru-RU" altLang="ru-RU" sz="1800" b="1" dirty="0" smtClean="0">
                <a:solidFill>
                  <a:srgbClr val="FF3399"/>
                </a:solidFill>
                <a:latin typeface="Courier New" pitchFamily="49" charset="0"/>
              </a:rPr>
              <a:t> </a:t>
            </a:r>
            <a:r>
              <a:rPr lang="ru-RU" altLang="ru-RU" sz="1800" b="1" dirty="0" err="1" smtClean="0">
                <a:solidFill>
                  <a:srgbClr val="FF3399"/>
                </a:solidFill>
                <a:latin typeface="Courier New" pitchFamily="49" charset="0"/>
              </a:rPr>
              <a:t>промисловість</a:t>
            </a:r>
            <a:r>
              <a:rPr lang="ru-RU" altLang="ru-RU" sz="1800" b="1" dirty="0" smtClean="0">
                <a:solidFill>
                  <a:srgbClr val="FF3399"/>
                </a:solidFill>
                <a:latin typeface="Courier New" pitchFamily="49" charset="0"/>
              </a:rPr>
              <a:t>, </a:t>
            </a:r>
            <a:r>
              <a:rPr lang="ru-RU" altLang="ru-RU" sz="1800" b="1" dirty="0" err="1" smtClean="0">
                <a:solidFill>
                  <a:srgbClr val="FF3399"/>
                </a:solidFill>
                <a:latin typeface="Courier New" pitchFamily="49" charset="0"/>
              </a:rPr>
              <a:t>біотехнологія</a:t>
            </a:r>
            <a:r>
              <a:rPr lang="ru-RU" altLang="ru-RU" sz="1800" b="1" dirty="0" smtClean="0">
                <a:solidFill>
                  <a:srgbClr val="FF3399"/>
                </a:solidFill>
                <a:latin typeface="Courier New" pitchFamily="49" charset="0"/>
              </a:rPr>
              <a:t> і т.д.</a:t>
            </a: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828800" y="404664"/>
            <a:ext cx="7010399" cy="11018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b="1" kern="10" dirty="0" err="1" smtClean="0">
                <a:solidFill>
                  <a:srgbClr val="3333CC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Загальна</a:t>
            </a:r>
            <a:r>
              <a:rPr lang="ru-RU" b="1" kern="10" dirty="0" smtClean="0">
                <a:solidFill>
                  <a:srgbClr val="3333CC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 характеристика </a:t>
            </a:r>
            <a:r>
              <a:rPr lang="ru-RU" b="1" kern="10" dirty="0" err="1" smtClean="0">
                <a:solidFill>
                  <a:srgbClr val="3333CC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господарства</a:t>
            </a:r>
            <a:r>
              <a:rPr lang="ru-RU" b="1" kern="10" dirty="0" smtClean="0">
                <a:solidFill>
                  <a:srgbClr val="3333CC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8678" name="Picture 6" descr="Ареалы технопарков в С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42672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BS0058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6002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231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autoUpdateAnimBg="0"/>
      <p:bldP spid="28676" grpId="0" autoUpdateAnimBg="0"/>
      <p:bldP spid="286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Литье метал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 rot="5400000">
            <a:off x="5372100" y="3086100"/>
            <a:ext cx="6324600" cy="609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b="1" kern="10" dirty="0" err="1" smtClean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/>
                  </a:outerShdw>
                </a:effectLst>
                <a:latin typeface="Times New Roman"/>
                <a:cs typeface="Times New Roman"/>
              </a:rPr>
              <a:t>металургія</a:t>
            </a:r>
            <a:endParaRPr lang="ru-RU" b="1" kern="10" dirty="0" smtClean="0">
              <a:ln w="12700">
                <a:solidFill>
                  <a:srgbClr val="C4B59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BCBCB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581400" y="304800"/>
            <a:ext cx="46482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9900CC"/>
                </a:solidFill>
                <a:latin typeface="Verdana" pitchFamily="34" charset="0"/>
              </a:rPr>
              <a:t>За виплавкою сталі США займають 3 місце в світі. Виплавку чорних металів в країні контролюють кілька великих компаній. Одна з них - «Юнайтед Стейтс Стіл корпорейшн».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3581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996633"/>
                </a:solidFill>
                <a:latin typeface="Lucida Console" pitchFamily="49" charset="0"/>
              </a:rPr>
              <a:t>США - великий виробник основних видів кольорових металів. Розвиток галузі спирається на потужну сировинну і енергетичну базу. Підприємства розташовуються поблизу сировини або поблизу дешевих джерел енергії, або навколо великих портових міст.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31925" y="49911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486400" y="4343400"/>
            <a:ext cx="2514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i="1" smtClean="0">
                <a:solidFill>
                  <a:srgbClr val="006600"/>
                </a:solidFill>
                <a:latin typeface="Arial" charset="0"/>
              </a:rPr>
              <a:t>Алюмінієва промисловість (1 місце в світі) в основному працює на імпортній сировині (з Ямайки, Гвінеї, Гайани, Бразилії).</a:t>
            </a:r>
          </a:p>
        </p:txBody>
      </p:sp>
      <p:pic>
        <p:nvPicPr>
          <p:cNvPr id="32776" name="Picture 8" descr="IN0048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16764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34623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2" grpId="0" autoUpdateAnimBg="0"/>
      <p:bldP spid="32773" grpId="0" autoUpdateAnimBg="0"/>
      <p:bldP spid="3277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81150" y="823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3152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BD1026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BD1457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1981200" cy="9239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Провідними центрами чорної металургії є: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511925" y="4044950"/>
            <a:ext cx="1279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660033"/>
                </a:solidFill>
              </a:rPr>
              <a:t>Піттсбург</a:t>
            </a:r>
          </a:p>
        </p:txBody>
      </p:sp>
      <p:pic>
        <p:nvPicPr>
          <p:cNvPr id="33800" name="Picture 8" descr="BD1026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BD1457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649788" y="3848100"/>
            <a:ext cx="60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660033"/>
                </a:solidFill>
              </a:rPr>
              <a:t>Гері</a:t>
            </a:r>
          </a:p>
        </p:txBody>
      </p:sp>
      <p:pic>
        <p:nvPicPr>
          <p:cNvPr id="33803" name="Picture 11" descr="BD1457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354763" y="3657600"/>
            <a:ext cx="1150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660033"/>
                </a:solidFill>
              </a:rPr>
              <a:t>Клівленд</a:t>
            </a:r>
          </a:p>
        </p:txBody>
      </p:sp>
      <p:pic>
        <p:nvPicPr>
          <p:cNvPr id="33805" name="Picture 13" descr="BD1457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943600" y="3352800"/>
            <a:ext cx="104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660033"/>
                </a:solidFill>
              </a:rPr>
              <a:t>Детройт</a:t>
            </a:r>
          </a:p>
        </p:txBody>
      </p:sp>
      <p:pic>
        <p:nvPicPr>
          <p:cNvPr id="33807" name="Picture 15" descr="BD1457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105275" y="3429000"/>
            <a:ext cx="101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660033"/>
                </a:solidFill>
              </a:rPr>
              <a:t>Мілуокі</a:t>
            </a:r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4572000" y="3048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4800600" y="3276600"/>
            <a:ext cx="228600" cy="228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4876800" y="3276600"/>
            <a:ext cx="1219200" cy="8382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5943600" y="4572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H="1" flipV="1">
            <a:off x="5715000" y="4038600"/>
            <a:ext cx="2286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flipV="1">
            <a:off x="5943600" y="4191000"/>
            <a:ext cx="304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3815" name="Picture 23" descr="BD1457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7192963" y="3886200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660033"/>
                </a:solidFill>
              </a:rPr>
              <a:t>Балтімор</a:t>
            </a:r>
          </a:p>
        </p:txBody>
      </p:sp>
      <p:sp>
        <p:nvSpPr>
          <p:cNvPr id="33817" name="AutoShape 25"/>
          <p:cNvSpPr>
            <a:spLocks noChangeArrowheads="1"/>
          </p:cNvSpPr>
          <p:nvPr/>
        </p:nvSpPr>
        <p:spPr bwMode="auto">
          <a:xfrm>
            <a:off x="6477000" y="2286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6705600" y="2590800"/>
            <a:ext cx="304800" cy="14478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9" name="AutoShape 27"/>
          <p:cNvSpPr>
            <a:spLocks noChangeArrowheads="1"/>
          </p:cNvSpPr>
          <p:nvPr/>
        </p:nvSpPr>
        <p:spPr bwMode="auto">
          <a:xfrm>
            <a:off x="7315200" y="6324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H="1" flipV="1">
            <a:off x="7010400" y="4419600"/>
            <a:ext cx="457200" cy="19812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3821" name="Picture 29" descr="BD1457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15000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4648200" y="556260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660033"/>
                </a:solidFill>
              </a:rPr>
              <a:t>Хьюстон</a:t>
            </a:r>
          </a:p>
        </p:txBody>
      </p:sp>
      <p:pic>
        <p:nvPicPr>
          <p:cNvPr id="33823" name="Picture 31" descr="BD1457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9200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4572000" y="5029200"/>
            <a:ext cx="928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660033"/>
                </a:solidFill>
              </a:rPr>
              <a:t>Даллас</a:t>
            </a:r>
          </a:p>
        </p:txBody>
      </p:sp>
      <p:pic>
        <p:nvPicPr>
          <p:cNvPr id="33825" name="Picture 33" descr="BD1026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2667000" y="228600"/>
            <a:ext cx="3262313" cy="915988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Основними районами розміщення кольорової металургії є:</a:t>
            </a: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6264275" y="228600"/>
            <a:ext cx="1719263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Гірські штати</a:t>
            </a:r>
          </a:p>
        </p:txBody>
      </p:sp>
      <p:pic>
        <p:nvPicPr>
          <p:cNvPr id="33828" name="Picture 36" descr="BD1026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2667000" y="3200400"/>
            <a:ext cx="476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ru-RU" sz="1800" b="1" smtClean="0">
                <a:solidFill>
                  <a:srgbClr val="000000"/>
                </a:solidFill>
              </a:rPr>
              <a:t>Cu</a:t>
            </a:r>
          </a:p>
          <a:p>
            <a:pPr algn="ctr" eaLnBrk="1" hangingPunct="1"/>
            <a:r>
              <a:rPr lang="en-US" altLang="ru-RU" sz="1800" b="1" smtClean="0">
                <a:solidFill>
                  <a:srgbClr val="000000"/>
                </a:solidFill>
              </a:rPr>
              <a:t>Zn</a:t>
            </a:r>
          </a:p>
          <a:p>
            <a:pPr algn="ctr" eaLnBrk="1" hangingPunct="1"/>
            <a:r>
              <a:rPr lang="en-US" altLang="ru-RU" sz="1800" b="1" smtClean="0">
                <a:solidFill>
                  <a:srgbClr val="000000"/>
                </a:solidFill>
              </a:rPr>
              <a:t>Pb</a:t>
            </a:r>
            <a:endParaRPr lang="ru-RU" altLang="ru-RU" sz="1800" b="1" smtClean="0">
              <a:solidFill>
                <a:srgbClr val="000000"/>
              </a:solidFill>
            </a:endParaRPr>
          </a:p>
        </p:txBody>
      </p:sp>
      <p:pic>
        <p:nvPicPr>
          <p:cNvPr id="33830" name="Picture 38" descr="BD1026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1666875" y="2476500"/>
            <a:ext cx="476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ru-RU" sz="1800" b="1" smtClean="0">
                <a:solidFill>
                  <a:srgbClr val="000000"/>
                </a:solidFill>
              </a:rPr>
              <a:t>Cu</a:t>
            </a:r>
          </a:p>
          <a:p>
            <a:pPr algn="ctr" eaLnBrk="1" hangingPunct="1"/>
            <a:r>
              <a:rPr lang="en-US" altLang="ru-RU" sz="1800" b="1" smtClean="0">
                <a:solidFill>
                  <a:srgbClr val="000000"/>
                </a:solidFill>
              </a:rPr>
              <a:t>Al</a:t>
            </a:r>
            <a:endParaRPr lang="ru-RU" altLang="ru-RU" sz="1800" b="1" smtClean="0">
              <a:solidFill>
                <a:srgbClr val="000000"/>
              </a:solidFill>
            </a:endParaRPr>
          </a:p>
        </p:txBody>
      </p:sp>
      <p:pic>
        <p:nvPicPr>
          <p:cNvPr id="33832" name="Picture 40" descr="BD1026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5486400" y="53340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ru-RU" sz="1800" b="1" smtClean="0">
                <a:solidFill>
                  <a:srgbClr val="000000"/>
                </a:solidFill>
              </a:rPr>
              <a:t>Al</a:t>
            </a:r>
            <a:endParaRPr lang="ru-RU" altLang="ru-RU" sz="1800" b="1" smtClean="0">
              <a:solidFill>
                <a:srgbClr val="000000"/>
              </a:solidFill>
            </a:endParaRPr>
          </a:p>
        </p:txBody>
      </p:sp>
      <p:pic>
        <p:nvPicPr>
          <p:cNvPr id="33834" name="Picture 42" descr="BD1026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7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5791200" y="48768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ru-RU" sz="1800" b="1" smtClean="0">
                <a:solidFill>
                  <a:srgbClr val="000000"/>
                </a:solidFill>
              </a:rPr>
              <a:t>Al</a:t>
            </a:r>
            <a:endParaRPr lang="ru-RU" altLang="ru-RU" sz="1800" b="1" smtClean="0">
              <a:solidFill>
                <a:srgbClr val="000000"/>
              </a:solidFill>
            </a:endParaRPr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6248400" y="762000"/>
            <a:ext cx="2017713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Штат Вашингтон</a:t>
            </a:r>
          </a:p>
        </p:txBody>
      </p:sp>
      <p:sp>
        <p:nvSpPr>
          <p:cNvPr id="33837" name="Text Box 45"/>
          <p:cNvSpPr txBox="1">
            <a:spLocks noChangeArrowheads="1"/>
          </p:cNvSpPr>
          <p:nvPr/>
        </p:nvSpPr>
        <p:spPr bwMode="auto">
          <a:xfrm>
            <a:off x="4760913" y="1333500"/>
            <a:ext cx="375285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Узбережжя Мексиканської затоки</a:t>
            </a:r>
          </a:p>
        </p:txBody>
      </p:sp>
      <p:sp>
        <p:nvSpPr>
          <p:cNvPr id="33838" name="Text Box 46"/>
          <p:cNvSpPr txBox="1">
            <a:spLocks noChangeArrowheads="1"/>
          </p:cNvSpPr>
          <p:nvPr/>
        </p:nvSpPr>
        <p:spPr bwMode="auto">
          <a:xfrm>
            <a:off x="5767388" y="1866900"/>
            <a:ext cx="2039937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В долині р. Тенесі</a:t>
            </a:r>
          </a:p>
        </p:txBody>
      </p:sp>
    </p:spTree>
    <p:extLst>
      <p:ext uri="{BB962C8B-B14F-4D97-AF65-F5344CB8AC3E}">
        <p14:creationId xmlns:p14="http://schemas.microsoft.com/office/powerpoint/2010/main" val="9312487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06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8" dur="1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14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6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30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2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141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3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4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53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5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57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9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64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6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 autoUpdateAnimBg="0"/>
      <p:bldP spid="33799" grpId="0" autoUpdateAnimBg="0"/>
      <p:bldP spid="33802" grpId="0" autoUpdateAnimBg="0"/>
      <p:bldP spid="33804" grpId="0" autoUpdateAnimBg="0"/>
      <p:bldP spid="33806" grpId="0" autoUpdateAnimBg="0"/>
      <p:bldP spid="33808" grpId="0" autoUpdateAnimBg="0"/>
      <p:bldP spid="33809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6" grpId="0" autoUpdateAnimBg="0"/>
      <p:bldP spid="33817" grpId="0" animBg="1"/>
      <p:bldP spid="33818" grpId="0" animBg="1"/>
      <p:bldP spid="33819" grpId="0" animBg="1"/>
      <p:bldP spid="33820" grpId="0" animBg="1"/>
      <p:bldP spid="33822" grpId="0" autoUpdateAnimBg="0"/>
      <p:bldP spid="33824" grpId="0" autoUpdateAnimBg="0"/>
      <p:bldP spid="33826" grpId="0" animBg="1" autoUpdateAnimBg="0"/>
      <p:bldP spid="33827" grpId="0" animBg="1" autoUpdateAnimBg="0"/>
      <p:bldP spid="33829" grpId="0" autoUpdateAnimBg="0"/>
      <p:bldP spid="33831" grpId="0" autoUpdateAnimBg="0"/>
      <p:bldP spid="33833" grpId="0" autoUpdateAnimBg="0"/>
      <p:bldP spid="33835" grpId="0" autoUpdateAnimBg="0"/>
      <p:bldP spid="33836" grpId="0" animBg="1" autoUpdateAnimBg="0"/>
      <p:bldP spid="33837" grpId="0" animBg="1" autoUpdateAnimBg="0"/>
      <p:bldP spid="3383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 rot="-1273183">
            <a:off x="381000" y="4038600"/>
            <a:ext cx="5638800" cy="1676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660000" scaled="1"/>
                </a:gradFill>
                <a:latin typeface="Impact"/>
              </a:rPr>
              <a:t>машинобудування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3200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9900CC"/>
                </a:solidFill>
              </a:rPr>
              <a:t>Налічує десятки тисяч підприємств і тисячі фірм. Найбільші монополії в автомобілебудуванні «Дженерал моторс», «Форд мотор», «Даймлер Крайслер»</a:t>
            </a:r>
          </a:p>
        </p:txBody>
      </p:sp>
      <p:pic>
        <p:nvPicPr>
          <p:cNvPr id="34820" name="Picture 4" descr="TN0033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7526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TN006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52600"/>
            <a:ext cx="13763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953000" y="3886200"/>
            <a:ext cx="3733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006600"/>
                </a:solidFill>
              </a:rPr>
              <a:t>США контролює 2/3 світового ринку цивільної авіації. Найбільшими монополіями є «Боїнг», «Юнайтед текнолоджіз», «Макдонелл Дуглас», «Локхід». Головний район авіабудування - тихоокеанські штати.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286000" y="228600"/>
            <a:ext cx="657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000099"/>
                </a:solidFill>
              </a:rPr>
              <a:t>Автомобілебудування поширене в 20 штатах США. Однак головним районом виробництва залишається Приозерье, особливо штат Мічиган з «автомобільною столицею» Детройтом.</a:t>
            </a:r>
          </a:p>
        </p:txBody>
      </p:sp>
    </p:spTree>
    <p:extLst>
      <p:ext uri="{BB962C8B-B14F-4D97-AF65-F5344CB8AC3E}">
        <p14:creationId xmlns:p14="http://schemas.microsoft.com/office/powerpoint/2010/main" val="30205513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autoUpdateAnimBg="0"/>
      <p:bldP spid="34822" grpId="0" autoUpdateAnimBg="0"/>
      <p:bldP spid="3482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N0033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16494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BS0058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8758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323528" y="247650"/>
            <a:ext cx="5943600" cy="609600"/>
          </a:xfrm>
          <a:prstGeom prst="rect">
            <a:avLst/>
          </a:prstGeom>
        </p:spPr>
        <p:txBody>
          <a:bodyPr vert="horz" wrap="none" fromWordArt="1">
            <a:prstTxWarp prst="textPlain">
              <a:avLst/>
            </a:prstTxWarp>
          </a:bodyPr>
          <a:lstStyle/>
          <a:p>
            <a:pPr algn="ctr" fontAlgn="auto"/>
            <a:r>
              <a:rPr lang="ru-RU" b="1" kern="10" dirty="0" err="1">
                <a:ln w="12700">
                  <a:solidFill>
                    <a:srgbClr val="CFCB31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53882" dir="2700000" algn="ctr" rotWithShape="0">
                    <a:srgbClr val="CBCBCB"/>
                  </a:outerShdw>
                </a:effectLst>
                <a:latin typeface="Times New Roman"/>
                <a:cs typeface="Times New Roman"/>
              </a:rPr>
              <a:t>М</a:t>
            </a:r>
            <a:r>
              <a:rPr lang="ru-RU" b="1" kern="10" dirty="0" err="1" smtClean="0">
                <a:ln w="12700">
                  <a:solidFill>
                    <a:srgbClr val="CFCB31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53882" dir="2700000" algn="ctr" rotWithShape="0">
                    <a:srgbClr val="CBCBCB"/>
                  </a:outerShdw>
                </a:effectLst>
                <a:latin typeface="Times New Roman"/>
                <a:cs typeface="Times New Roman"/>
              </a:rPr>
              <a:t>ашинобудування</a:t>
            </a:r>
            <a:endParaRPr lang="ru-RU" b="1" kern="10" dirty="0" smtClean="0">
              <a:ln w="12700">
                <a:solidFill>
                  <a:srgbClr val="CFCB31"/>
                </a:solidFill>
                <a:round/>
                <a:headEnd/>
                <a:tailEnd/>
              </a:ln>
              <a:solidFill>
                <a:srgbClr val="CC9900"/>
              </a:solidFill>
              <a:effectLst>
                <a:outerShdw dist="53882" dir="2700000" algn="ctr" rotWithShape="0">
                  <a:srgbClr val="CBCBCB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49052" y="1073447"/>
            <a:ext cx="551909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 err="1" smtClean="0">
                <a:solidFill>
                  <a:srgbClr val="3333CC"/>
                </a:solidFill>
              </a:rPr>
              <a:t>Електротехнічна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і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електронна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промисловість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США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випускає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продукцію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як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промислового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, так і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побутового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призначення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.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Світовий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ринок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ЕОМ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контролюють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американські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фірми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на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чолі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з «Ай-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Бі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-Ем»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62422" y="2551410"/>
            <a:ext cx="7723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800" b="1" dirty="0" smtClean="0">
                <a:solidFill>
                  <a:srgbClr val="3333CC"/>
                </a:solidFill>
              </a:rPr>
              <a:t>Активно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відбувається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процес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кооперування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промисловості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і науки.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Виникли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науково-промислові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територіальні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комплекси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в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різних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частинах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США,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наприклад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«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Силіконова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долина» в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Каліфорнії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, яка є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провідним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у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світі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районом по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виробництву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3333CC"/>
                </a:solidFill>
              </a:rPr>
              <a:t>напівпровідників</a:t>
            </a:r>
            <a:r>
              <a:rPr lang="ru-RU" altLang="ru-RU" sz="1800" b="1" dirty="0" smtClean="0">
                <a:solidFill>
                  <a:srgbClr val="3333CC"/>
                </a:solidFill>
              </a:rPr>
              <a:t>.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62422" y="4149080"/>
            <a:ext cx="657177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altLang="ru-RU" sz="1800" b="1" dirty="0" err="1" smtClean="0">
                <a:solidFill>
                  <a:schemeClr val="accent6"/>
                </a:solidFill>
              </a:rPr>
              <a:t>Суднобудування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 США сильно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поступається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 за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значимістю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іншим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галузям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машинобудування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.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Воно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 не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витримує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конкуренції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 з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іншими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країнами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світу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.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Центри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знаходяться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 на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Атлантичному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узбережжі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 і в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Мексиканській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затоці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. Є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судноверфі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 в </a:t>
            </a:r>
            <a:r>
              <a:rPr lang="ru-RU" altLang="ru-RU" sz="1800" b="1" dirty="0" err="1" smtClean="0">
                <a:solidFill>
                  <a:schemeClr val="accent6"/>
                </a:solidFill>
              </a:rPr>
              <a:t>районі</a:t>
            </a:r>
            <a:r>
              <a:rPr lang="ru-RU" altLang="ru-RU" sz="1800" b="1" dirty="0" smtClean="0">
                <a:solidFill>
                  <a:schemeClr val="accent6"/>
                </a:solidFill>
              </a:rPr>
              <a:t> Великих озер</a:t>
            </a:r>
            <a:r>
              <a:rPr lang="ru-RU" altLang="ru-RU" sz="1800" b="1" dirty="0" smtClean="0">
                <a:solidFill>
                  <a:srgbClr val="660033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400"/>
            <a:ext cx="11430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926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/>
      <p:bldP spid="35846" grpId="0"/>
      <p:bldP spid="358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ollyw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75" y="-315913"/>
            <a:ext cx="11377613" cy="1151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452596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alt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Столиця</a:t>
            </a:r>
            <a:r>
              <a:rPr lang="ru-RU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uk-UA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alt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ашингтон</a:t>
            </a:r>
            <a:endParaRPr lang="ru-RU" alt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/>
            <a:r>
              <a:rPr lang="ru-RU" alt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Адміністративний</a:t>
            </a:r>
            <a:r>
              <a:rPr lang="ru-RU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alt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поділ</a:t>
            </a:r>
            <a:r>
              <a:rPr lang="ru-RU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50 </a:t>
            </a:r>
            <a:r>
              <a:rPr lang="ru-RU" alt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штатів</a:t>
            </a:r>
            <a:r>
              <a:rPr lang="ru-RU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  <a:r>
              <a:rPr lang="uk-UA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r>
              <a:rPr lang="ru-RU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alt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федеральний</a:t>
            </a:r>
            <a:r>
              <a:rPr lang="ru-RU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округ</a:t>
            </a:r>
            <a:r>
              <a:rPr lang="en-US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Колумбія</a:t>
            </a:r>
            <a:endParaRPr lang="ru-RU" alt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/>
            <a:r>
              <a:rPr lang="ru-RU" alt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Територія</a:t>
            </a:r>
            <a:r>
              <a:rPr lang="ru-RU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9 372</a:t>
            </a:r>
            <a:r>
              <a:rPr lang="uk-UA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614 км</a:t>
            </a:r>
            <a:r>
              <a:rPr lang="uk-UA" altLang="ru-RU" b="1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altLang="ru-RU" b="1" baseline="300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/>
            <a:r>
              <a:rPr lang="ru-RU" alt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Населення</a:t>
            </a:r>
            <a:r>
              <a:rPr lang="ru-RU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uk-UA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307,9</a:t>
            </a:r>
            <a:r>
              <a:rPr lang="ru-RU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млн. </a:t>
            </a:r>
            <a:r>
              <a:rPr lang="ru-RU" alt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осб</a:t>
            </a:r>
            <a:r>
              <a:rPr lang="ru-RU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ru-RU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Густота </a:t>
            </a:r>
            <a:r>
              <a:rPr lang="ru-RU" alt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населення</a:t>
            </a:r>
            <a:r>
              <a:rPr lang="ru-RU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3</a:t>
            </a:r>
            <a:r>
              <a:rPr lang="uk-UA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  <a:r>
              <a:rPr lang="ru-RU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alt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осб</a:t>
            </a:r>
            <a:r>
              <a:rPr lang="ru-RU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./км2</a:t>
            </a:r>
            <a:endParaRPr lang="uk-UA" alt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7836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Нефтеперерабатывающий зав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8768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kern="1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Хімічна промисловість.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2438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За розмірами виробництва продукції США є одним зі світових лідерів. Тут панують фірми "Дюпон де Немур», «Доу кемікл», «Монсанто».</a:t>
            </a:r>
            <a:endParaRPr lang="ru-RU" altLang="ru-RU" sz="1800" b="1" smtClean="0">
              <a:solidFill>
                <a:srgbClr val="FF0000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324600" y="1219200"/>
            <a:ext cx="25908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Основними районами є штати Півночі, де хімія пов'язана з металургією, автомобілебудуванням, текстильною промисловістю, сільським господарством.</a:t>
            </a:r>
            <a:endParaRPr lang="ru-RU" altLang="ru-RU" sz="1800" b="1" smtClean="0">
              <a:solidFill>
                <a:srgbClr val="FF0000"/>
              </a:solidFill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28600" y="4419600"/>
            <a:ext cx="868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800" b="1" smtClean="0">
                <a:solidFill>
                  <a:srgbClr val="006600"/>
                </a:solidFill>
              </a:rPr>
              <a:t>Велика концентрація хімічних підприємств спостерігається на узбережжі Мексиканської затоки в штатах, які багаті сировиною для цієї галузі: нафтою, природним газом і сіркою.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88938" y="5638800"/>
            <a:ext cx="85264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altLang="ru-RU" sz="1800" b="1" smtClean="0">
                <a:solidFill>
                  <a:srgbClr val="3333CC"/>
                </a:solidFill>
              </a:rPr>
              <a:t>У долині річки Теннесі склався комплекс енергоємних хімічних виробництв. Швидкими темпами розвивається хімічна промисловість на Тихоокеанському узбережжі.</a:t>
            </a:r>
          </a:p>
        </p:txBody>
      </p:sp>
    </p:spTree>
    <p:extLst>
      <p:ext uri="{BB962C8B-B14F-4D97-AF65-F5344CB8AC3E}">
        <p14:creationId xmlns:p14="http://schemas.microsoft.com/office/powerpoint/2010/main" val="39247656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8" grpId="0"/>
      <p:bldP spid="36869" grpId="0"/>
      <p:bldP spid="36870" grpId="0"/>
      <p:bldP spid="368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5410200" cy="838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b="1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"/>
                <a:cs typeface="Arial"/>
              </a:rPr>
              <a:t>транспортний комплекс</a:t>
            </a:r>
          </a:p>
        </p:txBody>
      </p:sp>
      <p:pic>
        <p:nvPicPr>
          <p:cNvPr id="37891" name="Picture 3" descr="BD0568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1981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BD0567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895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BD0728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1330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TN00561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52800"/>
            <a:ext cx="1752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057400" y="5105400"/>
            <a:ext cx="6858000" cy="1200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Основу залізничної системи складають трансконтинентальні магістралі, що йдуть від Атлантичного до Тихоокеанського узбережжя. Решта магістралі прокладені як у широтному, так і в меридіональному напрямку.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04800" y="2895600"/>
            <a:ext cx="6629400" cy="1739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800" b="1" smtClean="0">
                <a:solidFill>
                  <a:srgbClr val="000000"/>
                </a:solidFill>
                <a:latin typeface="Lucida Console" pitchFamily="49" charset="0"/>
              </a:rPr>
              <a:t>Швидкому розвитку автомобільного транспорту сприяв процес урбанізації і фермерський тип сільського розселення, а також наявність великої мережі хороших автодоріг по всій країні, налагоджена система тих обслуговування та активна діяльність автомобільних монополій.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362200" y="1524000"/>
            <a:ext cx="6400800" cy="923925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800" b="1" smtClean="0">
                <a:solidFill>
                  <a:srgbClr val="000000"/>
                </a:solidFill>
              </a:rPr>
              <a:t>Авіаційний транспорт має велике значення в пасажирських перевезеннях та внутрішніх та міжнародних. Парк літаків цивільної авіації - найбільший у світі.</a:t>
            </a:r>
          </a:p>
        </p:txBody>
      </p:sp>
    </p:spTree>
    <p:extLst>
      <p:ext uri="{BB962C8B-B14F-4D97-AF65-F5344CB8AC3E}">
        <p14:creationId xmlns:p14="http://schemas.microsoft.com/office/powerpoint/2010/main" val="5914756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5" grpId="0" animBg="1"/>
      <p:bldP spid="37896" grpId="0" animBg="1"/>
      <p:bldP spid="3789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Зовнішні економічні зв’язки.</a:t>
            </a:r>
          </a:p>
        </p:txBody>
      </p:sp>
      <p:pic>
        <p:nvPicPr>
          <p:cNvPr id="39939" name="Picture 3" descr="BD0666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2420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228600" y="1143000"/>
            <a:ext cx="2895600" cy="2362200"/>
          </a:xfrm>
          <a:prstGeom prst="flowChartMultidocumen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США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є першим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  торговельним партнером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для багатьох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держав світу.</a:t>
            </a: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5867400" y="1219200"/>
            <a:ext cx="2819400" cy="2667000"/>
          </a:xfrm>
          <a:prstGeom prst="flowChartDocumen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У зовнішній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торгівлі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велика роль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  сусідів: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Канади і Мексики, а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також Японії, Росії та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країн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Зарубіжної Європи.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304800" y="3657600"/>
            <a:ext cx="3352800" cy="2819400"/>
          </a:xfrm>
          <a:prstGeom prst="flowChartDocument">
            <a:avLst/>
          </a:pr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Експорт: продукція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машинобудування,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продовольство, хімікати,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кам'яне вугілля.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Імпорт: продовольство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транспортні засоби,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мінеральна сировина</a:t>
            </a: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3429000" y="3886200"/>
            <a:ext cx="2667000" cy="1676400"/>
          </a:xfrm>
          <a:prstGeom prst="flowChartDocumen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На частку ТНК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  припадає до 2/3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  зовнішньоекономічного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обороту США 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5638800" y="4800600"/>
            <a:ext cx="2362200" cy="1828800"/>
          </a:xfrm>
          <a:prstGeom prst="flowChartDocumen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Велику роль,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  ніж торгівля, грає</a:t>
            </a:r>
          </a:p>
          <a:p>
            <a:pPr algn="ctr" eaLnBrk="1" hangingPunct="1"/>
            <a:r>
              <a:rPr lang="ru-RU" altLang="ru-RU" sz="1800" b="1" smtClean="0">
                <a:solidFill>
                  <a:srgbClr val="000000"/>
                </a:solidFill>
              </a:rPr>
              <a:t>вивіз капіталу</a:t>
            </a:r>
          </a:p>
        </p:txBody>
      </p:sp>
    </p:spTree>
    <p:extLst>
      <p:ext uri="{BB962C8B-B14F-4D97-AF65-F5344CB8AC3E}">
        <p14:creationId xmlns:p14="http://schemas.microsoft.com/office/powerpoint/2010/main" val="42285791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40" grpId="0" animBg="1"/>
      <p:bldP spid="39941" grpId="0" animBg="1"/>
      <p:bldP spid="39942" grpId="0" animBg="1"/>
      <p:bldP spid="39943" grpId="0" animBg="1"/>
      <p:bldP spid="399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20688"/>
            <a:ext cx="8425060" cy="1143000"/>
          </a:xfrm>
        </p:spPr>
        <p:txBody>
          <a:bodyPr/>
          <a:lstStyle/>
          <a:p>
            <a:r>
              <a:rPr lang="uk-UA" altLang="ru-RU" sz="1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uk-UA" altLang="ru-RU" sz="1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altLang="ru-RU" sz="1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uk-UA" altLang="ru-RU" sz="1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altLang="ru-RU" sz="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Архітектура</a:t>
            </a:r>
            <a:r>
              <a:rPr lang="uk-UA" altLang="ru-RU" sz="1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uk-UA" altLang="ru-RU" sz="1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altLang="ru-RU" sz="2400" dirty="0" smtClean="0">
                <a:solidFill>
                  <a:srgbClr val="006600"/>
                </a:solidFill>
              </a:rPr>
              <a:t>Архітектурі </a:t>
            </a:r>
            <a:r>
              <a:rPr lang="uk-UA" altLang="ru-RU" sz="2400" dirty="0" smtClean="0">
                <a:solidFill>
                  <a:srgbClr val="006600"/>
                </a:solidFill>
              </a:rPr>
              <a:t>Сполучених Штатів притаманне регіональне розмаїття, вона була сформована під впливом багатьох зовнішніх сил. Тому можна сказати, що американська архітектура еклектична, що не дивно для мультикультурного суспільства.</a:t>
            </a:r>
            <a:br>
              <a:rPr lang="uk-UA" altLang="ru-RU" sz="2400" dirty="0" smtClean="0">
                <a:solidFill>
                  <a:srgbClr val="006600"/>
                </a:solidFill>
              </a:rPr>
            </a:br>
            <a:endParaRPr lang="uk-UA" altLang="ru-RU" sz="2400" dirty="0" smtClean="0">
              <a:solidFill>
                <a:srgbClr val="006600"/>
              </a:solidFill>
            </a:endParaRP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ru-RU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28717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65400"/>
            <a:ext cx="27368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2768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2843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308" y="188640"/>
            <a:ext cx="6876256" cy="998735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Статуя Свободи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086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77842"/>
            <a:ext cx="2181225" cy="3333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8384" y="0"/>
            <a:ext cx="861827" cy="218876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614730" y="2225455"/>
            <a:ext cx="4811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2400" b="1" i="1" u="sng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Статуя </a:t>
            </a:r>
            <a:r>
              <a:rPr lang="ru-RU" sz="2400" b="1" i="1" u="sng" kern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Свободи</a:t>
            </a:r>
            <a:r>
              <a:rPr lang="ru-RU" sz="2400" i="1" kern="0" dirty="0" smtClean="0">
                <a:solidFill>
                  <a:srgbClr val="006600"/>
                </a:solidFill>
              </a:rPr>
              <a:t>-одна з </a:t>
            </a:r>
            <a:r>
              <a:rPr lang="ru-RU" sz="2400" i="1" kern="0" dirty="0" err="1" smtClean="0">
                <a:solidFill>
                  <a:srgbClr val="006600"/>
                </a:solidFill>
              </a:rPr>
              <a:t>найзнаменитіших</a:t>
            </a:r>
            <a:r>
              <a:rPr lang="ru-RU" sz="2400" i="1" kern="0" dirty="0" smtClean="0">
                <a:solidFill>
                  <a:srgbClr val="006600"/>
                </a:solidFill>
              </a:rPr>
              <a:t> скульптур у США і в </a:t>
            </a:r>
            <a:r>
              <a:rPr lang="ru-RU" sz="2400" i="1" kern="0" dirty="0" err="1" smtClean="0">
                <a:solidFill>
                  <a:srgbClr val="006600"/>
                </a:solidFill>
              </a:rPr>
              <a:t>світі</a:t>
            </a:r>
            <a:r>
              <a:rPr lang="ru-RU" sz="2400" i="1" kern="0" dirty="0" smtClean="0">
                <a:solidFill>
                  <a:srgbClr val="006600"/>
                </a:solidFill>
              </a:rPr>
              <a:t>, часто звана «символом Нью-Йорка і США», «символом </a:t>
            </a:r>
            <a:r>
              <a:rPr lang="ru-RU" sz="2400" i="1" kern="0" dirty="0" err="1" smtClean="0">
                <a:solidFill>
                  <a:srgbClr val="006600"/>
                </a:solidFill>
              </a:rPr>
              <a:t>свободи</a:t>
            </a:r>
            <a:r>
              <a:rPr lang="ru-RU" sz="2400" i="1" kern="0" dirty="0" smtClean="0">
                <a:solidFill>
                  <a:srgbClr val="006600"/>
                </a:solidFill>
              </a:rPr>
              <a:t> і </a:t>
            </a:r>
            <a:r>
              <a:rPr lang="ru-RU" sz="2400" i="1" kern="0" dirty="0" err="1" smtClean="0">
                <a:solidFill>
                  <a:srgbClr val="006600"/>
                </a:solidFill>
              </a:rPr>
              <a:t>демократії</a:t>
            </a:r>
            <a:r>
              <a:rPr lang="ru-RU" sz="2400" i="1" kern="0" dirty="0" smtClean="0">
                <a:solidFill>
                  <a:srgbClr val="006600"/>
                </a:solidFill>
              </a:rPr>
              <a:t>», «</a:t>
            </a:r>
            <a:r>
              <a:rPr lang="ru-RU" sz="2400" i="1" kern="0" dirty="0" err="1" smtClean="0">
                <a:solidFill>
                  <a:srgbClr val="006600"/>
                </a:solidFill>
              </a:rPr>
              <a:t>Леді</a:t>
            </a:r>
            <a:r>
              <a:rPr lang="ru-RU" sz="2400" i="1" kern="0" dirty="0" smtClean="0">
                <a:solidFill>
                  <a:srgbClr val="006600"/>
                </a:solidFill>
              </a:rPr>
              <a:t> Свобода». </a:t>
            </a:r>
            <a:r>
              <a:rPr lang="ru-RU" sz="2400" i="1" kern="0" dirty="0" err="1" smtClean="0">
                <a:solidFill>
                  <a:srgbClr val="006600"/>
                </a:solidFill>
              </a:rPr>
              <a:t>Це</a:t>
            </a:r>
            <a:r>
              <a:rPr lang="ru-RU" sz="2400" i="1" kern="0" dirty="0" smtClean="0">
                <a:solidFill>
                  <a:srgbClr val="006600"/>
                </a:solidFill>
              </a:rPr>
              <a:t> </a:t>
            </a:r>
            <a:r>
              <a:rPr lang="ru-RU" sz="2400" i="1" kern="0" dirty="0" err="1" smtClean="0">
                <a:solidFill>
                  <a:srgbClr val="006600"/>
                </a:solidFill>
              </a:rPr>
              <a:t>подарунок</a:t>
            </a:r>
            <a:r>
              <a:rPr lang="ru-RU" sz="2400" i="1" kern="0" dirty="0" smtClean="0">
                <a:solidFill>
                  <a:srgbClr val="006600"/>
                </a:solidFill>
              </a:rPr>
              <a:t> </a:t>
            </a:r>
            <a:r>
              <a:rPr lang="ru-RU" sz="2400" i="1" kern="0" dirty="0" err="1" smtClean="0">
                <a:solidFill>
                  <a:srgbClr val="006600"/>
                </a:solidFill>
              </a:rPr>
              <a:t>французьких</a:t>
            </a:r>
            <a:r>
              <a:rPr lang="ru-RU" sz="2400" i="1" kern="0" dirty="0" smtClean="0">
                <a:solidFill>
                  <a:srgbClr val="006600"/>
                </a:solidFill>
              </a:rPr>
              <a:t> </a:t>
            </a:r>
            <a:r>
              <a:rPr lang="ru-RU" sz="2400" i="1" kern="0" dirty="0" err="1" smtClean="0">
                <a:solidFill>
                  <a:srgbClr val="006600"/>
                </a:solidFill>
              </a:rPr>
              <a:t>громадян</a:t>
            </a:r>
            <a:r>
              <a:rPr lang="ru-RU" sz="2400" i="1" kern="0" dirty="0" smtClean="0">
                <a:solidFill>
                  <a:srgbClr val="006600"/>
                </a:solidFill>
              </a:rPr>
              <a:t> до </a:t>
            </a:r>
            <a:r>
              <a:rPr lang="ru-RU" sz="2400" i="1" kern="0" dirty="0" err="1" smtClean="0">
                <a:solidFill>
                  <a:srgbClr val="006600"/>
                </a:solidFill>
              </a:rPr>
              <a:t>сторіччя</a:t>
            </a:r>
            <a:r>
              <a:rPr lang="ru-RU" sz="2400" i="1" kern="0" dirty="0" smtClean="0">
                <a:solidFill>
                  <a:srgbClr val="006600"/>
                </a:solidFill>
              </a:rPr>
              <a:t> </a:t>
            </a:r>
            <a:r>
              <a:rPr lang="ru-RU" sz="2400" i="1" kern="0" dirty="0" err="1" smtClean="0">
                <a:solidFill>
                  <a:srgbClr val="006600"/>
                </a:solidFill>
              </a:rPr>
              <a:t>американської</a:t>
            </a:r>
            <a:r>
              <a:rPr lang="ru-RU" sz="2400" i="1" kern="0" dirty="0" smtClean="0">
                <a:solidFill>
                  <a:srgbClr val="006600"/>
                </a:solidFill>
              </a:rPr>
              <a:t> </a:t>
            </a:r>
            <a:r>
              <a:rPr lang="ru-RU" sz="2400" i="1" kern="0" dirty="0" err="1" smtClean="0">
                <a:solidFill>
                  <a:srgbClr val="006600"/>
                </a:solidFill>
              </a:rPr>
              <a:t>революції</a:t>
            </a:r>
            <a:r>
              <a:rPr lang="ru-RU" sz="2400" i="1" kern="0" dirty="0" smtClean="0">
                <a:solidFill>
                  <a:srgbClr val="006600"/>
                </a:solidFill>
              </a:rPr>
              <a:t>.</a:t>
            </a:r>
            <a:endParaRPr lang="uk-UA" sz="2400" i="1" kern="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510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презентации\Шаблоны для презентаций\124 Мб\PowerPoint_Pro_Templates\geograhpic\15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36912"/>
            <a:ext cx="2122016" cy="2140468"/>
          </a:xfrm>
        </p:spPr>
      </p:pic>
      <p:sp>
        <p:nvSpPr>
          <p:cNvPr id="4" name="Прямоугольник 3"/>
          <p:cNvSpPr/>
          <p:nvPr/>
        </p:nvSpPr>
        <p:spPr>
          <a:xfrm>
            <a:off x="732675" y="332656"/>
            <a:ext cx="7678650" cy="12537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Дякуємо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74" y="2153816"/>
            <a:ext cx="3774145" cy="268719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ollyw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75" y="-315913"/>
            <a:ext cx="11377613" cy="1151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0"/>
            <a:ext cx="9144000" cy="4525963"/>
          </a:xfrm>
        </p:spPr>
        <p:txBody>
          <a:bodyPr/>
          <a:lstStyle/>
          <a:p>
            <a:pPr eaLnBrk="1" hangingPunct="1"/>
            <a:r>
              <a:rPr lang="ru-RU" alt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Офіційні</a:t>
            </a:r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alt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мови</a:t>
            </a:r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: </a:t>
            </a:r>
            <a:r>
              <a:rPr lang="ru-RU" alt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англійська</a:t>
            </a:r>
            <a:endParaRPr lang="ru-RU" altLang="ru-RU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/>
            <a:r>
              <a:rPr lang="ru-RU" alt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Етнорасовий</a:t>
            </a:r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 склад: </a:t>
            </a:r>
            <a:r>
              <a:rPr lang="ru-RU" alt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білі</a:t>
            </a:r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alt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включаючи</a:t>
            </a:r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 латино-</a:t>
            </a:r>
            <a:r>
              <a:rPr lang="ru-RU" alt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американців</a:t>
            </a:r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 83</a:t>
            </a:r>
            <a:r>
              <a:rPr lang="uk-UA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%, афроамериканці 13%, аборигени – індіанці і ескімоси 3%</a:t>
            </a:r>
            <a:endParaRPr lang="ru-RU" altLang="ru-RU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/>
            <a:r>
              <a:rPr lang="ru-RU" alt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Релігії</a:t>
            </a:r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: протестантизм 56%,</a:t>
            </a:r>
            <a:r>
              <a:rPr lang="uk-UA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 католицизм 28</a:t>
            </a:r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%,</a:t>
            </a:r>
            <a:r>
              <a:rPr lang="uk-UA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 іудаїзм2%, сектантські вірування</a:t>
            </a:r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eaLnBrk="1" hangingPunct="1"/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ВНП на одну особу: 33 900$</a:t>
            </a:r>
            <a:r>
              <a:rPr lang="uk-UA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 США</a:t>
            </a:r>
            <a:endParaRPr lang="ru-RU" altLang="ru-RU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/>
            <a:r>
              <a:rPr lang="ru-RU" alt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Грошова</a:t>
            </a:r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alt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одиниця</a:t>
            </a:r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uk-UA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 долар = 100 центам</a:t>
            </a:r>
          </a:p>
        </p:txBody>
      </p:sp>
    </p:spTree>
    <p:extLst>
      <p:ext uri="{BB962C8B-B14F-4D97-AF65-F5344CB8AC3E}">
        <p14:creationId xmlns:p14="http://schemas.microsoft.com/office/powerpoint/2010/main" val="33512860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ТА\презентации\Шаблоны для презентаций\124 Мб\PowerPoint_Pro_Templates\geograhpic\15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Клімат США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166398"/>
            <a:ext cx="8229600" cy="4525963"/>
          </a:xfrm>
        </p:spPr>
        <p:txBody>
          <a:bodyPr/>
          <a:lstStyle/>
          <a:p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США 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помірний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Гаваях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м'який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найбільшою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кількістю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опадів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на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Алясці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суворий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холодний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постійним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сніговим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покривом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Південна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Флориди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Гаваї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розташовані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тропічній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зоні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Південна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тихоокеанського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узбережжя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середземноморський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тепле і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сухе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літо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холодна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дощова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зима. 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76" y="4653136"/>
            <a:ext cx="2016224" cy="2076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120" y="4986"/>
            <a:ext cx="2664296" cy="327327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РАБОТА\презентации\Шаблоны для презентаций\124 Мб\PowerPoint_Pro_Templates\geograhpic\15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Рельєф США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3548" y="1412776"/>
            <a:ext cx="8136904" cy="4525963"/>
          </a:xfrm>
        </p:spPr>
        <p:txBody>
          <a:bodyPr/>
          <a:lstStyle/>
          <a:p>
            <a:r>
              <a:rPr lang="ru-RU" sz="2400" i="1" dirty="0">
                <a:solidFill>
                  <a:schemeClr val="bg1"/>
                </a:solidFill>
              </a:rPr>
              <a:t>На </a:t>
            </a:r>
            <a:r>
              <a:rPr lang="ru-RU" sz="2400" i="1" dirty="0" err="1">
                <a:solidFill>
                  <a:schemeClr val="bg1"/>
                </a:solidFill>
              </a:rPr>
              <a:t>сході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уздовж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узбережжя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Атлантичного</a:t>
            </a:r>
            <a:r>
              <a:rPr lang="ru-RU" sz="2400" i="1" dirty="0">
                <a:solidFill>
                  <a:schemeClr val="bg1"/>
                </a:solidFill>
              </a:rPr>
              <a:t> океану </a:t>
            </a:r>
            <a:r>
              <a:rPr lang="ru-RU" sz="2400" i="1" dirty="0" err="1">
                <a:solidFill>
                  <a:schemeClr val="bg1"/>
                </a:solidFill>
              </a:rPr>
              <a:t>простяглася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Аппалачська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гірська</a:t>
            </a:r>
            <a:r>
              <a:rPr lang="ru-RU" sz="2400" i="1" dirty="0">
                <a:solidFill>
                  <a:schemeClr val="bg1"/>
                </a:solidFill>
              </a:rPr>
              <a:t> система . На </a:t>
            </a:r>
            <a:r>
              <a:rPr lang="ru-RU" sz="2400" i="1" dirty="0" err="1">
                <a:solidFill>
                  <a:schemeClr val="bg1"/>
                </a:solidFill>
              </a:rPr>
              <a:t>захід</a:t>
            </a:r>
            <a:r>
              <a:rPr lang="ru-RU" sz="2400" i="1" dirty="0">
                <a:solidFill>
                  <a:schemeClr val="bg1"/>
                </a:solidFill>
              </a:rPr>
              <a:t> і </a:t>
            </a:r>
            <a:r>
              <a:rPr lang="ru-RU" sz="2400" i="1" dirty="0" err="1">
                <a:solidFill>
                  <a:schemeClr val="bg1"/>
                </a:solidFill>
              </a:rPr>
              <a:t>південь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від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неї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поверхня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вирівнюється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i="1" dirty="0" err="1">
                <a:solidFill>
                  <a:schemeClr val="bg1"/>
                </a:solidFill>
              </a:rPr>
              <a:t>утворюючи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ниці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райони</a:t>
            </a:r>
            <a:r>
              <a:rPr lang="ru-RU" sz="2400" i="1" dirty="0">
                <a:solidFill>
                  <a:schemeClr val="bg1"/>
                </a:solidFill>
              </a:rPr>
              <a:t> , по </a:t>
            </a:r>
            <a:r>
              <a:rPr lang="ru-RU" sz="2400" i="1" dirty="0" err="1">
                <a:solidFill>
                  <a:schemeClr val="bg1"/>
                </a:solidFill>
              </a:rPr>
              <a:t>яких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протікають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найбільші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річки</a:t>
            </a:r>
            <a:r>
              <a:rPr lang="ru-RU" sz="2400" i="1" dirty="0">
                <a:solidFill>
                  <a:schemeClr val="bg1"/>
                </a:solidFill>
              </a:rPr>
              <a:t> США . </a:t>
            </a:r>
            <a:r>
              <a:rPr lang="ru-RU" sz="2400" i="1" dirty="0" err="1">
                <a:solidFill>
                  <a:schemeClr val="bg1"/>
                </a:solidFill>
              </a:rPr>
              <a:t>Далі</a:t>
            </a:r>
            <a:r>
              <a:rPr lang="ru-RU" sz="2400" i="1" dirty="0">
                <a:solidFill>
                  <a:schemeClr val="bg1"/>
                </a:solidFill>
              </a:rPr>
              <a:t> на </a:t>
            </a:r>
            <a:r>
              <a:rPr lang="ru-RU" sz="2400" i="1" dirty="0" err="1">
                <a:solidFill>
                  <a:schemeClr val="bg1"/>
                </a:solidFill>
              </a:rPr>
              <a:t>захід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місцевість</a:t>
            </a:r>
            <a:r>
              <a:rPr lang="ru-RU" sz="2400" i="1" dirty="0">
                <a:solidFill>
                  <a:schemeClr val="bg1"/>
                </a:solidFill>
              </a:rPr>
              <a:t> переходить в </a:t>
            </a:r>
            <a:r>
              <a:rPr lang="ru-RU" sz="2400" i="1" dirty="0" err="1">
                <a:solidFill>
                  <a:schemeClr val="bg1"/>
                </a:solidFill>
              </a:rPr>
              <a:t>обширні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рівнини</a:t>
            </a:r>
            <a:r>
              <a:rPr lang="ru-RU" sz="2400" i="1" dirty="0">
                <a:solidFill>
                  <a:schemeClr val="bg1"/>
                </a:solidFill>
              </a:rPr>
              <a:t> і </a:t>
            </a:r>
            <a:r>
              <a:rPr lang="ru-RU" sz="2400" i="1" dirty="0" err="1">
                <a:solidFill>
                  <a:schemeClr val="bg1"/>
                </a:solidFill>
              </a:rPr>
              <a:t>прерії</a:t>
            </a:r>
            <a:r>
              <a:rPr lang="ru-RU" sz="2400" i="1" dirty="0">
                <a:solidFill>
                  <a:schemeClr val="bg1"/>
                </a:solidFill>
              </a:rPr>
              <a:t> , </a:t>
            </a:r>
            <a:r>
              <a:rPr lang="ru-RU" sz="2400" i="1" dirty="0" err="1">
                <a:solidFill>
                  <a:schemeClr val="bg1"/>
                </a:solidFill>
              </a:rPr>
              <a:t>названі</a:t>
            </a:r>
            <a:r>
              <a:rPr lang="ru-RU" sz="2400" i="1" dirty="0">
                <a:solidFill>
                  <a:schemeClr val="bg1"/>
                </a:solidFill>
              </a:rPr>
              <a:t> Великими </a:t>
            </a:r>
            <a:r>
              <a:rPr lang="ru-RU" sz="2400" i="1" dirty="0" err="1">
                <a:solidFill>
                  <a:schemeClr val="bg1"/>
                </a:solidFill>
              </a:rPr>
              <a:t>рівнинами</a:t>
            </a:r>
            <a:r>
              <a:rPr lang="ru-RU" sz="2400" i="1" dirty="0">
                <a:solidFill>
                  <a:schemeClr val="bg1"/>
                </a:solidFill>
              </a:rPr>
              <a:t> , </a:t>
            </a:r>
            <a:r>
              <a:rPr lang="ru-RU" sz="2400" i="1" dirty="0" err="1">
                <a:solidFill>
                  <a:schemeClr val="bg1"/>
                </a:solidFill>
              </a:rPr>
              <a:t>яким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передують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гірські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райони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Кордильєр</a:t>
            </a:r>
            <a:r>
              <a:rPr lang="ru-RU" sz="2400" i="1" dirty="0">
                <a:solidFill>
                  <a:schemeClr val="bg1"/>
                </a:solidFill>
              </a:rPr>
              <a:t>. </a:t>
            </a:r>
            <a:r>
              <a:rPr lang="ru-RU" sz="2400" i="1" dirty="0" err="1">
                <a:solidFill>
                  <a:schemeClr val="bg1"/>
                </a:solidFill>
              </a:rPr>
              <a:t>Гірські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хребти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займають</a:t>
            </a:r>
            <a:r>
              <a:rPr lang="ru-RU" sz="2400" i="1" dirty="0">
                <a:solidFill>
                  <a:schemeClr val="bg1"/>
                </a:solidFill>
              </a:rPr>
              <a:t> всю </a:t>
            </a:r>
            <a:r>
              <a:rPr lang="ru-RU" sz="2400" i="1" dirty="0" err="1">
                <a:solidFill>
                  <a:schemeClr val="bg1"/>
                </a:solidFill>
              </a:rPr>
              <a:t>західну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частину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країни</a:t>
            </a:r>
            <a:r>
              <a:rPr lang="ru-RU" sz="2400" i="1" dirty="0">
                <a:solidFill>
                  <a:schemeClr val="bg1"/>
                </a:solidFill>
              </a:rPr>
              <a:t> і </a:t>
            </a:r>
            <a:r>
              <a:rPr lang="ru-RU" sz="2400" i="1" dirty="0" err="1">
                <a:solidFill>
                  <a:schemeClr val="bg1"/>
                </a:solidFill>
              </a:rPr>
              <a:t>досить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різко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обриваються</a:t>
            </a:r>
            <a:r>
              <a:rPr lang="ru-RU" sz="2400" i="1" dirty="0">
                <a:solidFill>
                  <a:schemeClr val="bg1"/>
                </a:solidFill>
              </a:rPr>
              <a:t> до </a:t>
            </a:r>
            <a:r>
              <a:rPr lang="ru-RU" sz="2400" i="1" dirty="0" err="1">
                <a:solidFill>
                  <a:schemeClr val="bg1"/>
                </a:solidFill>
              </a:rPr>
              <a:t>узбережжя</a:t>
            </a:r>
            <a:r>
              <a:rPr lang="ru-RU" sz="2400" i="1" dirty="0">
                <a:solidFill>
                  <a:schemeClr val="bg1"/>
                </a:solidFill>
              </a:rPr>
              <a:t> Тихого океану. </a:t>
            </a:r>
            <a:r>
              <a:rPr lang="ru-RU" sz="2400" i="1" dirty="0" err="1">
                <a:solidFill>
                  <a:schemeClr val="bg1"/>
                </a:solidFill>
              </a:rPr>
              <a:t>Більшу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частину</a:t>
            </a:r>
            <a:r>
              <a:rPr lang="ru-RU" sz="2400" i="1" dirty="0">
                <a:solidFill>
                  <a:schemeClr val="bg1"/>
                </a:solidFill>
              </a:rPr>
              <a:t> Аляски </a:t>
            </a:r>
            <a:r>
              <a:rPr lang="ru-RU" sz="2400" i="1" dirty="0" err="1">
                <a:solidFill>
                  <a:schemeClr val="bg1"/>
                </a:solidFill>
              </a:rPr>
              <a:t>займають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північні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хребти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Кордильєр</a:t>
            </a:r>
            <a:r>
              <a:rPr lang="ru-RU" sz="2400" i="1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i="1" dirty="0" err="1">
                <a:solidFill>
                  <a:schemeClr val="bg1"/>
                </a:solidFill>
              </a:rPr>
              <a:t>Гавайський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архіпелаг</a:t>
            </a:r>
            <a:r>
              <a:rPr lang="ru-RU" sz="2400" i="1" dirty="0">
                <a:solidFill>
                  <a:schemeClr val="bg1"/>
                </a:solidFill>
              </a:rPr>
              <a:t> є </a:t>
            </a:r>
            <a:r>
              <a:rPr lang="ru-RU" sz="2400" i="1" dirty="0" err="1">
                <a:solidFill>
                  <a:schemeClr val="bg1"/>
                </a:solidFill>
              </a:rPr>
              <a:t>серією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вулканічних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островів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висотою</a:t>
            </a:r>
            <a:r>
              <a:rPr lang="ru-RU" sz="2400" i="1" dirty="0">
                <a:solidFill>
                  <a:schemeClr val="bg1"/>
                </a:solidFill>
              </a:rPr>
              <a:t> до 4205 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Природа і гідрологія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60" y="1166018"/>
            <a:ext cx="8435280" cy="4525963"/>
          </a:xfrm>
        </p:spPr>
        <p:txBody>
          <a:bodyPr/>
          <a:lstStyle/>
          <a:p>
            <a:r>
              <a:rPr lang="ru-RU" sz="2400" i="1" dirty="0" err="1">
                <a:solidFill>
                  <a:schemeClr val="bg1"/>
                </a:solidFill>
              </a:rPr>
              <a:t>Оскільки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країна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розташована</a:t>
            </a:r>
            <a:r>
              <a:rPr lang="ru-RU" sz="2400" i="1" dirty="0">
                <a:solidFill>
                  <a:schemeClr val="bg1"/>
                </a:solidFill>
              </a:rPr>
              <a:t> на </a:t>
            </a:r>
            <a:r>
              <a:rPr lang="ru-RU" sz="2400" i="1" dirty="0" err="1">
                <a:solidFill>
                  <a:schemeClr val="bg1"/>
                </a:solidFill>
              </a:rPr>
              <a:t>великій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території</a:t>
            </a:r>
            <a:r>
              <a:rPr lang="ru-RU" sz="2400" i="1" dirty="0">
                <a:solidFill>
                  <a:schemeClr val="bg1"/>
                </a:solidFill>
              </a:rPr>
              <a:t>, в </a:t>
            </a:r>
            <a:r>
              <a:rPr lang="ru-RU" sz="2400" i="1" dirty="0" err="1">
                <a:solidFill>
                  <a:schemeClr val="bg1"/>
                </a:solidFill>
              </a:rPr>
              <a:t>ній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представлені</a:t>
            </a:r>
            <a:r>
              <a:rPr lang="ru-RU" sz="2400" i="1" dirty="0">
                <a:solidFill>
                  <a:schemeClr val="bg1"/>
                </a:solidFill>
              </a:rPr>
              <a:t> практично </a:t>
            </a:r>
            <a:r>
              <a:rPr lang="ru-RU" sz="2400" i="1" dirty="0" err="1">
                <a:solidFill>
                  <a:schemeClr val="bg1"/>
                </a:solidFill>
              </a:rPr>
              <a:t>всі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кліматичні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зони</a:t>
            </a:r>
            <a:r>
              <a:rPr lang="ru-RU" sz="2400" i="1" dirty="0">
                <a:solidFill>
                  <a:schemeClr val="bg1"/>
                </a:solidFill>
              </a:rPr>
              <a:t> — </a:t>
            </a:r>
            <a:r>
              <a:rPr lang="ru-RU" sz="2400" i="1" dirty="0" err="1">
                <a:solidFill>
                  <a:schemeClr val="bg1"/>
                </a:solidFill>
              </a:rPr>
              <a:t>від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арктичного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клімату</a:t>
            </a:r>
            <a:r>
              <a:rPr lang="ru-RU" sz="2400" i="1" dirty="0">
                <a:solidFill>
                  <a:schemeClr val="bg1"/>
                </a:solidFill>
              </a:rPr>
              <a:t> на </a:t>
            </a:r>
            <a:r>
              <a:rPr lang="ru-RU" sz="2400" i="1" dirty="0" err="1">
                <a:solidFill>
                  <a:schemeClr val="bg1"/>
                </a:solidFill>
              </a:rPr>
              <a:t>півночі</a:t>
            </a:r>
            <a:r>
              <a:rPr lang="ru-RU" sz="2400" i="1" dirty="0">
                <a:solidFill>
                  <a:schemeClr val="bg1"/>
                </a:solidFill>
              </a:rPr>
              <a:t> Аляски до </a:t>
            </a:r>
            <a:r>
              <a:rPr lang="ru-RU" sz="2400" i="1" dirty="0" err="1">
                <a:solidFill>
                  <a:schemeClr val="bg1"/>
                </a:solidFill>
              </a:rPr>
              <a:t>тропічного</a:t>
            </a:r>
            <a:r>
              <a:rPr lang="ru-RU" sz="2400" i="1" dirty="0">
                <a:solidFill>
                  <a:schemeClr val="bg1"/>
                </a:solidFill>
              </a:rPr>
              <a:t> в </a:t>
            </a:r>
            <a:r>
              <a:rPr lang="ru-RU" sz="2400" i="1" dirty="0" err="1">
                <a:solidFill>
                  <a:schemeClr val="bg1"/>
                </a:solidFill>
              </a:rPr>
              <a:t>штаті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Гаваї</a:t>
            </a:r>
            <a:r>
              <a:rPr lang="ru-RU" sz="2400" i="1" dirty="0">
                <a:solidFill>
                  <a:schemeClr val="bg1"/>
                </a:solidFill>
              </a:rPr>
              <a:t> і на </a:t>
            </a:r>
            <a:r>
              <a:rPr lang="ru-RU" sz="2400" i="1" dirty="0" err="1">
                <a:solidFill>
                  <a:schemeClr val="bg1"/>
                </a:solidFill>
              </a:rPr>
              <a:t>півдні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Флориди</a:t>
            </a:r>
            <a:r>
              <a:rPr lang="ru-RU" sz="2400" i="1" dirty="0">
                <a:solidFill>
                  <a:schemeClr val="bg1"/>
                </a:solidFill>
              </a:rPr>
              <a:t>. </a:t>
            </a:r>
            <a:r>
              <a:rPr lang="ru-RU" sz="2400" i="1" dirty="0" err="1">
                <a:solidFill>
                  <a:schemeClr val="bg1"/>
                </a:solidFill>
              </a:rPr>
              <a:t>Схили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Кордильєр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покриті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густими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хвойними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лісами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i="1" dirty="0" err="1">
                <a:solidFill>
                  <a:schemeClr val="bg1"/>
                </a:solidFill>
              </a:rPr>
              <a:t>Аппалачів</a:t>
            </a:r>
            <a:r>
              <a:rPr lang="ru-RU" sz="2400" i="1" dirty="0">
                <a:solidFill>
                  <a:schemeClr val="bg1"/>
                </a:solidFill>
              </a:rPr>
              <a:t> — </a:t>
            </a:r>
            <a:r>
              <a:rPr lang="ru-RU" sz="2400" i="1" dirty="0" err="1">
                <a:solidFill>
                  <a:schemeClr val="bg1"/>
                </a:solidFill>
              </a:rPr>
              <a:t>лісами</a:t>
            </a:r>
            <a:r>
              <a:rPr lang="ru-RU" sz="2400" i="1" dirty="0">
                <a:solidFill>
                  <a:schemeClr val="bg1"/>
                </a:solidFill>
              </a:rPr>
              <a:t> з </a:t>
            </a:r>
            <a:r>
              <a:rPr lang="ru-RU" sz="2400" i="1" dirty="0" err="1">
                <a:solidFill>
                  <a:schemeClr val="bg1"/>
                </a:solidFill>
              </a:rPr>
              <a:t>широколистяних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порід</a:t>
            </a:r>
            <a:r>
              <a:rPr lang="ru-RU" sz="2400" i="1" dirty="0">
                <a:solidFill>
                  <a:schemeClr val="bg1"/>
                </a:solidFill>
              </a:rPr>
              <a:t>; </a:t>
            </a:r>
            <a:r>
              <a:rPr lang="ru-RU" sz="2400" i="1" dirty="0" err="1">
                <a:solidFill>
                  <a:schemeClr val="bg1"/>
                </a:solidFill>
              </a:rPr>
              <a:t>прерій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майже</a:t>
            </a:r>
            <a:r>
              <a:rPr lang="ru-RU" sz="2400" i="1" dirty="0">
                <a:solidFill>
                  <a:schemeClr val="bg1"/>
                </a:solidFill>
              </a:rPr>
              <a:t> не </a:t>
            </a:r>
            <a:r>
              <a:rPr lang="ru-RU" sz="2400" i="1" dirty="0" err="1">
                <a:solidFill>
                  <a:schemeClr val="bg1"/>
                </a:solidFill>
              </a:rPr>
              <a:t>залишилося</a:t>
            </a:r>
            <a:r>
              <a:rPr lang="ru-RU" sz="2400" i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9" y="3843849"/>
            <a:ext cx="7384082" cy="261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5455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4525963"/>
          </a:xfrm>
        </p:spPr>
        <p:txBody>
          <a:bodyPr/>
          <a:lstStyle/>
          <a:p>
            <a:r>
              <a:rPr lang="ru-RU" sz="2400" i="1" dirty="0">
                <a:solidFill>
                  <a:schemeClr val="bg1"/>
                </a:solidFill>
              </a:rPr>
              <a:t>На </a:t>
            </a:r>
            <a:r>
              <a:rPr lang="ru-RU" sz="2400" i="1" dirty="0" err="1">
                <a:solidFill>
                  <a:schemeClr val="bg1"/>
                </a:solidFill>
              </a:rPr>
              <a:t>півночі</a:t>
            </a:r>
            <a:r>
              <a:rPr lang="ru-RU" sz="2400" i="1" dirty="0">
                <a:solidFill>
                  <a:schemeClr val="bg1"/>
                </a:solidFill>
              </a:rPr>
              <a:t> Аляски </a:t>
            </a:r>
            <a:r>
              <a:rPr lang="ru-RU" sz="2400" i="1" dirty="0" err="1">
                <a:solidFill>
                  <a:schemeClr val="bg1"/>
                </a:solidFill>
              </a:rPr>
              <a:t>поширена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тундрова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рослинність</a:t>
            </a:r>
            <a:r>
              <a:rPr lang="ru-RU" sz="2400" i="1" dirty="0">
                <a:solidFill>
                  <a:schemeClr val="bg1"/>
                </a:solidFill>
              </a:rPr>
              <a:t>. </a:t>
            </a:r>
            <a:r>
              <a:rPr lang="ru-RU" sz="2400" i="1" dirty="0" err="1">
                <a:solidFill>
                  <a:schemeClr val="bg1"/>
                </a:solidFill>
              </a:rPr>
              <a:t>Річки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i="1" dirty="0" err="1">
                <a:solidFill>
                  <a:schemeClr val="bg1"/>
                </a:solidFill>
              </a:rPr>
              <a:t>що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утворили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глибокі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каньйони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i="1" dirty="0" err="1">
                <a:solidFill>
                  <a:schemeClr val="bg1"/>
                </a:solidFill>
              </a:rPr>
              <a:t>впадають</a:t>
            </a:r>
            <a:r>
              <a:rPr lang="ru-RU" sz="2400" i="1" dirty="0">
                <a:solidFill>
                  <a:schemeClr val="bg1"/>
                </a:solidFill>
              </a:rPr>
              <a:t> в Тихий океан</a:t>
            </a:r>
            <a:r>
              <a:rPr lang="ru-RU" sz="2400" i="1" dirty="0" smtClean="0">
                <a:solidFill>
                  <a:schemeClr val="bg1"/>
                </a:solidFill>
              </a:rPr>
              <a:t>.</a:t>
            </a:r>
            <a:endParaRPr lang="ru-RU" sz="2400" i="1" dirty="0">
              <a:solidFill>
                <a:schemeClr val="bg1"/>
              </a:solidFill>
            </a:endParaRPr>
          </a:p>
          <a:p>
            <a:r>
              <a:rPr lang="ru-RU" sz="2400" i="1" dirty="0" err="1">
                <a:solidFill>
                  <a:schemeClr val="bg1"/>
                </a:solidFill>
              </a:rPr>
              <a:t>Міссісіпі</a:t>
            </a:r>
            <a:r>
              <a:rPr lang="ru-RU" sz="2400" i="1" dirty="0">
                <a:solidFill>
                  <a:schemeClr val="bg1"/>
                </a:solidFill>
              </a:rPr>
              <a:t> (з </a:t>
            </a:r>
            <a:r>
              <a:rPr lang="ru-RU" sz="2400" i="1" dirty="0" err="1">
                <a:solidFill>
                  <a:schemeClr val="bg1"/>
                </a:solidFill>
              </a:rPr>
              <a:t>притокою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Міссурі</a:t>
            </a:r>
            <a:r>
              <a:rPr lang="ru-RU" sz="2400" i="1" dirty="0">
                <a:solidFill>
                  <a:schemeClr val="bg1"/>
                </a:solidFill>
              </a:rPr>
              <a:t>) — одна з </a:t>
            </a:r>
            <a:r>
              <a:rPr lang="ru-RU" sz="2400" i="1" dirty="0" err="1">
                <a:solidFill>
                  <a:schemeClr val="bg1"/>
                </a:solidFill>
              </a:rPr>
              <a:t>найдовших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річкових</a:t>
            </a:r>
            <a:r>
              <a:rPr lang="ru-RU" sz="2400" i="1" dirty="0">
                <a:solidFill>
                  <a:schemeClr val="bg1"/>
                </a:solidFill>
              </a:rPr>
              <a:t> систем </a:t>
            </a:r>
            <a:r>
              <a:rPr lang="ru-RU" sz="2400" i="1" dirty="0" err="1">
                <a:solidFill>
                  <a:schemeClr val="bg1"/>
                </a:solidFill>
              </a:rPr>
              <a:t>планети</a:t>
            </a:r>
            <a:r>
              <a:rPr lang="ru-RU" sz="2400" i="1" dirty="0">
                <a:solidFill>
                  <a:schemeClr val="bg1"/>
                </a:solidFill>
              </a:rPr>
              <a:t> — </a:t>
            </a:r>
            <a:r>
              <a:rPr lang="ru-RU" sz="2400" i="1" dirty="0" err="1">
                <a:solidFill>
                  <a:schemeClr val="bg1"/>
                </a:solidFill>
              </a:rPr>
              <a:t>протягнулася</a:t>
            </a:r>
            <a:r>
              <a:rPr lang="ru-RU" sz="2400" i="1" dirty="0">
                <a:solidFill>
                  <a:schemeClr val="bg1"/>
                </a:solidFill>
              </a:rPr>
              <a:t> на 6420 км. </a:t>
            </a:r>
            <a:r>
              <a:rPr lang="ru-RU" sz="2400" i="1" dirty="0" err="1">
                <a:solidFill>
                  <a:schemeClr val="bg1"/>
                </a:solidFill>
              </a:rPr>
              <a:t>Інші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великі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річки</a:t>
            </a:r>
            <a:r>
              <a:rPr lang="ru-RU" sz="2400" i="1" dirty="0">
                <a:solidFill>
                  <a:schemeClr val="bg1"/>
                </a:solidFill>
              </a:rPr>
              <a:t> США: Гудзон, </a:t>
            </a:r>
            <a:r>
              <a:rPr lang="ru-RU" sz="2400" i="1" dirty="0" err="1">
                <a:solidFill>
                  <a:schemeClr val="bg1"/>
                </a:solidFill>
              </a:rPr>
              <a:t>Міссісіпі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i="1" dirty="0" err="1">
                <a:solidFill>
                  <a:schemeClr val="bg1"/>
                </a:solidFill>
              </a:rPr>
              <a:t>Міссурі</a:t>
            </a:r>
            <a:r>
              <a:rPr lang="ru-RU" sz="2400" i="1" dirty="0">
                <a:solidFill>
                  <a:schemeClr val="bg1"/>
                </a:solidFill>
              </a:rPr>
              <a:t>, Колорадо, </a:t>
            </a:r>
            <a:r>
              <a:rPr lang="ru-RU" sz="2400" i="1" dirty="0" err="1">
                <a:solidFill>
                  <a:schemeClr val="bg1"/>
                </a:solidFill>
              </a:rPr>
              <a:t>Колумбія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i="1" dirty="0" err="1">
                <a:solidFill>
                  <a:schemeClr val="bg1"/>
                </a:solidFill>
              </a:rPr>
              <a:t>Снейк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i="1" dirty="0" err="1">
                <a:solidFill>
                  <a:schemeClr val="bg1"/>
                </a:solidFill>
              </a:rPr>
              <a:t>Ріо</a:t>
            </a:r>
            <a:r>
              <a:rPr lang="ru-RU" sz="2400" i="1" dirty="0">
                <a:solidFill>
                  <a:schemeClr val="bg1"/>
                </a:solidFill>
              </a:rPr>
              <a:t>-Гранде, Огайо</a:t>
            </a:r>
            <a:r>
              <a:rPr lang="ru-RU" sz="2400" i="1" dirty="0" smtClean="0">
                <a:solidFill>
                  <a:schemeClr val="bg1"/>
                </a:solidFill>
              </a:rPr>
              <a:t>.</a:t>
            </a:r>
            <a:endParaRPr lang="ru-RU" sz="2400" i="1" dirty="0">
              <a:solidFill>
                <a:schemeClr val="bg1"/>
              </a:solidFill>
            </a:endParaRPr>
          </a:p>
          <a:p>
            <a:r>
              <a:rPr lang="ru-RU" sz="2400" i="1" dirty="0">
                <a:solidFill>
                  <a:schemeClr val="bg1"/>
                </a:solidFill>
              </a:rPr>
              <a:t>На </a:t>
            </a:r>
            <a:r>
              <a:rPr lang="ru-RU" sz="2400" i="1" dirty="0" err="1">
                <a:solidFill>
                  <a:schemeClr val="bg1"/>
                </a:solidFill>
              </a:rPr>
              <a:t>межі</a:t>
            </a:r>
            <a:r>
              <a:rPr lang="ru-RU" sz="2400" i="1" dirty="0">
                <a:solidFill>
                  <a:schemeClr val="bg1"/>
                </a:solidFill>
              </a:rPr>
              <a:t> з </a:t>
            </a:r>
            <a:r>
              <a:rPr lang="ru-RU" sz="2400" i="1" dirty="0" err="1">
                <a:solidFill>
                  <a:schemeClr val="bg1"/>
                </a:solidFill>
              </a:rPr>
              <a:t>Канадою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розташовані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Великі</a:t>
            </a:r>
            <a:r>
              <a:rPr lang="ru-RU" sz="2400" i="1" dirty="0">
                <a:solidFill>
                  <a:schemeClr val="bg1"/>
                </a:solidFill>
              </a:rPr>
              <a:t> озера — </a:t>
            </a:r>
            <a:r>
              <a:rPr lang="ru-RU" sz="2400" i="1" dirty="0" err="1">
                <a:solidFill>
                  <a:schemeClr val="bg1"/>
                </a:solidFill>
              </a:rPr>
              <a:t>Верхнє</a:t>
            </a:r>
            <a:r>
              <a:rPr lang="ru-RU" sz="2400" i="1" dirty="0">
                <a:solidFill>
                  <a:schemeClr val="bg1"/>
                </a:solidFill>
              </a:rPr>
              <a:t>, Гурон, </a:t>
            </a:r>
            <a:r>
              <a:rPr lang="ru-RU" sz="2400" i="1" dirty="0" err="1">
                <a:solidFill>
                  <a:schemeClr val="bg1"/>
                </a:solidFill>
              </a:rPr>
              <a:t>Мічиган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i="1" dirty="0" err="1">
                <a:solidFill>
                  <a:schemeClr val="bg1"/>
                </a:solidFill>
              </a:rPr>
              <a:t>Ері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i="1" dirty="0" err="1">
                <a:solidFill>
                  <a:schemeClr val="bg1"/>
                </a:solidFill>
              </a:rPr>
              <a:t>Онтаріо</a:t>
            </a:r>
            <a:r>
              <a:rPr lang="ru-RU" sz="2400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92187"/>
            <a:ext cx="7488832" cy="2436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22304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476672"/>
            <a:ext cx="7704856" cy="936104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Національна символіка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496944" cy="4525963"/>
          </a:xfrm>
        </p:spPr>
        <p:txBody>
          <a:bodyPr/>
          <a:lstStyle/>
          <a:p>
            <a:r>
              <a:rPr lang="ru-RU" sz="2000" i="1" dirty="0" err="1">
                <a:solidFill>
                  <a:srgbClr val="002060"/>
                </a:solidFill>
              </a:rPr>
              <a:t>Державний</a:t>
            </a:r>
            <a:r>
              <a:rPr lang="ru-RU" sz="2000" i="1" dirty="0">
                <a:solidFill>
                  <a:srgbClr val="002060"/>
                </a:solidFill>
              </a:rPr>
              <a:t> прапор США — полотнище, </a:t>
            </a:r>
            <a:r>
              <a:rPr lang="ru-RU" sz="2000" i="1" dirty="0" err="1">
                <a:solidFill>
                  <a:srgbClr val="002060"/>
                </a:solidFill>
              </a:rPr>
              <a:t>що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складається</a:t>
            </a:r>
            <a:r>
              <a:rPr lang="ru-RU" sz="2000" i="1" dirty="0">
                <a:solidFill>
                  <a:srgbClr val="002060"/>
                </a:solidFill>
              </a:rPr>
              <a:t> з 13 </a:t>
            </a:r>
            <a:r>
              <a:rPr lang="ru-RU" sz="2000" i="1" dirty="0" err="1">
                <a:solidFill>
                  <a:srgbClr val="002060"/>
                </a:solidFill>
              </a:rPr>
              <a:t>червоних</a:t>
            </a:r>
            <a:r>
              <a:rPr lang="ru-RU" sz="2000" i="1" dirty="0">
                <a:solidFill>
                  <a:srgbClr val="002060"/>
                </a:solidFill>
              </a:rPr>
              <a:t> і </a:t>
            </a:r>
            <a:r>
              <a:rPr lang="ru-RU" sz="2000" i="1" dirty="0" err="1">
                <a:solidFill>
                  <a:srgbClr val="002060"/>
                </a:solidFill>
              </a:rPr>
              <a:t>білих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горизонтальних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смуг</a:t>
            </a:r>
            <a:r>
              <a:rPr lang="ru-RU" sz="2000" i="1" dirty="0">
                <a:solidFill>
                  <a:srgbClr val="002060"/>
                </a:solidFill>
              </a:rPr>
              <a:t> (7 </a:t>
            </a:r>
            <a:r>
              <a:rPr lang="ru-RU" sz="2000" i="1" dirty="0" err="1">
                <a:solidFill>
                  <a:srgbClr val="002060"/>
                </a:solidFill>
              </a:rPr>
              <a:t>червоних</a:t>
            </a:r>
            <a:r>
              <a:rPr lang="ru-RU" sz="2000" i="1" dirty="0">
                <a:solidFill>
                  <a:srgbClr val="002060"/>
                </a:solidFill>
              </a:rPr>
              <a:t> і 6 </a:t>
            </a:r>
            <a:r>
              <a:rPr lang="ru-RU" sz="2000" i="1" dirty="0" err="1">
                <a:solidFill>
                  <a:srgbClr val="002060"/>
                </a:solidFill>
              </a:rPr>
              <a:t>білих</a:t>
            </a:r>
            <a:r>
              <a:rPr lang="ru-RU" sz="2000" i="1" dirty="0">
                <a:solidFill>
                  <a:srgbClr val="002060"/>
                </a:solidFill>
              </a:rPr>
              <a:t>), </a:t>
            </a:r>
            <a:r>
              <a:rPr lang="ru-RU" sz="2000" i="1" dirty="0" err="1">
                <a:solidFill>
                  <a:srgbClr val="002060"/>
                </a:solidFill>
              </a:rPr>
              <a:t>які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чергуються</a:t>
            </a:r>
            <a:r>
              <a:rPr lang="ru-RU" sz="2000" i="1" dirty="0">
                <a:solidFill>
                  <a:srgbClr val="002060"/>
                </a:solidFill>
              </a:rPr>
              <a:t>. У </a:t>
            </a:r>
            <a:r>
              <a:rPr lang="ru-RU" sz="2000" i="1" dirty="0" err="1">
                <a:solidFill>
                  <a:srgbClr val="002060"/>
                </a:solidFill>
              </a:rPr>
              <a:t>лівому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верхньому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куті</a:t>
            </a:r>
            <a:r>
              <a:rPr lang="ru-RU" sz="2000" i="1" dirty="0">
                <a:solidFill>
                  <a:srgbClr val="002060"/>
                </a:solidFill>
              </a:rPr>
              <a:t> прапора </a:t>
            </a:r>
            <a:r>
              <a:rPr lang="ru-RU" sz="2000" i="1" dirty="0" err="1">
                <a:solidFill>
                  <a:srgbClr val="002060"/>
                </a:solidFill>
              </a:rPr>
              <a:t>розташований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синій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прямокутник</a:t>
            </a:r>
            <a:r>
              <a:rPr lang="ru-RU" sz="2000" i="1" dirty="0">
                <a:solidFill>
                  <a:srgbClr val="002060"/>
                </a:solidFill>
              </a:rPr>
              <a:t> з </a:t>
            </a:r>
            <a:r>
              <a:rPr lang="ru-RU" sz="2000" i="1" dirty="0" err="1">
                <a:solidFill>
                  <a:srgbClr val="002060"/>
                </a:solidFill>
              </a:rPr>
              <a:t>білими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п'ятикутними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зірками</a:t>
            </a:r>
            <a:r>
              <a:rPr lang="ru-RU" sz="2000" i="1" dirty="0">
                <a:solidFill>
                  <a:srgbClr val="002060"/>
                </a:solidFill>
              </a:rPr>
              <a:t>, </a:t>
            </a:r>
            <a:r>
              <a:rPr lang="ru-RU" sz="2000" i="1" dirty="0" err="1">
                <a:solidFill>
                  <a:srgbClr val="002060"/>
                </a:solidFill>
              </a:rPr>
              <a:t>кількість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яких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дорівнює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кількості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штатів</a:t>
            </a:r>
            <a:r>
              <a:rPr lang="ru-RU" sz="2000" i="1" dirty="0">
                <a:solidFill>
                  <a:srgbClr val="002060"/>
                </a:solidFill>
              </a:rPr>
              <a:t> — </a:t>
            </a:r>
            <a:r>
              <a:rPr lang="ru-RU" sz="2000" i="1" dirty="0" smtClean="0">
                <a:solidFill>
                  <a:srgbClr val="002060"/>
                </a:solidFill>
              </a:rPr>
              <a:t>50.</a:t>
            </a:r>
            <a:endParaRPr lang="ru-RU" sz="2000" i="1" dirty="0">
              <a:solidFill>
                <a:srgbClr val="002060"/>
              </a:solidFill>
            </a:endParaRPr>
          </a:p>
          <a:p>
            <a:r>
              <a:rPr lang="ru-RU" sz="2000" i="1" dirty="0">
                <a:solidFill>
                  <a:srgbClr val="002060"/>
                </a:solidFill>
              </a:rPr>
              <a:t>13 </a:t>
            </a:r>
            <a:r>
              <a:rPr lang="ru-RU" sz="2000" i="1" dirty="0" err="1">
                <a:solidFill>
                  <a:srgbClr val="002060"/>
                </a:solidFill>
              </a:rPr>
              <a:t>смуг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означають</a:t>
            </a:r>
            <a:r>
              <a:rPr lang="ru-RU" sz="2000" i="1" dirty="0">
                <a:solidFill>
                  <a:srgbClr val="002060"/>
                </a:solidFill>
              </a:rPr>
              <a:t> 13 </a:t>
            </a:r>
            <a:r>
              <a:rPr lang="ru-RU" sz="2000" i="1" dirty="0" err="1">
                <a:solidFill>
                  <a:srgbClr val="002060"/>
                </a:solidFill>
              </a:rPr>
              <a:t>колишніх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колоній</a:t>
            </a:r>
            <a:r>
              <a:rPr lang="ru-RU" sz="2000" i="1" dirty="0">
                <a:solidFill>
                  <a:srgbClr val="002060"/>
                </a:solidFill>
              </a:rPr>
              <a:t>, </a:t>
            </a:r>
            <a:r>
              <a:rPr lang="ru-RU" sz="2000" i="1" dirty="0" err="1">
                <a:solidFill>
                  <a:srgbClr val="002060"/>
                </a:solidFill>
              </a:rPr>
              <a:t>які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відповідно</a:t>
            </a:r>
            <a:r>
              <a:rPr lang="ru-RU" sz="2000" i="1" dirty="0">
                <a:solidFill>
                  <a:srgbClr val="002060"/>
                </a:solidFill>
              </a:rPr>
              <a:t> до </a:t>
            </a:r>
            <a:r>
              <a:rPr lang="ru-RU" sz="2000" i="1" dirty="0" err="1">
                <a:solidFill>
                  <a:srgbClr val="002060"/>
                </a:solidFill>
              </a:rPr>
              <a:t>Декларації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незалежності</a:t>
            </a:r>
            <a:r>
              <a:rPr lang="ru-RU" sz="2000" i="1" dirty="0">
                <a:solidFill>
                  <a:srgbClr val="002060"/>
                </a:solidFill>
              </a:rPr>
              <a:t> США, </a:t>
            </a:r>
            <a:r>
              <a:rPr lang="ru-RU" sz="2000" i="1" dirty="0" err="1">
                <a:solidFill>
                  <a:srgbClr val="002060"/>
                </a:solidFill>
              </a:rPr>
              <a:t>ухваленої</a:t>
            </a:r>
            <a:r>
              <a:rPr lang="ru-RU" sz="2000" i="1" dirty="0">
                <a:solidFill>
                  <a:srgbClr val="002060"/>
                </a:solidFill>
              </a:rPr>
              <a:t> 4 </a:t>
            </a:r>
            <a:r>
              <a:rPr lang="ru-RU" sz="2000" i="1" dirty="0" err="1">
                <a:solidFill>
                  <a:srgbClr val="002060"/>
                </a:solidFill>
              </a:rPr>
              <a:t>липня</a:t>
            </a:r>
            <a:r>
              <a:rPr lang="ru-RU" sz="2000" i="1" dirty="0">
                <a:solidFill>
                  <a:srgbClr val="002060"/>
                </a:solidFill>
              </a:rPr>
              <a:t> 1776 року 2-м </a:t>
            </a:r>
            <a:r>
              <a:rPr lang="ru-RU" sz="2000" i="1" dirty="0" err="1">
                <a:solidFill>
                  <a:srgbClr val="002060"/>
                </a:solidFill>
              </a:rPr>
              <a:t>Континентальним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конгресом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представників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англійських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колоній</a:t>
            </a:r>
            <a:r>
              <a:rPr lang="ru-RU" sz="2000" i="1" dirty="0">
                <a:solidFill>
                  <a:srgbClr val="002060"/>
                </a:solidFill>
              </a:rPr>
              <a:t> у </a:t>
            </a:r>
            <a:r>
              <a:rPr lang="ru-RU" sz="2000" i="1" dirty="0" err="1">
                <a:solidFill>
                  <a:srgbClr val="002060"/>
                </a:solidFill>
              </a:rPr>
              <a:t>Північній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Америці</a:t>
            </a:r>
            <a:r>
              <a:rPr lang="ru-RU" sz="2000" i="1" dirty="0">
                <a:solidFill>
                  <a:srgbClr val="002060"/>
                </a:solidFill>
              </a:rPr>
              <a:t>, </a:t>
            </a:r>
            <a:r>
              <a:rPr lang="ru-RU" sz="2000" i="1" dirty="0" err="1">
                <a:solidFill>
                  <a:srgbClr val="002060"/>
                </a:solidFill>
              </a:rPr>
              <a:t>об'єдналися</a:t>
            </a:r>
            <a:r>
              <a:rPr lang="ru-RU" sz="2000" i="1" dirty="0">
                <a:solidFill>
                  <a:srgbClr val="002060"/>
                </a:solidFill>
              </a:rPr>
              <a:t> й </a:t>
            </a:r>
            <a:r>
              <a:rPr lang="ru-RU" sz="2000" i="1" dirty="0" err="1">
                <a:solidFill>
                  <a:srgbClr val="002060"/>
                </a:solidFill>
              </a:rPr>
              <a:t>утворили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Сполучені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Штати</a:t>
            </a:r>
            <a:r>
              <a:rPr lang="ru-RU" sz="2000" i="1" dirty="0">
                <a:solidFill>
                  <a:srgbClr val="002060"/>
                </a:solidFill>
              </a:rPr>
              <a:t> Америки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65104"/>
            <a:ext cx="3456384" cy="206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04" y="4466840"/>
            <a:ext cx="2736304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539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301208"/>
            <a:ext cx="6768752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000" b="1" spc="150" dirty="0">
                <a:ln w="11430">
                  <a:solidFill>
                    <a:srgbClr val="C00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Барак Обама — </a:t>
            </a:r>
            <a:r>
              <a:rPr lang="ru-RU" sz="4000" b="1" spc="150" dirty="0" err="1">
                <a:ln w="11430">
                  <a:solidFill>
                    <a:srgbClr val="C00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чинний</a:t>
            </a:r>
            <a:r>
              <a:rPr lang="ru-RU" sz="4000" b="1" spc="150" dirty="0">
                <a:ln w="11430">
                  <a:solidFill>
                    <a:srgbClr val="C00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44-й Президент США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0648"/>
            <a:ext cx="3703110" cy="5040560"/>
          </a:xfrm>
        </p:spPr>
      </p:pic>
    </p:spTree>
    <p:extLst>
      <p:ext uri="{BB962C8B-B14F-4D97-AF65-F5344CB8AC3E}">
        <p14:creationId xmlns:p14="http://schemas.microsoft.com/office/powerpoint/2010/main" val="10908314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A">
  <a:themeElements>
    <a:clrScheme name="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666633"/>
      </a:accent1>
      <a:accent2>
        <a:srgbClr val="99CCFF"/>
      </a:accent2>
      <a:accent3>
        <a:srgbClr val="AAAACA"/>
      </a:accent3>
      <a:accent4>
        <a:srgbClr val="DADADA"/>
      </a:accent4>
      <a:accent5>
        <a:srgbClr val="B8B8AD"/>
      </a:accent5>
      <a:accent6>
        <a:srgbClr val="8AB9E7"/>
      </a:accent6>
      <a:hlink>
        <a:srgbClr val="FF5050"/>
      </a:hlink>
      <a:folHlink>
        <a:srgbClr val="FFFF99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Оформлення за замовчуванням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666633"/>
      </a:accent1>
      <a:accent2>
        <a:srgbClr val="99CCFF"/>
      </a:accent2>
      <a:accent3>
        <a:srgbClr val="AAAACA"/>
      </a:accent3>
      <a:accent4>
        <a:srgbClr val="DADADA"/>
      </a:accent4>
      <a:accent5>
        <a:srgbClr val="B8B8AD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666633"/>
      </a:accent1>
      <a:accent2>
        <a:srgbClr val="99CCFF"/>
      </a:accent2>
      <a:accent3>
        <a:srgbClr val="AAAACA"/>
      </a:accent3>
      <a:accent4>
        <a:srgbClr val="DADADA"/>
      </a:accent4>
      <a:accent5>
        <a:srgbClr val="B8B8AD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000099"/>
      </a:lt1>
      <a:dk2>
        <a:srgbClr val="336699"/>
      </a:dk2>
      <a:lt2>
        <a:srgbClr val="C0C0C0"/>
      </a:lt2>
      <a:accent1>
        <a:srgbClr val="666633"/>
      </a:accent1>
      <a:accent2>
        <a:srgbClr val="99CCFF"/>
      </a:accent2>
      <a:accent3>
        <a:srgbClr val="AAAACA"/>
      </a:accent3>
      <a:accent4>
        <a:srgbClr val="000000"/>
      </a:accent4>
      <a:accent5>
        <a:srgbClr val="B8B8AD"/>
      </a:accent5>
      <a:accent6>
        <a:srgbClr val="8AB9E7"/>
      </a:accent6>
      <a:hlink>
        <a:srgbClr val="FF5050"/>
      </a:hlink>
      <a:folHlink>
        <a:srgbClr val="FFFF99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USA</Template>
  <TotalTime>147</TotalTime>
  <Words>1482</Words>
  <Application>Microsoft Office PowerPoint</Application>
  <PresentationFormat>Экран (4:3)</PresentationFormat>
  <Paragraphs>124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25</vt:i4>
      </vt:variant>
    </vt:vector>
  </HeadingPairs>
  <TitlesOfParts>
    <vt:vector size="42" baseType="lpstr">
      <vt:lpstr>USA</vt:lpstr>
      <vt:lpstr>1_colormaster</vt:lpstr>
      <vt:lpstr>2_colormaster</vt:lpstr>
      <vt:lpstr>3_colormaster</vt:lpstr>
      <vt:lpstr>Тема Office</vt:lpstr>
      <vt:lpstr>Оформление по умолчанию</vt:lpstr>
      <vt:lpstr>1_Тема Office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Оформлення за замовчуванням</vt:lpstr>
      <vt:lpstr>Презентация PowerPoint</vt:lpstr>
      <vt:lpstr>Презентация PowerPoint</vt:lpstr>
      <vt:lpstr>Презентация PowerPoint</vt:lpstr>
      <vt:lpstr>Клімат США</vt:lpstr>
      <vt:lpstr>Рельєф США</vt:lpstr>
      <vt:lpstr>Природа і гідрологія</vt:lpstr>
      <vt:lpstr>Презентация PowerPoint</vt:lpstr>
      <vt:lpstr>Національна символіка</vt:lpstr>
      <vt:lpstr>Барак Обама — чинний 44-й Президент США</vt:lpstr>
      <vt:lpstr>Національна символіка</vt:lpstr>
      <vt:lpstr>Органи влади США</vt:lpstr>
      <vt:lpstr>Презентация PowerPoint</vt:lpstr>
      <vt:lpstr> Релігія США є однією з найбільш релігійних країн розвиненого світу. Сьогодні в Сполучених Штатах сповідається більше 250 релігійних вірувань, серед яких переважає християнство. Популярний також іудаїзм, що охоплює приблизно 3% населення. В останні роки набирає силу і мусульманство, особливо серед негритянського населення. </vt:lpstr>
      <vt:lpstr>Населення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Архітектура Архітектурі Сполучених Штатів притаманне регіональне розмаїття, вона була сформована під впливом багатьох зовнішніх сил. Тому можна сказати, що американська архітектура еклектична, що не дивно для мультикультурного суспільства. </vt:lpstr>
      <vt:lpstr>Статуя Свободи</vt:lpstr>
      <vt:lpstr>Презентация PowerPoint</vt:lpstr>
    </vt:vector>
  </TitlesOfParts>
  <Company>kiryandr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14</cp:revision>
  <dcterms:created xsi:type="dcterms:W3CDTF">2014-04-14T14:13:45Z</dcterms:created>
  <dcterms:modified xsi:type="dcterms:W3CDTF">2014-04-14T16:42:42Z</dcterms:modified>
</cp:coreProperties>
</file>