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8" r:id="rId3"/>
    <p:sldId id="259" r:id="rId4"/>
    <p:sldId id="273" r:id="rId5"/>
    <p:sldId id="260" r:id="rId6"/>
    <p:sldId id="261" r:id="rId7"/>
    <p:sldId id="271" r:id="rId8"/>
    <p:sldId id="272" r:id="rId9"/>
    <p:sldId id="274" r:id="rId10"/>
    <p:sldId id="264" r:id="rId11"/>
    <p:sldId id="275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94683" autoAdjust="0"/>
  </p:normalViewPr>
  <p:slideViewPr>
    <p:cSldViewPr>
      <p:cViewPr>
        <p:scale>
          <a:sx n="70" d="100"/>
          <a:sy n="70" d="100"/>
        </p:scale>
        <p:origin x="-50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9B775-6721-429D-9511-8C276DF7B8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35CDB-3AD3-4EAB-83E2-A81ADC8336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F189E-DC81-4994-B78E-4214956E9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E26AA38-110A-4DC4-98E6-E7BC0DD2CF0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EC7EE57-74C0-4574-91B3-9911F4F7CE5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A43124F-AF51-421A-86BF-A0736E72DB0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54A34-F8E6-4227-A2F2-C3260C1244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234109E-B502-44E2-B955-514429A72D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6E52-A8D5-4480-9B13-3B2341297F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51E78-A314-4B01-8014-BC470DBA42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34374-7847-45C1-88ED-5BD959F134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C572A-C581-43A9-B311-B9FD979EA1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48139-6F5C-4795-8765-6C08454BB6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72DCA-3299-4843-820D-6E7CD0B2CE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FAACC42-1DDB-4CBE-9AA2-7FE0901F774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3" r:id="rId14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pPr algn="just"/>
            <a:r>
              <a:rPr lang="ru-RU" sz="6000" dirty="0" smtClean="0"/>
              <a:t>       С </a:t>
            </a:r>
            <a:r>
              <a:rPr lang="uk-UA" sz="6000" dirty="0"/>
              <a:t>І</a:t>
            </a:r>
            <a:r>
              <a:rPr lang="ru-RU" sz="6000" dirty="0" smtClean="0"/>
              <a:t> </a:t>
            </a:r>
            <a:r>
              <a:rPr lang="ru-RU" sz="6000" dirty="0"/>
              <a:t>Н Г А П У Р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988840"/>
            <a:ext cx="4040188" cy="1368152"/>
          </a:xfrm>
        </p:spPr>
        <p:txBody>
          <a:bodyPr>
            <a:normAutofit/>
          </a:bodyPr>
          <a:lstStyle/>
          <a:p>
            <a:r>
              <a:rPr lang="uk-UA" sz="6600" dirty="0" smtClean="0"/>
              <a:t> Прапор</a:t>
            </a:r>
            <a:endParaRPr lang="ru-RU" sz="66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859404" y="2276872"/>
            <a:ext cx="4041775" cy="750887"/>
          </a:xfrm>
        </p:spPr>
        <p:txBody>
          <a:bodyPr>
            <a:noAutofit/>
          </a:bodyPr>
          <a:lstStyle/>
          <a:p>
            <a:r>
              <a:rPr lang="uk-UA" sz="6000" dirty="0" smtClean="0"/>
              <a:t>      </a:t>
            </a:r>
            <a:r>
              <a:rPr lang="uk-UA" sz="6000" dirty="0" err="1" smtClean="0"/>
              <a:t>ГЕрб</a:t>
            </a:r>
            <a:endParaRPr lang="ru-RU" sz="6000" dirty="0"/>
          </a:p>
        </p:txBody>
      </p:sp>
      <p:pic>
        <p:nvPicPr>
          <p:cNvPr id="97280" name="Picture 1024" descr="fg_sing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3526641"/>
            <a:ext cx="4644517" cy="3096345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976" y="3484493"/>
            <a:ext cx="3745203" cy="31806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 err="1" smtClean="0"/>
              <a:t>Міжнародні</a:t>
            </a:r>
            <a:r>
              <a:rPr lang="ru-RU" sz="4000" dirty="0" smtClean="0"/>
              <a:t> </a:t>
            </a:r>
            <a:r>
              <a:rPr lang="ru-RU" sz="4000" dirty="0" err="1"/>
              <a:t>відносини</a:t>
            </a:r>
            <a:r>
              <a:rPr lang="ru-RU" sz="4000" dirty="0"/>
              <a:t/>
            </a:r>
            <a:br>
              <a:rPr lang="ru-RU" sz="4000" dirty="0"/>
            </a:br>
            <a:endParaRPr lang="ru-RU" sz="4000" dirty="0"/>
          </a:p>
        </p:txBody>
      </p:sp>
      <p:sp>
        <p:nvSpPr>
          <p:cNvPr id="126976" name="Rectangle 0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ru-RU" sz="2400" dirty="0" err="1" smtClean="0"/>
              <a:t>Сінгапур</a:t>
            </a:r>
            <a:r>
              <a:rPr lang="ru-RU" sz="2400" dirty="0" smtClean="0"/>
              <a:t> </a:t>
            </a:r>
            <a:r>
              <a:rPr lang="ru-RU" sz="2400" dirty="0"/>
              <a:t>- член </a:t>
            </a:r>
            <a:r>
              <a:rPr lang="ru-RU" sz="2400" dirty="0" err="1"/>
              <a:t>британської</a:t>
            </a:r>
            <a:r>
              <a:rPr lang="ru-RU" sz="2400" dirty="0"/>
              <a:t> </a:t>
            </a:r>
            <a:r>
              <a:rPr lang="ru-RU" sz="2400" dirty="0" err="1"/>
              <a:t>Співдружності</a:t>
            </a:r>
            <a:r>
              <a:rPr lang="ru-RU" sz="2400" dirty="0"/>
              <a:t>, ООН і </a:t>
            </a:r>
            <a:r>
              <a:rPr lang="ru-RU" sz="2400" dirty="0" err="1"/>
              <a:t>Асоціації</a:t>
            </a:r>
            <a:r>
              <a:rPr lang="ru-RU" sz="2400" dirty="0"/>
              <a:t> держав </a:t>
            </a:r>
            <a:r>
              <a:rPr lang="ru-RU" sz="2400" dirty="0" err="1"/>
              <a:t>Південно</a:t>
            </a:r>
            <a:r>
              <a:rPr lang="ru-RU" sz="2400" dirty="0"/>
              <a:t> - </a:t>
            </a:r>
            <a:r>
              <a:rPr lang="ru-RU" sz="2400" dirty="0" err="1"/>
              <a:t>Східної</a:t>
            </a:r>
            <a:r>
              <a:rPr lang="ru-RU" sz="2400" dirty="0"/>
              <a:t> </a:t>
            </a:r>
            <a:r>
              <a:rPr lang="ru-RU" sz="2400" dirty="0" err="1"/>
              <a:t>Азії</a:t>
            </a:r>
            <a:r>
              <a:rPr lang="ru-RU" sz="2400" dirty="0"/>
              <a:t> (АСЕАН)</a:t>
            </a:r>
          </a:p>
          <a:p>
            <a:pPr>
              <a:lnSpc>
                <a:spcPct val="90000"/>
              </a:lnSpc>
            </a:pPr>
            <a:r>
              <a:rPr lang="ru-RU" sz="2400" dirty="0" err="1" smtClean="0"/>
              <a:t>Заявляє</a:t>
            </a:r>
            <a:r>
              <a:rPr lang="ru-RU" sz="2400" dirty="0" smtClean="0"/>
              <a:t> </a:t>
            </a:r>
            <a:r>
              <a:rPr lang="ru-RU" sz="2400" dirty="0"/>
              <a:t>про свою </a:t>
            </a:r>
            <a:r>
              <a:rPr lang="ru-RU" sz="2400" dirty="0" err="1"/>
              <a:t>прихильність</a:t>
            </a:r>
            <a:r>
              <a:rPr lang="ru-RU" sz="2400" dirty="0"/>
              <a:t> </a:t>
            </a:r>
            <a:r>
              <a:rPr lang="ru-RU" sz="2400" dirty="0" err="1"/>
              <a:t>ідеям</a:t>
            </a:r>
            <a:r>
              <a:rPr lang="ru-RU" sz="2400" dirty="0"/>
              <a:t> </a:t>
            </a:r>
            <a:r>
              <a:rPr lang="ru-RU" sz="2400" dirty="0" err="1"/>
              <a:t>неприєднання</a:t>
            </a:r>
            <a:r>
              <a:rPr lang="ru-RU" sz="2400" dirty="0"/>
              <a:t>, але </a:t>
            </a:r>
            <a:r>
              <a:rPr lang="ru-RU" sz="2400" dirty="0" err="1"/>
              <a:t>пов'язаний</a:t>
            </a:r>
            <a:r>
              <a:rPr lang="ru-RU" sz="2400" dirty="0"/>
              <a:t> </a:t>
            </a:r>
            <a:r>
              <a:rPr lang="ru-RU" sz="2400" dirty="0" err="1"/>
              <a:t>воєнними</a:t>
            </a:r>
            <a:r>
              <a:rPr lang="ru-RU" sz="2400" dirty="0"/>
              <a:t> </a:t>
            </a:r>
            <a:r>
              <a:rPr lang="ru-RU" sz="2400" dirty="0" err="1"/>
              <a:t>угодами</a:t>
            </a:r>
            <a:r>
              <a:rPr lang="ru-RU" sz="2400" dirty="0"/>
              <a:t> з США, </a:t>
            </a:r>
            <a:r>
              <a:rPr lang="ru-RU" sz="2400" dirty="0" err="1"/>
              <a:t>Малайзією</a:t>
            </a:r>
            <a:r>
              <a:rPr lang="ru-RU" sz="2400" dirty="0"/>
              <a:t> та </a:t>
            </a:r>
            <a:r>
              <a:rPr lang="ru-RU" sz="2400" dirty="0" err="1"/>
              <a:t>Великобританією</a:t>
            </a:r>
            <a:r>
              <a:rPr lang="ru-RU" sz="2000" dirty="0"/>
              <a:t>.</a:t>
            </a:r>
          </a:p>
        </p:txBody>
      </p:sp>
      <p:pic>
        <p:nvPicPr>
          <p:cNvPr id="126980" name="Picture 4" descr="315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9" y="1628775"/>
            <a:ext cx="3530352" cy="5018909"/>
          </a:xfrm>
          <a:prstGeom prst="rect">
            <a:avLst/>
          </a:prstGeom>
          <a:noFill/>
        </p:spPr>
      </p:pic>
      <p:sp>
        <p:nvSpPr>
          <p:cNvPr id="126977" name="AutoShape 1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453188"/>
            <a:ext cx="504825" cy="2159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dirty="0"/>
              <a:t> </a:t>
            </a:r>
            <a:r>
              <a:rPr lang="ru-RU" dirty="0" smtClean="0"/>
              <a:t>                   </a:t>
            </a:r>
            <a:r>
              <a:rPr lang="ru-RU" dirty="0" err="1" smtClean="0"/>
              <a:t>Екологія</a:t>
            </a:r>
            <a:endParaRPr lang="ru-RU" dirty="0"/>
          </a:p>
        </p:txBody>
      </p:sp>
      <p:sp>
        <p:nvSpPr>
          <p:cNvPr id="136204" name="Rectangle 12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916113"/>
            <a:ext cx="4038600" cy="4824412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000" dirty="0" err="1" smtClean="0"/>
              <a:t>Завдяки</a:t>
            </a:r>
            <a:r>
              <a:rPr lang="ru-RU" sz="2000" dirty="0" smtClean="0"/>
              <a:t> </a:t>
            </a:r>
            <a:r>
              <a:rPr lang="ru-RU" sz="2000" dirty="0" err="1"/>
              <a:t>активній</a:t>
            </a:r>
            <a:r>
              <a:rPr lang="ru-RU" sz="2000" dirty="0"/>
              <a:t> </a:t>
            </a:r>
            <a:r>
              <a:rPr lang="ru-RU" sz="2000" dirty="0" err="1"/>
              <a:t>природоохоронній</a:t>
            </a:r>
            <a:r>
              <a:rPr lang="ru-RU" sz="2000" dirty="0"/>
              <a:t> </a:t>
            </a:r>
            <a:r>
              <a:rPr lang="ru-RU" sz="2000" dirty="0" err="1"/>
              <a:t>політиці</a:t>
            </a:r>
            <a:r>
              <a:rPr lang="ru-RU" sz="2000" dirty="0"/>
              <a:t>, </a:t>
            </a:r>
            <a:r>
              <a:rPr lang="ru-RU" sz="2000" dirty="0" err="1" smtClean="0"/>
              <a:t>будівництву</a:t>
            </a:r>
            <a:r>
              <a:rPr lang="ru-RU" sz="2000" dirty="0" smtClean="0"/>
              <a:t> </a:t>
            </a:r>
            <a:r>
              <a:rPr lang="ru-RU" sz="2000" dirty="0" err="1"/>
              <a:t>очисних</a:t>
            </a:r>
            <a:r>
              <a:rPr lang="ru-RU" sz="2000" dirty="0"/>
              <a:t> </a:t>
            </a:r>
            <a:r>
              <a:rPr lang="ru-RU" sz="2000" dirty="0" err="1"/>
              <a:t>споруд</a:t>
            </a:r>
            <a:r>
              <a:rPr lang="ru-RU" sz="2000" dirty="0"/>
              <a:t>, </a:t>
            </a:r>
            <a:r>
              <a:rPr lang="ru-RU" sz="2000" dirty="0" err="1"/>
              <a:t>дуже</a:t>
            </a:r>
            <a:r>
              <a:rPr lang="ru-RU" sz="2000" dirty="0"/>
              <a:t> </a:t>
            </a:r>
            <a:r>
              <a:rPr lang="ru-RU" sz="2000" dirty="0" err="1"/>
              <a:t>суворим</a:t>
            </a:r>
            <a:r>
              <a:rPr lang="ru-RU" sz="2000" dirty="0"/>
              <a:t> заходам по </a:t>
            </a:r>
            <a:r>
              <a:rPr lang="ru-RU" sz="2000" dirty="0" err="1"/>
              <a:t>збереженню</a:t>
            </a:r>
            <a:r>
              <a:rPr lang="ru-RU" sz="2000" dirty="0"/>
              <a:t> </a:t>
            </a:r>
            <a:r>
              <a:rPr lang="ru-RU" sz="2000" dirty="0" err="1"/>
              <a:t>чистоти</a:t>
            </a:r>
            <a:r>
              <a:rPr lang="ru-RU" sz="2000" dirty="0"/>
              <a:t> </a:t>
            </a:r>
            <a:r>
              <a:rPr lang="ru-RU" sz="2000" dirty="0" err="1"/>
              <a:t>Сінгапур</a:t>
            </a:r>
            <a:r>
              <a:rPr lang="ru-RU" sz="2000" dirty="0"/>
              <a:t> став </a:t>
            </a:r>
            <a:r>
              <a:rPr lang="ru-RU" sz="2000" dirty="0" err="1"/>
              <a:t>найбільш</a:t>
            </a:r>
            <a:r>
              <a:rPr lang="ru-RU" sz="2000" dirty="0"/>
              <a:t> </a:t>
            </a:r>
            <a:r>
              <a:rPr lang="ru-RU" sz="2000" dirty="0" err="1"/>
              <a:t>екологічно</a:t>
            </a:r>
            <a:r>
              <a:rPr lang="ru-RU" sz="2000" dirty="0"/>
              <a:t> чистою державою в </a:t>
            </a:r>
            <a:r>
              <a:rPr lang="ru-RU" sz="2000" dirty="0" err="1"/>
              <a:t>закордонній</a:t>
            </a:r>
            <a:r>
              <a:rPr lang="ru-RU" sz="2000" dirty="0"/>
              <a:t> </a:t>
            </a:r>
            <a:r>
              <a:rPr lang="ru-RU" sz="2000" dirty="0" err="1"/>
              <a:t>Азії</a:t>
            </a:r>
            <a:r>
              <a:rPr lang="ru-RU" sz="2000" dirty="0"/>
              <a:t>.</a:t>
            </a:r>
            <a:endParaRPr lang="ru-RU" sz="2000" dirty="0" smtClean="0"/>
          </a:p>
          <a:p>
            <a:pPr>
              <a:lnSpc>
                <a:spcPct val="90000"/>
              </a:lnSpc>
            </a:pPr>
            <a:r>
              <a:rPr lang="ru-RU" sz="2000" dirty="0" err="1" smtClean="0"/>
              <a:t>Це</a:t>
            </a:r>
            <a:r>
              <a:rPr lang="ru-RU" sz="2000" dirty="0" smtClean="0"/>
              <a:t> </a:t>
            </a:r>
            <a:r>
              <a:rPr lang="ru-RU" sz="2000" dirty="0" err="1" smtClean="0"/>
              <a:t>одне</a:t>
            </a:r>
            <a:r>
              <a:rPr lang="ru-RU" sz="2000" dirty="0" smtClean="0"/>
              <a:t> з </a:t>
            </a:r>
            <a:r>
              <a:rPr lang="ru-RU" sz="2000" dirty="0" err="1" smtClean="0"/>
              <a:t>небагатьох</a:t>
            </a:r>
            <a:r>
              <a:rPr lang="ru-RU" sz="2000" dirty="0" smtClean="0"/>
              <a:t> </a:t>
            </a:r>
            <a:r>
              <a:rPr lang="ru-RU" sz="2000" dirty="0" err="1" smtClean="0"/>
              <a:t>місць</a:t>
            </a:r>
            <a:r>
              <a:rPr lang="ru-RU" sz="2000" dirty="0" smtClean="0"/>
              <a:t> в </a:t>
            </a:r>
            <a:r>
              <a:rPr lang="ru-RU" sz="2000" dirty="0" err="1" smtClean="0"/>
              <a:t>екваторіальному</a:t>
            </a:r>
            <a:r>
              <a:rPr lang="ru-RU" sz="2000" dirty="0" smtClean="0"/>
              <a:t> і </a:t>
            </a:r>
            <a:r>
              <a:rPr lang="ru-RU" sz="2000" dirty="0" err="1" smtClean="0"/>
              <a:t>тропічному</a:t>
            </a:r>
            <a:r>
              <a:rPr lang="ru-RU" sz="2000" dirty="0" smtClean="0"/>
              <a:t> </a:t>
            </a:r>
            <a:r>
              <a:rPr lang="ru-RU" sz="2000" dirty="0" err="1" smtClean="0"/>
              <a:t>поясі</a:t>
            </a:r>
            <a:r>
              <a:rPr lang="ru-RU" sz="2000" dirty="0" smtClean="0"/>
              <a:t>, де </a:t>
            </a:r>
            <a:r>
              <a:rPr lang="ru-RU" sz="2000" dirty="0" err="1" smtClean="0"/>
              <a:t>сиру</a:t>
            </a:r>
            <a:r>
              <a:rPr lang="ru-RU" sz="2000" dirty="0" smtClean="0"/>
              <a:t> воду </a:t>
            </a:r>
            <a:r>
              <a:rPr lang="ru-RU" sz="2000" dirty="0" err="1" smtClean="0"/>
              <a:t>можна</a:t>
            </a:r>
            <a:r>
              <a:rPr lang="ru-RU" sz="2000" dirty="0" smtClean="0"/>
              <a:t> </a:t>
            </a:r>
            <a:r>
              <a:rPr lang="ru-RU" sz="2000" dirty="0" err="1" smtClean="0"/>
              <a:t>пити</a:t>
            </a:r>
            <a:r>
              <a:rPr lang="ru-RU" sz="2000" dirty="0" smtClean="0"/>
              <a:t> прямо з водопроводу.</a:t>
            </a:r>
            <a:endParaRPr lang="ru-RU" sz="2000" dirty="0"/>
          </a:p>
        </p:txBody>
      </p:sp>
      <p:pic>
        <p:nvPicPr>
          <p:cNvPr id="136207" name="Picture 15" descr="315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2349500"/>
            <a:ext cx="4319587" cy="29019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8229600" cy="1384300"/>
          </a:xfrm>
        </p:spPr>
        <p:txBody>
          <a:bodyPr/>
          <a:lstStyle/>
          <a:p>
            <a:r>
              <a:rPr lang="ru-RU" sz="4000" dirty="0"/>
              <a:t>СІНГАПУР: </a:t>
            </a:r>
            <a:r>
              <a:rPr lang="ru-RU" sz="4000" dirty="0" err="1"/>
              <a:t>відомості</a:t>
            </a:r>
            <a:r>
              <a:rPr lang="ru-RU" sz="4000" dirty="0"/>
              <a:t> про </a:t>
            </a:r>
            <a:r>
              <a:rPr lang="ru-RU" sz="4000" dirty="0" err="1"/>
              <a:t>країну</a:t>
            </a:r>
            <a:endParaRPr lang="ru-RU" sz="4000" dirty="0"/>
          </a:p>
        </p:txBody>
      </p:sp>
      <p:pic>
        <p:nvPicPr>
          <p:cNvPr id="92160" name="Picture 0" descr="lm_singa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>
            <a:lum bright="-24000" contrast="48000"/>
          </a:blip>
          <a:srcRect/>
          <a:stretch>
            <a:fillRect/>
          </a:stretch>
        </p:blipFill>
        <p:spPr>
          <a:xfrm>
            <a:off x="250825" y="1412875"/>
            <a:ext cx="4284663" cy="4824413"/>
          </a:xfrm>
          <a:noFill/>
          <a:ln w="6350">
            <a:solidFill>
              <a:srgbClr val="3366FF"/>
            </a:solidFill>
          </a:ln>
        </p:spPr>
      </p:pic>
      <p:sp>
        <p:nvSpPr>
          <p:cNvPr id="9113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500563" y="1557338"/>
            <a:ext cx="4464050" cy="5040312"/>
          </a:xfrm>
        </p:spPr>
        <p:txBody>
          <a:bodyPr/>
          <a:lstStyle/>
          <a:p>
            <a:pPr algn="just"/>
            <a:r>
              <a:rPr lang="ru-RU" sz="1800" dirty="0" err="1"/>
              <a:t>Республіка</a:t>
            </a:r>
            <a:r>
              <a:rPr lang="ru-RU" sz="1800" dirty="0"/>
              <a:t> </a:t>
            </a:r>
            <a:r>
              <a:rPr lang="ru-RU" sz="1800" dirty="0" err="1"/>
              <a:t>Сінгапур</a:t>
            </a:r>
            <a:r>
              <a:rPr lang="ru-RU" sz="1800" dirty="0"/>
              <a:t>, </a:t>
            </a:r>
            <a:r>
              <a:rPr lang="ru-RU" sz="1800" dirty="0" err="1"/>
              <a:t>місто</a:t>
            </a:r>
            <a:r>
              <a:rPr lang="ru-RU" sz="1800" dirty="0"/>
              <a:t>-держава в </a:t>
            </a:r>
            <a:r>
              <a:rPr lang="ru-RU" sz="1800" dirty="0" err="1"/>
              <a:t>Південно-Східній</a:t>
            </a:r>
            <a:r>
              <a:rPr lang="ru-RU" sz="1800" dirty="0"/>
              <a:t> </a:t>
            </a:r>
            <a:r>
              <a:rPr lang="ru-RU" sz="1800" dirty="0" err="1"/>
              <a:t>Азії</a:t>
            </a:r>
            <a:r>
              <a:rPr lang="ru-RU" sz="1800" dirty="0"/>
              <a:t>, </a:t>
            </a:r>
            <a:r>
              <a:rPr lang="ru-RU" sz="1800" dirty="0" err="1"/>
              <a:t>що</a:t>
            </a:r>
            <a:r>
              <a:rPr lang="ru-RU" sz="1800" dirty="0"/>
              <a:t> входить до складу </a:t>
            </a:r>
            <a:r>
              <a:rPr lang="ru-RU" sz="1800" dirty="0" err="1"/>
              <a:t>Співдружності</a:t>
            </a:r>
            <a:r>
              <a:rPr lang="ru-RU" sz="1800" dirty="0"/>
              <a:t>.</a:t>
            </a:r>
          </a:p>
          <a:p>
            <a:pPr algn="just"/>
            <a:r>
              <a:rPr lang="ru-RU" sz="1800" dirty="0"/>
              <a:t>Главою </a:t>
            </a:r>
            <a:r>
              <a:rPr lang="ru-RU" sz="1800" dirty="0" err="1"/>
              <a:t>держави</a:t>
            </a:r>
            <a:r>
              <a:rPr lang="ru-RU" sz="1800" dirty="0"/>
              <a:t> є президент, </a:t>
            </a:r>
            <a:r>
              <a:rPr lang="ru-RU" sz="1800" dirty="0" err="1"/>
              <a:t>законодавчий</a:t>
            </a:r>
            <a:r>
              <a:rPr lang="ru-RU" sz="1800" dirty="0"/>
              <a:t> орган - </a:t>
            </a:r>
            <a:r>
              <a:rPr lang="ru-RU" sz="1800" dirty="0" err="1"/>
              <a:t>однопалатний</a:t>
            </a:r>
            <a:r>
              <a:rPr lang="ru-RU" sz="1800" dirty="0"/>
              <a:t> парламент</a:t>
            </a:r>
          </a:p>
          <a:p>
            <a:pPr algn="just"/>
            <a:r>
              <a:rPr lang="ru-RU" sz="1800" dirty="0" err="1"/>
              <a:t>Територія</a:t>
            </a:r>
            <a:r>
              <a:rPr lang="ru-RU" sz="1800" dirty="0"/>
              <a:t> </a:t>
            </a:r>
            <a:r>
              <a:rPr lang="ru-RU" sz="1800" dirty="0" err="1"/>
              <a:t>країни</a:t>
            </a:r>
            <a:r>
              <a:rPr lang="ru-RU" sz="1800" dirty="0"/>
              <a:t> </a:t>
            </a:r>
            <a:r>
              <a:rPr lang="ru-RU" sz="1800" dirty="0" err="1"/>
              <a:t>включає</a:t>
            </a:r>
            <a:r>
              <a:rPr lang="ru-RU" sz="1800" dirty="0"/>
              <a:t> невеликий </a:t>
            </a:r>
            <a:r>
              <a:rPr lang="ru-RU" sz="1800" dirty="0" err="1"/>
              <a:t>острів</a:t>
            </a:r>
            <a:r>
              <a:rPr lang="ru-RU" sz="1800" dirty="0"/>
              <a:t> </a:t>
            </a:r>
            <a:r>
              <a:rPr lang="ru-RU" sz="1800" dirty="0" err="1"/>
              <a:t>Сінгапур</a:t>
            </a:r>
            <a:r>
              <a:rPr lang="ru-RU" sz="1800" dirty="0"/>
              <a:t> (42 км в </a:t>
            </a:r>
            <a:r>
              <a:rPr lang="ru-RU" sz="1800" dirty="0" err="1"/>
              <a:t>довжину</a:t>
            </a:r>
            <a:r>
              <a:rPr lang="ru-RU" sz="1800" dirty="0"/>
              <a:t> і 23 км в ширину), а </a:t>
            </a:r>
            <a:r>
              <a:rPr lang="ru-RU" sz="1800" dirty="0" err="1"/>
              <a:t>також</a:t>
            </a:r>
            <a:r>
              <a:rPr lang="ru-RU" sz="1800" dirty="0"/>
              <a:t> </a:t>
            </a:r>
            <a:r>
              <a:rPr lang="ru-RU" sz="1800" dirty="0" err="1"/>
              <a:t>кілька</a:t>
            </a:r>
            <a:r>
              <a:rPr lang="ru-RU" sz="1800" dirty="0"/>
              <a:t> </a:t>
            </a:r>
            <a:r>
              <a:rPr lang="ru-RU" sz="1800" dirty="0" err="1"/>
              <a:t>з'єднаних</a:t>
            </a:r>
            <a:r>
              <a:rPr lang="ru-RU" sz="1800" dirty="0"/>
              <a:t> </a:t>
            </a:r>
            <a:r>
              <a:rPr lang="ru-RU" sz="1800" dirty="0" err="1"/>
              <a:t>острівців</a:t>
            </a:r>
            <a:r>
              <a:rPr lang="ru-RU" sz="1800" dirty="0"/>
              <a:t>, </a:t>
            </a:r>
            <a:r>
              <a:rPr lang="ru-RU" sz="1800" dirty="0" err="1"/>
              <a:t>розташованих</a:t>
            </a:r>
            <a:r>
              <a:rPr lang="ru-RU" sz="1800" dirty="0"/>
              <a:t> </a:t>
            </a:r>
            <a:r>
              <a:rPr lang="ru-RU" sz="1800" dirty="0" err="1"/>
              <a:t>біля</a:t>
            </a:r>
            <a:r>
              <a:rPr lang="ru-RU" sz="1800" dirty="0"/>
              <a:t> </a:t>
            </a:r>
            <a:r>
              <a:rPr lang="ru-RU" sz="1800" dirty="0" err="1" smtClean="0"/>
              <a:t>Південного</a:t>
            </a:r>
            <a:r>
              <a:rPr lang="ru-RU" sz="1800" dirty="0" smtClean="0"/>
              <a:t> </a:t>
            </a:r>
            <a:r>
              <a:rPr lang="ru-RU" sz="1800" dirty="0"/>
              <a:t>краю </a:t>
            </a:r>
            <a:r>
              <a:rPr lang="ru-RU" sz="1800" dirty="0" err="1"/>
              <a:t>півострова</a:t>
            </a:r>
            <a:r>
              <a:rPr lang="ru-RU" sz="1800" dirty="0"/>
              <a:t> Малакка.</a:t>
            </a:r>
          </a:p>
          <a:p>
            <a:pPr algn="just"/>
            <a:r>
              <a:rPr lang="ru-RU" sz="1800" dirty="0" err="1" smtClean="0"/>
              <a:t>Загальна</a:t>
            </a:r>
            <a:r>
              <a:rPr lang="ru-RU" sz="1800" dirty="0" smtClean="0"/>
              <a:t> </a:t>
            </a:r>
            <a:r>
              <a:rPr lang="ru-RU" sz="1800" dirty="0" err="1"/>
              <a:t>площа</a:t>
            </a:r>
            <a:r>
              <a:rPr lang="ru-RU" sz="1800" dirty="0"/>
              <a:t> - 648 кв. км</a:t>
            </a:r>
          </a:p>
          <a:p>
            <a:pPr algn="just"/>
            <a:r>
              <a:rPr lang="ru-RU" sz="1800" dirty="0"/>
              <a:t>З </a:t>
            </a:r>
            <a:r>
              <a:rPr lang="ru-RU" sz="1800" dirty="0" err="1"/>
              <a:t>півночі</a:t>
            </a:r>
            <a:r>
              <a:rPr lang="ru-RU" sz="1800" dirty="0"/>
              <a:t> </a:t>
            </a:r>
            <a:r>
              <a:rPr lang="ru-RU" sz="1800" dirty="0" err="1"/>
              <a:t>Сінгапур</a:t>
            </a:r>
            <a:r>
              <a:rPr lang="ru-RU" sz="1800" dirty="0"/>
              <a:t> </a:t>
            </a:r>
            <a:r>
              <a:rPr lang="ru-RU" sz="1800" dirty="0" err="1"/>
              <a:t>від</a:t>
            </a:r>
            <a:r>
              <a:rPr lang="ru-RU" sz="1800" dirty="0"/>
              <a:t> </a:t>
            </a:r>
            <a:r>
              <a:rPr lang="ru-RU" sz="1800" dirty="0" err="1"/>
              <a:t>Малайзії</a:t>
            </a:r>
            <a:r>
              <a:rPr lang="ru-RU" sz="1800" dirty="0"/>
              <a:t> </a:t>
            </a:r>
            <a:r>
              <a:rPr lang="ru-RU" sz="1800" dirty="0" err="1"/>
              <a:t>відділив</a:t>
            </a:r>
            <a:r>
              <a:rPr lang="ru-RU" sz="1800" dirty="0"/>
              <a:t> протоку </a:t>
            </a:r>
            <a:r>
              <a:rPr lang="ru-RU" sz="1800" dirty="0" err="1"/>
              <a:t>Джохор</a:t>
            </a:r>
            <a:r>
              <a:rPr lang="ru-RU" sz="1800" dirty="0"/>
              <a:t>, а з </a:t>
            </a:r>
            <a:r>
              <a:rPr lang="ru-RU" sz="1800" dirty="0" err="1"/>
              <a:t>півдня</a:t>
            </a:r>
            <a:r>
              <a:rPr lang="ru-RU" sz="1800" dirty="0"/>
              <a:t> </a:t>
            </a:r>
            <a:r>
              <a:rPr lang="ru-RU" sz="1800" dirty="0" err="1"/>
              <a:t>від</a:t>
            </a:r>
            <a:r>
              <a:rPr lang="ru-RU" sz="1800" dirty="0"/>
              <a:t> </a:t>
            </a:r>
            <a:r>
              <a:rPr lang="ru-RU" sz="1800" dirty="0" err="1"/>
              <a:t>Індонезії</a:t>
            </a:r>
            <a:r>
              <a:rPr lang="ru-RU" sz="1800" dirty="0"/>
              <a:t> - </a:t>
            </a:r>
            <a:r>
              <a:rPr lang="ru-RU" sz="1800" dirty="0" err="1" smtClean="0"/>
              <a:t>Сінгапурську</a:t>
            </a:r>
            <a:r>
              <a:rPr lang="ru-RU" sz="1800" dirty="0" smtClean="0"/>
              <a:t> </a:t>
            </a:r>
            <a:r>
              <a:rPr lang="ru-RU" sz="1800" dirty="0"/>
              <a:t>протоку.</a:t>
            </a:r>
          </a:p>
          <a:p>
            <a:pPr algn="just"/>
            <a:endParaRPr lang="ru-RU" sz="1800" dirty="0"/>
          </a:p>
          <a:p>
            <a:pPr algn="just"/>
            <a:endParaRPr lang="ru-RU" sz="1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dirty="0" err="1"/>
              <a:t>Економіко-географічне</a:t>
            </a:r>
            <a:r>
              <a:rPr lang="ru-RU" sz="4000" dirty="0"/>
              <a:t> </a:t>
            </a:r>
            <a:r>
              <a:rPr lang="ru-RU" sz="4000" dirty="0" err="1"/>
              <a:t>положення</a:t>
            </a:r>
            <a:endParaRPr lang="ru-RU" sz="4000" dirty="0"/>
          </a:p>
        </p:txBody>
      </p:sp>
      <p:pic>
        <p:nvPicPr>
          <p:cNvPr id="95234" name="Picture 2" descr="singapor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>
            <a:lum bright="-4000" contrast="-12000"/>
          </a:blip>
          <a:srcRect/>
          <a:stretch>
            <a:fillRect/>
          </a:stretch>
        </p:blipFill>
        <p:spPr>
          <a:xfrm>
            <a:off x="487363" y="1916113"/>
            <a:ext cx="3868737" cy="4176712"/>
          </a:xfrm>
          <a:noFill/>
          <a:ln/>
        </p:spPr>
      </p:pic>
      <p:sp>
        <p:nvSpPr>
          <p:cNvPr id="95233" name="Rectangle 1"/>
          <p:cNvSpPr>
            <a:spLocks noGrp="1" noChangeArrowheads="1"/>
          </p:cNvSpPr>
          <p:nvPr>
            <p:ph type="body" sz="half" idx="2"/>
          </p:nvPr>
        </p:nvSpPr>
        <p:spPr>
          <a:xfrm>
            <a:off x="4427984" y="1978025"/>
            <a:ext cx="4392488" cy="41148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000" dirty="0" smtClean="0"/>
              <a:t>      </a:t>
            </a:r>
            <a:r>
              <a:rPr lang="ru-RU" sz="2000" dirty="0" err="1" smtClean="0"/>
              <a:t>Економіко</a:t>
            </a:r>
            <a:r>
              <a:rPr lang="ru-RU" sz="2000" dirty="0" smtClean="0"/>
              <a:t> </a:t>
            </a:r>
            <a:r>
              <a:rPr lang="ru-RU" sz="2000" dirty="0"/>
              <a:t>- </a:t>
            </a:r>
            <a:r>
              <a:rPr lang="ru-RU" sz="2000" dirty="0" err="1"/>
              <a:t>географічне</a:t>
            </a:r>
            <a:r>
              <a:rPr lang="ru-RU" sz="2000" dirty="0"/>
              <a:t> </a:t>
            </a:r>
            <a:r>
              <a:rPr lang="ru-RU" sz="2000" dirty="0" err="1"/>
              <a:t>положення</a:t>
            </a:r>
            <a:r>
              <a:rPr lang="ru-RU" sz="2000" dirty="0"/>
              <a:t> </a:t>
            </a:r>
            <a:r>
              <a:rPr lang="ru-RU" sz="2000" dirty="0" err="1"/>
              <a:t>Сінгапуру</a:t>
            </a:r>
            <a:r>
              <a:rPr lang="ru-RU" sz="2000" dirty="0"/>
              <a:t> </a:t>
            </a:r>
            <a:r>
              <a:rPr lang="ru-RU" sz="2000" dirty="0" err="1"/>
              <a:t>зробило</a:t>
            </a:r>
            <a:r>
              <a:rPr lang="ru-RU" sz="2000" dirty="0"/>
              <a:t> </a:t>
            </a:r>
            <a:r>
              <a:rPr lang="ru-RU" sz="2000" dirty="0" err="1"/>
              <a:t>сильний</a:t>
            </a:r>
            <a:r>
              <a:rPr lang="ru-RU" sz="2000" dirty="0"/>
              <a:t> </a:t>
            </a:r>
            <a:r>
              <a:rPr lang="ru-RU" sz="2000" dirty="0" err="1"/>
              <a:t>вплив</a:t>
            </a:r>
            <a:r>
              <a:rPr lang="ru-RU" sz="2000" dirty="0"/>
              <a:t> на </a:t>
            </a:r>
            <a:r>
              <a:rPr lang="ru-RU" sz="2000" dirty="0" err="1"/>
              <a:t>економічний</a:t>
            </a:r>
            <a:r>
              <a:rPr lang="ru-RU" sz="2000" dirty="0"/>
              <a:t> </a:t>
            </a:r>
            <a:r>
              <a:rPr lang="ru-RU" sz="2000" dirty="0" err="1"/>
              <a:t>розвиток</a:t>
            </a:r>
            <a:r>
              <a:rPr lang="ru-RU" sz="2000" dirty="0"/>
              <a:t> </a:t>
            </a:r>
            <a:r>
              <a:rPr lang="ru-RU" sz="2000" dirty="0" err="1"/>
              <a:t>міста</a:t>
            </a:r>
            <a:r>
              <a:rPr lang="ru-RU" sz="2000" dirty="0"/>
              <a:t>, основою </a:t>
            </a:r>
            <a:r>
              <a:rPr lang="ru-RU" sz="2000" dirty="0" err="1"/>
              <a:t>якого</a:t>
            </a:r>
            <a:r>
              <a:rPr lang="ru-RU" sz="2000" dirty="0"/>
              <a:t> </a:t>
            </a:r>
            <a:r>
              <a:rPr lang="ru-RU" sz="2000" dirty="0" err="1"/>
              <a:t>здавна</a:t>
            </a:r>
            <a:r>
              <a:rPr lang="ru-RU" sz="2000" dirty="0"/>
              <a:t> є </a:t>
            </a:r>
            <a:r>
              <a:rPr lang="ru-RU" sz="2000" dirty="0" err="1"/>
              <a:t>різноманітні</a:t>
            </a:r>
            <a:r>
              <a:rPr lang="ru-RU" sz="2000" dirty="0"/>
              <a:t> </a:t>
            </a:r>
            <a:r>
              <a:rPr lang="ru-RU" sz="2000" dirty="0" err="1" smtClean="0"/>
              <a:t>зовнішньоторговельні</a:t>
            </a:r>
            <a:r>
              <a:rPr lang="ru-RU" sz="2000" dirty="0" smtClean="0"/>
              <a:t> </a:t>
            </a:r>
            <a:r>
              <a:rPr lang="ru-RU" sz="2000" dirty="0" err="1"/>
              <a:t>операції</a:t>
            </a:r>
            <a:r>
              <a:rPr lang="ru-RU" sz="2000" dirty="0"/>
              <a:t>, </a:t>
            </a:r>
            <a:r>
              <a:rPr lang="ru-RU" sz="2000" dirty="0" err="1"/>
              <a:t>здебільшого</a:t>
            </a:r>
            <a:r>
              <a:rPr lang="ru-RU" sz="2000" dirty="0"/>
              <a:t> </a:t>
            </a:r>
            <a:r>
              <a:rPr lang="ru-RU" sz="2000" dirty="0" err="1"/>
              <a:t>реекспортні</a:t>
            </a:r>
            <a:r>
              <a:rPr lang="ru-RU" sz="2000" dirty="0"/>
              <a:t>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dirty="0" smtClean="0"/>
              <a:t>      </a:t>
            </a:r>
            <a:r>
              <a:rPr lang="ru-RU" sz="2000" dirty="0" err="1" smtClean="0"/>
              <a:t>Сінгапур</a:t>
            </a:r>
            <a:r>
              <a:rPr lang="ru-RU" sz="2000" dirty="0" smtClean="0"/>
              <a:t> </a:t>
            </a:r>
            <a:r>
              <a:rPr lang="ru-RU" sz="2000" dirty="0"/>
              <a:t>став великим ринком натурального каучуку, </a:t>
            </a:r>
            <a:r>
              <a:rPr lang="ru-RU" sz="2000" dirty="0" err="1"/>
              <a:t>продуктів</a:t>
            </a:r>
            <a:r>
              <a:rPr lang="ru-RU" sz="2000" dirty="0"/>
              <a:t> </a:t>
            </a:r>
            <a:r>
              <a:rPr lang="ru-RU" sz="2000" dirty="0" err="1"/>
              <a:t>кокосової</a:t>
            </a:r>
            <a:r>
              <a:rPr lang="ru-RU" sz="2000" dirty="0"/>
              <a:t> </a:t>
            </a:r>
            <a:r>
              <a:rPr lang="ru-RU" sz="2000" dirty="0" err="1"/>
              <a:t>пальми</a:t>
            </a:r>
            <a:r>
              <a:rPr lang="ru-RU" sz="2000" dirty="0"/>
              <a:t>, </a:t>
            </a:r>
            <a:r>
              <a:rPr lang="ru-RU" sz="2000" dirty="0" err="1"/>
              <a:t>деревини</a:t>
            </a:r>
            <a:r>
              <a:rPr lang="ru-RU" sz="2000" dirty="0"/>
              <a:t>, </a:t>
            </a:r>
            <a:r>
              <a:rPr lang="ru-RU" sz="2000" dirty="0" err="1"/>
              <a:t>прянощів</a:t>
            </a:r>
            <a:r>
              <a:rPr lang="ru-RU" sz="2000" dirty="0"/>
              <a:t>, </a:t>
            </a:r>
            <a:r>
              <a:rPr lang="ru-RU" sz="2000" dirty="0" err="1"/>
              <a:t>фруктів</a:t>
            </a:r>
            <a:r>
              <a:rPr lang="ru-RU" sz="2000" dirty="0"/>
              <a:t>, </a:t>
            </a:r>
            <a:r>
              <a:rPr lang="ru-RU" sz="2000" dirty="0" err="1"/>
              <a:t>кави</a:t>
            </a:r>
            <a:r>
              <a:rPr lang="ru-RU" sz="2000" dirty="0"/>
              <a:t>, олова, </a:t>
            </a:r>
            <a:r>
              <a:rPr lang="ru-RU" sz="2000" dirty="0" err="1"/>
              <a:t>нафти</a:t>
            </a:r>
            <a:r>
              <a:rPr lang="ru-RU" sz="2000" dirty="0"/>
              <a:t>.</a:t>
            </a:r>
            <a:endParaRPr lang="ru-RU" sz="2000" dirty="0"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err="1"/>
              <a:t>Економіко-географічне</a:t>
            </a:r>
            <a:r>
              <a:rPr lang="ru-RU" sz="4000" dirty="0"/>
              <a:t> </a:t>
            </a:r>
            <a:r>
              <a:rPr lang="ru-RU" sz="4000" dirty="0" err="1"/>
              <a:t>положення</a:t>
            </a:r>
            <a:endParaRPr lang="ru-RU" sz="4000" dirty="0"/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975350" y="1916113"/>
            <a:ext cx="3276600" cy="45370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000" dirty="0" err="1" smtClean="0"/>
              <a:t>Після</a:t>
            </a:r>
            <a:r>
              <a:rPr lang="ru-RU" sz="2000" dirty="0" smtClean="0"/>
              <a:t> </a:t>
            </a:r>
            <a:r>
              <a:rPr lang="ru-RU" sz="2000" dirty="0"/>
              <a:t>1960-х </a:t>
            </a:r>
            <a:r>
              <a:rPr lang="ru-RU" sz="2000" dirty="0" err="1"/>
              <a:t>рр</a:t>
            </a:r>
            <a:r>
              <a:rPr lang="ru-RU" sz="2000" dirty="0"/>
              <a:t>.. в </a:t>
            </a:r>
            <a:r>
              <a:rPr lang="ru-RU" sz="2000" dirty="0" err="1"/>
              <a:t>числі</a:t>
            </a:r>
            <a:r>
              <a:rPr lang="ru-RU" sz="2000" dirty="0"/>
              <a:t> </a:t>
            </a:r>
            <a:r>
              <a:rPr lang="ru-RU" sz="2000" dirty="0" err="1"/>
              <a:t>товарів</a:t>
            </a:r>
            <a:r>
              <a:rPr lang="ru-RU" sz="2000" dirty="0"/>
              <a:t> </a:t>
            </a:r>
            <a:r>
              <a:rPr lang="ru-RU" sz="2000" dirty="0" err="1"/>
              <a:t>зовнішньої</a:t>
            </a:r>
            <a:r>
              <a:rPr lang="ru-RU" sz="2000" dirty="0"/>
              <a:t> </a:t>
            </a:r>
            <a:r>
              <a:rPr lang="ru-RU" sz="2000" dirty="0" err="1"/>
              <a:t>торгівлі</a:t>
            </a:r>
            <a:r>
              <a:rPr lang="ru-RU" sz="2000" dirty="0"/>
              <a:t> </a:t>
            </a:r>
            <a:r>
              <a:rPr lang="ru-RU" sz="2000" dirty="0" err="1"/>
              <a:t>поряд</a:t>
            </a:r>
            <a:r>
              <a:rPr lang="ru-RU" sz="2000" dirty="0"/>
              <a:t> з </a:t>
            </a:r>
            <a:r>
              <a:rPr lang="ru-RU" sz="2000" dirty="0" err="1"/>
              <a:t>традиційними</a:t>
            </a:r>
            <a:r>
              <a:rPr lang="ru-RU" sz="2000" dirty="0"/>
              <a:t> </a:t>
            </a:r>
            <a:r>
              <a:rPr lang="ru-RU" sz="2000" dirty="0" err="1"/>
              <a:t>з'явилася</a:t>
            </a:r>
            <a:r>
              <a:rPr lang="ru-RU" sz="2000" dirty="0"/>
              <a:t> </a:t>
            </a:r>
            <a:r>
              <a:rPr lang="ru-RU" sz="2000" dirty="0" err="1"/>
              <a:t>продукція</a:t>
            </a:r>
            <a:r>
              <a:rPr lang="ru-RU" sz="2000" dirty="0"/>
              <a:t> </a:t>
            </a:r>
            <a:r>
              <a:rPr lang="ru-RU" sz="2000" dirty="0" err="1"/>
              <a:t>нових</a:t>
            </a:r>
            <a:r>
              <a:rPr lang="ru-RU" sz="2000" dirty="0"/>
              <a:t> </a:t>
            </a:r>
            <a:r>
              <a:rPr lang="ru-RU" sz="2000" dirty="0" err="1"/>
              <a:t>галузей</a:t>
            </a:r>
            <a:r>
              <a:rPr lang="ru-RU" sz="2000" dirty="0"/>
              <a:t> </a:t>
            </a:r>
            <a:r>
              <a:rPr lang="ru-RU" sz="2000" dirty="0" err="1"/>
              <a:t>промисловості</a:t>
            </a:r>
            <a:r>
              <a:rPr lang="ru-RU" sz="2000" dirty="0"/>
              <a:t> </a:t>
            </a:r>
            <a:endParaRPr lang="ru-RU" sz="2000" dirty="0" smtClean="0">
              <a:effectLst/>
            </a:endParaRPr>
          </a:p>
          <a:p>
            <a:pPr>
              <a:lnSpc>
                <a:spcPct val="80000"/>
              </a:lnSpc>
            </a:pPr>
            <a:r>
              <a:rPr lang="ru-RU" sz="2000" dirty="0"/>
              <a:t>За </a:t>
            </a:r>
            <a:r>
              <a:rPr lang="ru-RU" sz="2000" dirty="0" err="1"/>
              <a:t>розмірами</a:t>
            </a:r>
            <a:r>
              <a:rPr lang="ru-RU" sz="2000" dirty="0"/>
              <a:t> </a:t>
            </a:r>
            <a:r>
              <a:rPr lang="ru-RU" sz="2000" dirty="0" err="1"/>
              <a:t>вантажообігу</a:t>
            </a:r>
            <a:r>
              <a:rPr lang="ru-RU" sz="2000" dirty="0"/>
              <a:t> порт </a:t>
            </a:r>
            <a:r>
              <a:rPr lang="ru-RU" sz="2000" dirty="0" err="1"/>
              <a:t>Сінгапур</a:t>
            </a:r>
            <a:r>
              <a:rPr lang="ru-RU" sz="2000" dirty="0"/>
              <a:t> є одним з </a:t>
            </a:r>
            <a:r>
              <a:rPr lang="ru-RU" sz="2000" dirty="0" err="1"/>
              <a:t>найбільших</a:t>
            </a:r>
            <a:r>
              <a:rPr lang="ru-RU" sz="2000" dirty="0"/>
              <a:t> в </a:t>
            </a:r>
            <a:r>
              <a:rPr lang="ru-RU" sz="2000" dirty="0" err="1"/>
              <a:t>світі</a:t>
            </a:r>
            <a:r>
              <a:rPr lang="ru-RU" sz="2000" dirty="0"/>
              <a:t>, центр </a:t>
            </a:r>
            <a:r>
              <a:rPr lang="ru-RU" sz="2000" dirty="0" err="1"/>
              <a:t>бункерування</a:t>
            </a:r>
            <a:r>
              <a:rPr lang="ru-RU" sz="2000" dirty="0"/>
              <a:t> </a:t>
            </a:r>
            <a:r>
              <a:rPr lang="ru-RU" sz="2000" dirty="0" smtClean="0"/>
              <a:t>суден.</a:t>
            </a:r>
            <a:endParaRPr lang="ru-RU" sz="2000" dirty="0">
              <a:effectLst/>
            </a:endParaRPr>
          </a:p>
          <a:p>
            <a:pPr>
              <a:lnSpc>
                <a:spcPct val="80000"/>
              </a:lnSpc>
            </a:pPr>
            <a:r>
              <a:rPr lang="ru-RU" sz="2000" dirty="0" err="1" smtClean="0"/>
              <a:t>Сінгапур</a:t>
            </a:r>
            <a:r>
              <a:rPr lang="ru-RU" sz="2000" dirty="0" smtClean="0"/>
              <a:t> </a:t>
            </a:r>
            <a:r>
              <a:rPr lang="ru-RU" sz="2000" dirty="0" err="1"/>
              <a:t>перетворився</a:t>
            </a:r>
            <a:r>
              <a:rPr lang="ru-RU" sz="2000" dirty="0"/>
              <a:t> на </a:t>
            </a:r>
            <a:r>
              <a:rPr lang="ru-RU" sz="2000" dirty="0" err="1"/>
              <a:t>фінансовий</a:t>
            </a:r>
            <a:r>
              <a:rPr lang="ru-RU" sz="2000" dirty="0"/>
              <a:t> центр</a:t>
            </a:r>
            <a:endParaRPr lang="ru-RU" sz="2000" dirty="0">
              <a:effectLst/>
            </a:endParaRPr>
          </a:p>
        </p:txBody>
      </p:sp>
      <p:pic>
        <p:nvPicPr>
          <p:cNvPr id="129030" name="Picture 6" descr="Крупнейший порт юго-восточной Аз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1933575"/>
            <a:ext cx="5795962" cy="37274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Природні</a:t>
            </a:r>
            <a:r>
              <a:rPr lang="ru-RU" dirty="0" smtClean="0"/>
              <a:t> </a:t>
            </a:r>
            <a:r>
              <a:rPr lang="ru-RU" dirty="0" err="1"/>
              <a:t>умови</a:t>
            </a:r>
            <a:endParaRPr lang="ru-RU" dirty="0"/>
          </a:p>
        </p:txBody>
      </p:sp>
      <p:sp>
        <p:nvSpPr>
          <p:cNvPr id="9933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916113"/>
            <a:ext cx="4038600" cy="4114800"/>
          </a:xfrm>
        </p:spPr>
        <p:txBody>
          <a:bodyPr>
            <a:normAutofit/>
          </a:bodyPr>
          <a:lstStyle/>
          <a:p>
            <a:r>
              <a:rPr lang="ru-RU" sz="2000" dirty="0" err="1" smtClean="0"/>
              <a:t>Відносно</a:t>
            </a:r>
            <a:r>
              <a:rPr lang="ru-RU" sz="2000" dirty="0" smtClean="0"/>
              <a:t> </a:t>
            </a:r>
            <a:r>
              <a:rPr lang="ru-RU" sz="2000" dirty="0" err="1"/>
              <a:t>постійні</a:t>
            </a:r>
            <a:r>
              <a:rPr lang="ru-RU" sz="2000" dirty="0"/>
              <a:t> </a:t>
            </a:r>
            <a:r>
              <a:rPr lang="ru-RU" sz="2000" dirty="0" err="1"/>
              <a:t>температури</a:t>
            </a:r>
            <a:r>
              <a:rPr lang="ru-RU" sz="2000" dirty="0"/>
              <a:t> </a:t>
            </a:r>
            <a:r>
              <a:rPr lang="ru-RU" sz="2000" dirty="0" err="1"/>
              <a:t>протягом</a:t>
            </a:r>
            <a:r>
              <a:rPr lang="ru-RU" sz="2000" dirty="0"/>
              <a:t> року: 26 - 28 º C.</a:t>
            </a:r>
            <a:endParaRPr lang="ru-RU" sz="2000" dirty="0" smtClean="0"/>
          </a:p>
          <a:p>
            <a:r>
              <a:rPr lang="ru-RU" sz="2000" dirty="0" err="1" smtClean="0"/>
              <a:t>Панує</a:t>
            </a:r>
            <a:r>
              <a:rPr lang="ru-RU" sz="2000" dirty="0" smtClean="0"/>
              <a:t> </a:t>
            </a:r>
            <a:r>
              <a:rPr lang="ru-RU" sz="2000" dirty="0" err="1"/>
              <a:t>екваторіальний</a:t>
            </a:r>
            <a:r>
              <a:rPr lang="ru-RU" sz="2000" dirty="0"/>
              <a:t> </a:t>
            </a:r>
            <a:r>
              <a:rPr lang="ru-RU" sz="2000" dirty="0" err="1"/>
              <a:t>мусонний</a:t>
            </a:r>
            <a:r>
              <a:rPr lang="ru-RU" sz="2000" dirty="0"/>
              <a:t> </a:t>
            </a:r>
            <a:r>
              <a:rPr lang="ru-RU" sz="2000" dirty="0" err="1"/>
              <a:t>клімат</a:t>
            </a:r>
            <a:r>
              <a:rPr lang="ru-RU" sz="2000" dirty="0"/>
              <a:t>.</a:t>
            </a:r>
            <a:endParaRPr lang="ru-RU" sz="2000" dirty="0" smtClean="0"/>
          </a:p>
          <a:p>
            <a:r>
              <a:rPr lang="ru-RU" sz="2000" dirty="0" err="1" smtClean="0"/>
              <a:t>Висока</a:t>
            </a:r>
            <a:r>
              <a:rPr lang="ru-RU" sz="2000" dirty="0" smtClean="0"/>
              <a:t> </a:t>
            </a:r>
            <a:r>
              <a:rPr lang="ru-RU" sz="2000" dirty="0" err="1"/>
              <a:t>вологість</a:t>
            </a:r>
            <a:r>
              <a:rPr lang="ru-RU" sz="2000" dirty="0"/>
              <a:t> і </a:t>
            </a:r>
            <a:r>
              <a:rPr lang="ru-RU" sz="2000" dirty="0" err="1"/>
              <a:t>постійні</a:t>
            </a:r>
            <a:r>
              <a:rPr lang="ru-RU" sz="2000" dirty="0"/>
              <a:t> </a:t>
            </a:r>
            <a:r>
              <a:rPr lang="ru-RU" sz="2000" dirty="0" err="1"/>
              <a:t>дощі</a:t>
            </a:r>
            <a:r>
              <a:rPr lang="ru-RU" sz="2000" dirty="0"/>
              <a:t>: </a:t>
            </a:r>
            <a:r>
              <a:rPr lang="ru-RU" sz="2000" dirty="0" err="1"/>
              <a:t>близько</a:t>
            </a:r>
            <a:r>
              <a:rPr lang="ru-RU" sz="2000" dirty="0"/>
              <a:t> 2400 мм </a:t>
            </a:r>
            <a:r>
              <a:rPr lang="ru-RU" sz="2000" dirty="0" err="1"/>
              <a:t>опадів</a:t>
            </a:r>
            <a:r>
              <a:rPr lang="ru-RU" sz="2000" dirty="0"/>
              <a:t> у </a:t>
            </a:r>
            <a:r>
              <a:rPr lang="ru-RU" sz="2000" dirty="0" err="1"/>
              <a:t>рік</a:t>
            </a:r>
            <a:r>
              <a:rPr lang="ru-RU" sz="2000" dirty="0"/>
              <a:t>. </a:t>
            </a:r>
            <a:r>
              <a:rPr lang="ru-RU" sz="2000" dirty="0" err="1"/>
              <a:t>Дощовий</a:t>
            </a:r>
            <a:r>
              <a:rPr lang="ru-RU" sz="2000" dirty="0"/>
              <a:t> сезон </a:t>
            </a:r>
            <a:r>
              <a:rPr lang="ru-RU" sz="2000" dirty="0" err="1"/>
              <a:t>буває</a:t>
            </a:r>
            <a:r>
              <a:rPr lang="ru-RU" sz="2000" dirty="0"/>
              <a:t> в </a:t>
            </a:r>
            <a:r>
              <a:rPr lang="ru-RU" sz="2000" dirty="0" err="1"/>
              <a:t>листопаді</a:t>
            </a:r>
            <a:r>
              <a:rPr lang="ru-RU" sz="2000" dirty="0"/>
              <a:t> - лютому, «</a:t>
            </a:r>
            <a:r>
              <a:rPr lang="ru-RU" sz="2000" dirty="0" err="1"/>
              <a:t>взимку</a:t>
            </a:r>
            <a:r>
              <a:rPr lang="ru-RU" sz="2000" dirty="0"/>
              <a:t>» </a:t>
            </a:r>
            <a:r>
              <a:rPr lang="ru-RU" sz="2000" dirty="0" err="1"/>
              <a:t>хмарність</a:t>
            </a:r>
            <a:r>
              <a:rPr lang="ru-RU" sz="2000" dirty="0"/>
              <a:t> </a:t>
            </a:r>
            <a:r>
              <a:rPr lang="ru-RU" sz="2000" dirty="0" err="1"/>
              <a:t>знижує</a:t>
            </a:r>
            <a:r>
              <a:rPr lang="ru-RU" sz="2000" dirty="0"/>
              <a:t> температуру </a:t>
            </a:r>
            <a:r>
              <a:rPr lang="ru-RU" sz="2000" dirty="0" err="1"/>
              <a:t>повітря</a:t>
            </a:r>
            <a:endParaRPr lang="ru-RU" sz="2000" dirty="0"/>
          </a:p>
        </p:txBody>
      </p:sp>
      <p:pic>
        <p:nvPicPr>
          <p:cNvPr id="99339" name="Picture 11" descr="316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67213" y="2276475"/>
            <a:ext cx="4597400" cy="3089275"/>
          </a:xfrm>
          <a:prstGeom prst="rect">
            <a:avLst/>
          </a:prstGeom>
          <a:noFill/>
        </p:spPr>
      </p:pic>
      <p:sp>
        <p:nvSpPr>
          <p:cNvPr id="99329" name="AutoShape 1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8350" y="6453188"/>
            <a:ext cx="431800" cy="2159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Населення</a:t>
            </a:r>
            <a:r>
              <a:rPr lang="ru-RU" dirty="0" smtClean="0"/>
              <a:t> </a:t>
            </a:r>
            <a:r>
              <a:rPr lang="ru-RU" dirty="0" err="1"/>
              <a:t>Сінгапуру</a:t>
            </a:r>
            <a:endParaRPr lang="ru-RU" dirty="0"/>
          </a:p>
        </p:txBody>
      </p:sp>
      <p:sp>
        <p:nvSpPr>
          <p:cNvPr id="84995" name="Rectangle 3"/>
          <p:cNvSpPr>
            <a:spLocks noGrp="1" noChangeArrowheads="1"/>
          </p:cNvSpPr>
          <p:nvPr>
            <p:ph idx="1"/>
          </p:nvPr>
        </p:nvSpPr>
        <p:spPr>
          <a:xfrm>
            <a:off x="4140200" y="1484313"/>
            <a:ext cx="4752975" cy="5113337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ru-RU" sz="2000" dirty="0"/>
          </a:p>
          <a:p>
            <a:pPr algn="just">
              <a:lnSpc>
                <a:spcPct val="90000"/>
              </a:lnSpc>
            </a:pPr>
            <a:r>
              <a:rPr lang="ru-RU" sz="2000" b="1" dirty="0" err="1"/>
              <a:t>Загальна</a:t>
            </a:r>
            <a:r>
              <a:rPr lang="ru-RU" sz="2000" b="1" dirty="0"/>
              <a:t> </a:t>
            </a:r>
            <a:r>
              <a:rPr lang="ru-RU" sz="2000" b="1" dirty="0" err="1"/>
              <a:t>чисельність</a:t>
            </a:r>
            <a:r>
              <a:rPr lang="ru-RU" sz="2000" b="1" dirty="0"/>
              <a:t>: 4 млн. 183 тис. </a:t>
            </a:r>
            <a:endParaRPr lang="ru-RU" sz="2000" dirty="0" smtClean="0"/>
          </a:p>
          <a:p>
            <a:pPr algn="just">
              <a:lnSpc>
                <a:spcPct val="90000"/>
              </a:lnSpc>
            </a:pPr>
            <a:r>
              <a:rPr lang="ru-RU" sz="2000" dirty="0" err="1"/>
              <a:t>Щільність</a:t>
            </a:r>
            <a:r>
              <a:rPr lang="ru-RU" sz="2000" dirty="0"/>
              <a:t> </a:t>
            </a:r>
            <a:r>
              <a:rPr lang="ru-RU" sz="2000" dirty="0" err="1"/>
              <a:t>населення</a:t>
            </a:r>
            <a:r>
              <a:rPr lang="ru-RU" sz="2000" dirty="0"/>
              <a:t> 4884 </a:t>
            </a:r>
            <a:r>
              <a:rPr lang="ru-RU" sz="2000" dirty="0" err="1" smtClean="0"/>
              <a:t>чоловіка</a:t>
            </a:r>
            <a:r>
              <a:rPr lang="ru-RU" sz="2000" dirty="0" smtClean="0"/>
              <a:t> </a:t>
            </a:r>
            <a:r>
              <a:rPr lang="ru-RU" sz="2000" dirty="0"/>
              <a:t>на 1 кв. </a:t>
            </a:r>
            <a:r>
              <a:rPr lang="ru-RU" sz="2000" dirty="0" smtClean="0"/>
              <a:t>км</a:t>
            </a:r>
            <a:r>
              <a:rPr lang="ru-RU" sz="2000" dirty="0"/>
              <a:t>. </a:t>
            </a:r>
            <a:r>
              <a:rPr lang="ru-RU" sz="2000" dirty="0" err="1"/>
              <a:t>Майже</a:t>
            </a:r>
            <a:r>
              <a:rPr lang="ru-RU" sz="2000" dirty="0"/>
              <a:t> все </a:t>
            </a:r>
            <a:r>
              <a:rPr lang="ru-RU" sz="2000" dirty="0" err="1"/>
              <a:t>населення</a:t>
            </a:r>
            <a:r>
              <a:rPr lang="ru-RU" sz="2000" dirty="0"/>
              <a:t> </a:t>
            </a:r>
            <a:r>
              <a:rPr lang="ru-RU" sz="2000" dirty="0" err="1"/>
              <a:t>проживає</a:t>
            </a:r>
            <a:r>
              <a:rPr lang="ru-RU" sz="2000" dirty="0"/>
              <a:t> в </a:t>
            </a:r>
            <a:r>
              <a:rPr lang="ru-RU" sz="2000" dirty="0" err="1"/>
              <a:t>столиці</a:t>
            </a:r>
            <a:r>
              <a:rPr lang="ru-RU" sz="2000" dirty="0"/>
              <a:t> </a:t>
            </a:r>
            <a:r>
              <a:rPr lang="ru-RU" sz="2000" dirty="0" err="1"/>
              <a:t>країни</a:t>
            </a:r>
            <a:r>
              <a:rPr lang="ru-RU" sz="2000" dirty="0"/>
              <a:t> - </a:t>
            </a:r>
            <a:r>
              <a:rPr lang="ru-RU" sz="2000" dirty="0" err="1"/>
              <a:t>місті</a:t>
            </a:r>
            <a:r>
              <a:rPr lang="ru-RU" sz="2000" dirty="0"/>
              <a:t> </a:t>
            </a:r>
            <a:r>
              <a:rPr lang="ru-RU" sz="2000" dirty="0" err="1" smtClean="0"/>
              <a:t>Сінгапурі</a:t>
            </a:r>
            <a:r>
              <a:rPr lang="ru-RU" sz="2000" dirty="0"/>
              <a:t>.</a:t>
            </a:r>
            <a:endParaRPr lang="ru-RU" sz="2000" dirty="0" smtClean="0"/>
          </a:p>
          <a:p>
            <a:pPr algn="just">
              <a:lnSpc>
                <a:spcPct val="90000"/>
              </a:lnSpc>
            </a:pPr>
            <a:r>
              <a:rPr lang="ru-RU" sz="2000" b="1" dirty="0" err="1" smtClean="0"/>
              <a:t>Корінні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мешканці</a:t>
            </a:r>
            <a:r>
              <a:rPr lang="ru-RU" sz="2000" b="1" dirty="0" smtClean="0"/>
              <a:t> острова - </a:t>
            </a:r>
            <a:r>
              <a:rPr lang="ru-RU" sz="2000" b="1" dirty="0" err="1" smtClean="0"/>
              <a:t>малайці</a:t>
            </a:r>
            <a:r>
              <a:rPr lang="ru-RU" sz="2000" b="1" dirty="0" smtClean="0"/>
              <a:t>.</a:t>
            </a:r>
            <a:endParaRPr lang="ru-RU" sz="2000" dirty="0"/>
          </a:p>
        </p:txBody>
      </p:sp>
      <p:pic>
        <p:nvPicPr>
          <p:cNvPr id="125952" name="Picture 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484313"/>
            <a:ext cx="3771900" cy="511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  <a:r>
              <a:rPr lang="ru-RU" dirty="0" err="1"/>
              <a:t>Сільське</a:t>
            </a:r>
            <a:r>
              <a:rPr lang="ru-RU" dirty="0"/>
              <a:t> </a:t>
            </a:r>
            <a:r>
              <a:rPr lang="ru-RU" dirty="0" err="1"/>
              <a:t>господарство</a:t>
            </a:r>
            <a:endParaRPr lang="ru-RU" dirty="0"/>
          </a:p>
        </p:txBody>
      </p:sp>
      <p:sp>
        <p:nvSpPr>
          <p:cNvPr id="112643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628775"/>
            <a:ext cx="4500562" cy="2232025"/>
          </a:xfrm>
        </p:spPr>
        <p:txBody>
          <a:bodyPr>
            <a:normAutofit lnSpcReduction="10000"/>
          </a:bodyPr>
          <a:lstStyle/>
          <a:p>
            <a:r>
              <a:rPr lang="ru-RU" sz="2000" dirty="0" err="1" smtClean="0"/>
              <a:t>Обробляється</a:t>
            </a:r>
            <a:r>
              <a:rPr lang="ru-RU" sz="2000" dirty="0" smtClean="0"/>
              <a:t> </a:t>
            </a:r>
            <a:r>
              <a:rPr lang="ru-RU" sz="2000" dirty="0" err="1"/>
              <a:t>усього</a:t>
            </a:r>
            <a:r>
              <a:rPr lang="ru-RU" sz="2000" dirty="0"/>
              <a:t> </a:t>
            </a:r>
            <a:r>
              <a:rPr lang="ru-RU" sz="2000" dirty="0" err="1"/>
              <a:t>близько</a:t>
            </a:r>
            <a:r>
              <a:rPr lang="ru-RU" sz="2000" dirty="0"/>
              <a:t> 20% </a:t>
            </a:r>
            <a:r>
              <a:rPr lang="ru-RU" sz="2000" dirty="0" err="1"/>
              <a:t>території</a:t>
            </a:r>
            <a:r>
              <a:rPr lang="ru-RU" sz="2000" dirty="0"/>
              <a:t>, </a:t>
            </a:r>
            <a:r>
              <a:rPr lang="ru-RU" sz="2000" dirty="0" err="1"/>
              <a:t>під</a:t>
            </a:r>
            <a:r>
              <a:rPr lang="ru-RU" sz="2000" dirty="0"/>
              <a:t> </a:t>
            </a:r>
            <a:r>
              <a:rPr lang="ru-RU" sz="2000" dirty="0" err="1"/>
              <a:t>лісами</a:t>
            </a:r>
            <a:r>
              <a:rPr lang="ru-RU" sz="2000" dirty="0"/>
              <a:t> 8% </a:t>
            </a:r>
            <a:r>
              <a:rPr lang="ru-RU" sz="2000" dirty="0" err="1"/>
              <a:t>території</a:t>
            </a:r>
            <a:r>
              <a:rPr lang="ru-RU" sz="2000" dirty="0"/>
              <a:t> острова.</a:t>
            </a:r>
          </a:p>
          <a:p>
            <a:r>
              <a:rPr lang="ru-RU" sz="2000" dirty="0" err="1"/>
              <a:t>Невеликі</a:t>
            </a:r>
            <a:r>
              <a:rPr lang="ru-RU" sz="2000" dirty="0"/>
              <a:t> </a:t>
            </a:r>
            <a:r>
              <a:rPr lang="ru-RU" sz="2000" dirty="0" err="1"/>
              <a:t>плантації</a:t>
            </a:r>
            <a:r>
              <a:rPr lang="ru-RU" sz="2000" dirty="0"/>
              <a:t> </a:t>
            </a:r>
            <a:r>
              <a:rPr lang="ru-RU" sz="2000" dirty="0" err="1"/>
              <a:t>каучуконосів</a:t>
            </a:r>
            <a:r>
              <a:rPr lang="ru-RU" sz="2000" dirty="0"/>
              <a:t>, </a:t>
            </a:r>
            <a:r>
              <a:rPr lang="ru-RU" sz="2000" dirty="0" err="1"/>
              <a:t>кокосових</a:t>
            </a:r>
            <a:r>
              <a:rPr lang="ru-RU" sz="2000" dirty="0"/>
              <a:t> пальм, </a:t>
            </a:r>
            <a:r>
              <a:rPr lang="ru-RU" sz="2000" dirty="0" err="1"/>
              <a:t>прянощів</a:t>
            </a:r>
            <a:r>
              <a:rPr lang="ru-RU" sz="2000" dirty="0"/>
              <a:t>, тютюну, </a:t>
            </a:r>
            <a:r>
              <a:rPr lang="ru-RU" sz="2000" dirty="0" err="1"/>
              <a:t>городніх</a:t>
            </a:r>
            <a:r>
              <a:rPr lang="ru-RU" sz="2000" dirty="0"/>
              <a:t> та </a:t>
            </a:r>
            <a:r>
              <a:rPr lang="ru-RU" sz="2000" dirty="0" err="1"/>
              <a:t>плодових</a:t>
            </a:r>
            <a:r>
              <a:rPr lang="ru-RU" sz="2000" dirty="0"/>
              <a:t> (</a:t>
            </a:r>
            <a:r>
              <a:rPr lang="ru-RU" sz="2000" dirty="0" err="1"/>
              <a:t>ананаси</a:t>
            </a:r>
            <a:r>
              <a:rPr lang="ru-RU" sz="2000" dirty="0"/>
              <a:t>) культур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114696" name="Picture 8" descr="plo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45113" y="1557338"/>
            <a:ext cx="3548062" cy="2662237"/>
          </a:xfrm>
          <a:prstGeom prst="rect">
            <a:avLst/>
          </a:prstGeom>
          <a:noFill/>
        </p:spPr>
      </p:pic>
      <p:pic>
        <p:nvPicPr>
          <p:cNvPr id="114701" name="Picture 13" descr="pok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0725" y="4149725"/>
            <a:ext cx="3203575" cy="2403475"/>
          </a:xfrm>
          <a:prstGeom prst="rect">
            <a:avLst/>
          </a:prstGeom>
          <a:noFill/>
        </p:spPr>
      </p:pic>
      <p:sp>
        <p:nvSpPr>
          <p:cNvPr id="114688" name="Rectangle 0"/>
          <p:cNvSpPr>
            <a:spLocks noChangeArrowheads="1"/>
          </p:cNvSpPr>
          <p:nvPr/>
        </p:nvSpPr>
        <p:spPr bwMode="auto">
          <a:xfrm>
            <a:off x="5210175" y="4568825"/>
            <a:ext cx="3394075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</a:pPr>
            <a:r>
              <a:rPr lang="ru-RU" sz="20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Свинарство</a:t>
            </a:r>
            <a:r>
              <a:rPr lang="ru-RU" sz="2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і </a:t>
            </a:r>
            <a:r>
              <a:rPr lang="ru-RU" sz="20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птахівництво</a:t>
            </a:r>
            <a:r>
              <a:rPr lang="ru-RU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ru-RU" sz="20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</a:pPr>
            <a:r>
              <a:rPr lang="ru-RU" sz="20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Рибальство</a:t>
            </a:r>
            <a:r>
              <a:rPr lang="ru-RU" sz="2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переважно</a:t>
            </a:r>
            <a:r>
              <a:rPr lang="ru-RU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в </a:t>
            </a:r>
            <a:r>
              <a:rPr lang="ru-RU" sz="20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прибережних</a:t>
            </a:r>
            <a:r>
              <a:rPr lang="ru-RU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водах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13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700213"/>
            <a:ext cx="3841750" cy="458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3914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 </a:t>
            </a:r>
            <a:r>
              <a:rPr lang="ru-RU" dirty="0" err="1" smtClean="0"/>
              <a:t>Невиробнича</a:t>
            </a:r>
            <a:r>
              <a:rPr lang="ru-RU" dirty="0" smtClean="0"/>
              <a:t> </a:t>
            </a:r>
            <a:r>
              <a:rPr lang="ru-RU" dirty="0"/>
              <a:t>сфера</a:t>
            </a:r>
          </a:p>
        </p:txBody>
      </p:sp>
      <p:sp>
        <p:nvSpPr>
          <p:cNvPr id="123916" name="Rectangle 12"/>
          <p:cNvSpPr>
            <a:spLocks noGrp="1" noChangeArrowheads="1"/>
          </p:cNvSpPr>
          <p:nvPr>
            <p:ph type="body" sz="half" idx="2"/>
          </p:nvPr>
        </p:nvSpPr>
        <p:spPr>
          <a:xfrm>
            <a:off x="4427538" y="1700213"/>
            <a:ext cx="4716462" cy="4752975"/>
          </a:xfrm>
        </p:spPr>
        <p:txBody>
          <a:bodyPr>
            <a:normAutofit/>
          </a:bodyPr>
          <a:lstStyle/>
          <a:p>
            <a:r>
              <a:rPr lang="ru-RU" sz="2000" dirty="0" err="1" smtClean="0"/>
              <a:t>Фондова</a:t>
            </a:r>
            <a:r>
              <a:rPr lang="ru-RU" sz="2000" dirty="0" smtClean="0"/>
              <a:t> </a:t>
            </a:r>
            <a:r>
              <a:rPr lang="ru-RU" sz="2000" dirty="0" err="1"/>
              <a:t>біржа</a:t>
            </a:r>
            <a:r>
              <a:rPr lang="ru-RU" sz="2000" dirty="0"/>
              <a:t> </a:t>
            </a:r>
            <a:r>
              <a:rPr lang="ru-RU" sz="2000" dirty="0" err="1"/>
              <a:t>Сінгапуру</a:t>
            </a:r>
            <a:r>
              <a:rPr lang="ru-RU" sz="2000" dirty="0"/>
              <a:t> - </a:t>
            </a:r>
            <a:r>
              <a:rPr lang="ru-RU" sz="2000" dirty="0" err="1"/>
              <a:t>місце</a:t>
            </a:r>
            <a:r>
              <a:rPr lang="ru-RU" sz="2000" dirty="0"/>
              <a:t> </a:t>
            </a:r>
            <a:r>
              <a:rPr lang="ru-RU" sz="2000" dirty="0" err="1" smtClean="0"/>
              <a:t>притяжіння</a:t>
            </a:r>
            <a:r>
              <a:rPr lang="ru-RU" sz="2000" dirty="0" smtClean="0"/>
              <a:t> </a:t>
            </a:r>
            <a:r>
              <a:rPr lang="ru-RU" sz="2000" dirty="0"/>
              <a:t>для </a:t>
            </a:r>
            <a:r>
              <a:rPr lang="ru-RU" sz="2000" dirty="0" err="1"/>
              <a:t>більшої</a:t>
            </a:r>
            <a:r>
              <a:rPr lang="ru-RU" sz="2000" dirty="0"/>
              <a:t> </a:t>
            </a:r>
            <a:r>
              <a:rPr lang="ru-RU" sz="2000" dirty="0" err="1"/>
              <a:t>частини</a:t>
            </a:r>
            <a:r>
              <a:rPr lang="ru-RU" sz="2000" dirty="0"/>
              <a:t> </a:t>
            </a:r>
            <a:r>
              <a:rPr lang="ru-RU" sz="2000" dirty="0" err="1"/>
              <a:t>особистого</a:t>
            </a:r>
            <a:r>
              <a:rPr lang="ru-RU" sz="2000" dirty="0"/>
              <a:t> </a:t>
            </a:r>
            <a:r>
              <a:rPr lang="ru-RU" sz="2000" dirty="0" err="1"/>
              <a:t>багатства</a:t>
            </a:r>
            <a:r>
              <a:rPr lang="ru-RU" sz="2000" dirty="0"/>
              <a:t>, </a:t>
            </a:r>
            <a:r>
              <a:rPr lang="ru-RU" sz="2000" dirty="0" err="1"/>
              <a:t>накопиченого</a:t>
            </a:r>
            <a:r>
              <a:rPr lang="ru-RU" sz="2000" dirty="0"/>
              <a:t> в </a:t>
            </a:r>
            <a:r>
              <a:rPr lang="ru-RU" sz="2000" dirty="0" err="1"/>
              <a:t>Південно</a:t>
            </a:r>
            <a:r>
              <a:rPr lang="ru-RU" sz="2000" dirty="0"/>
              <a:t> - </a:t>
            </a:r>
            <a:r>
              <a:rPr lang="ru-RU" sz="2000" dirty="0" err="1"/>
              <a:t>Східній</a:t>
            </a:r>
            <a:r>
              <a:rPr lang="ru-RU" sz="2000" dirty="0"/>
              <a:t> </a:t>
            </a:r>
            <a:r>
              <a:rPr lang="ru-RU" sz="2000" dirty="0" err="1"/>
              <a:t>Азії</a:t>
            </a:r>
            <a:r>
              <a:rPr lang="ru-RU" sz="2000" dirty="0"/>
              <a:t>.</a:t>
            </a:r>
            <a:endParaRPr lang="ru-RU" sz="2000" dirty="0" smtClean="0"/>
          </a:p>
          <a:p>
            <a:r>
              <a:rPr lang="ru-RU" sz="2000" dirty="0" err="1" smtClean="0"/>
              <a:t>Сінгапур</a:t>
            </a:r>
            <a:r>
              <a:rPr lang="ru-RU" sz="2000" dirty="0" smtClean="0"/>
              <a:t> - великий центр </a:t>
            </a:r>
            <a:r>
              <a:rPr lang="ru-RU" sz="2000" dirty="0" err="1" smtClean="0"/>
              <a:t>іноземного</a:t>
            </a:r>
            <a:r>
              <a:rPr lang="ru-RU" sz="2000" dirty="0" smtClean="0"/>
              <a:t> туризму.</a:t>
            </a:r>
          </a:p>
          <a:p>
            <a:r>
              <a:rPr lang="ru-RU" sz="2000" dirty="0" err="1" smtClean="0"/>
              <a:t>Фінансовий</a:t>
            </a:r>
            <a:r>
              <a:rPr lang="ru-RU" sz="2000" dirty="0" smtClean="0"/>
              <a:t> </a:t>
            </a:r>
            <a:r>
              <a:rPr lang="ru-RU" sz="2000" dirty="0"/>
              <a:t>центр і </a:t>
            </a:r>
            <a:r>
              <a:rPr lang="ru-RU" sz="2000" dirty="0" err="1"/>
              <a:t>джерело</a:t>
            </a:r>
            <a:r>
              <a:rPr lang="ru-RU" sz="2000" dirty="0"/>
              <a:t> </a:t>
            </a:r>
            <a:r>
              <a:rPr lang="ru-RU" sz="2000" dirty="0" err="1"/>
              <a:t>технічної</a:t>
            </a:r>
            <a:r>
              <a:rPr lang="ru-RU" sz="2000" dirty="0"/>
              <a:t> та </a:t>
            </a:r>
            <a:r>
              <a:rPr lang="ru-RU" sz="2000" dirty="0" err="1"/>
              <a:t>комерційної</a:t>
            </a:r>
            <a:r>
              <a:rPr lang="ru-RU" sz="2000" dirty="0"/>
              <a:t> </a:t>
            </a:r>
            <a:r>
              <a:rPr lang="ru-RU" sz="2000" dirty="0" err="1"/>
              <a:t>інформації</a:t>
            </a:r>
            <a:r>
              <a:rPr lang="ru-RU" sz="2000" dirty="0"/>
              <a:t> для </a:t>
            </a:r>
            <a:r>
              <a:rPr lang="ru-RU" sz="2000" dirty="0" err="1"/>
              <a:t>сусідніх</a:t>
            </a:r>
            <a:r>
              <a:rPr lang="ru-RU" sz="2000" dirty="0"/>
              <a:t> </a:t>
            </a:r>
            <a:r>
              <a:rPr lang="ru-RU" sz="2000" dirty="0" err="1" smtClean="0"/>
              <a:t>країн</a:t>
            </a:r>
            <a:r>
              <a:rPr lang="ru-RU" sz="2000" dirty="0" smtClean="0"/>
              <a:t>.</a:t>
            </a:r>
          </a:p>
          <a:p>
            <a:r>
              <a:rPr lang="ru-RU" sz="2000" dirty="0" err="1" smtClean="0"/>
              <a:t>Майже</a:t>
            </a:r>
            <a:r>
              <a:rPr lang="ru-RU" sz="2000" dirty="0" smtClean="0"/>
              <a:t> </a:t>
            </a:r>
            <a:r>
              <a:rPr lang="ru-RU" sz="2000" dirty="0" err="1" smtClean="0"/>
              <a:t>всі</a:t>
            </a:r>
            <a:r>
              <a:rPr lang="ru-RU" sz="2000" dirty="0" smtClean="0"/>
              <a:t> </a:t>
            </a:r>
            <a:r>
              <a:rPr lang="ru-RU" sz="2000" dirty="0" err="1" smtClean="0"/>
              <a:t>капіталовкладення</a:t>
            </a:r>
            <a:r>
              <a:rPr lang="ru-RU" sz="2000" dirty="0" smtClean="0"/>
              <a:t> і </a:t>
            </a:r>
            <a:r>
              <a:rPr lang="ru-RU" sz="2000" dirty="0" err="1" smtClean="0"/>
              <a:t>ініціативи</a:t>
            </a:r>
            <a:r>
              <a:rPr lang="ru-RU" sz="2000" dirty="0" smtClean="0"/>
              <a:t> в </a:t>
            </a:r>
            <a:r>
              <a:rPr lang="ru-RU" sz="2000" dirty="0" err="1" smtClean="0"/>
              <a:t>бізнесі</a:t>
            </a:r>
            <a:r>
              <a:rPr lang="ru-RU" sz="2000" dirty="0" smtClean="0"/>
              <a:t> </a:t>
            </a:r>
            <a:r>
              <a:rPr lang="ru-RU" sz="2000" dirty="0" err="1" smtClean="0"/>
              <a:t>надходять</a:t>
            </a:r>
            <a:r>
              <a:rPr lang="ru-RU" sz="2000" dirty="0" smtClean="0"/>
              <a:t> з-за кордону.</a:t>
            </a:r>
          </a:p>
          <a:p>
            <a:endParaRPr lang="ru-RU" sz="2000" dirty="0"/>
          </a:p>
          <a:p>
            <a:endParaRPr lang="ru-RU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Територіальна</a:t>
            </a:r>
            <a:r>
              <a:rPr lang="ru-RU" dirty="0" smtClean="0"/>
              <a:t> </a:t>
            </a:r>
            <a:r>
              <a:rPr lang="ru-RU" dirty="0"/>
              <a:t>структура</a:t>
            </a:r>
          </a:p>
        </p:txBody>
      </p:sp>
      <p:sp>
        <p:nvSpPr>
          <p:cNvPr id="134151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5795963" y="1773238"/>
            <a:ext cx="2952750" cy="475138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2000" dirty="0" err="1" smtClean="0"/>
              <a:t>Місто</a:t>
            </a:r>
            <a:r>
              <a:rPr lang="ru-RU" sz="2000" dirty="0" smtClean="0"/>
              <a:t> </a:t>
            </a:r>
            <a:r>
              <a:rPr lang="ru-RU" sz="2000" dirty="0" err="1"/>
              <a:t>розташоване</a:t>
            </a:r>
            <a:r>
              <a:rPr lang="ru-RU" sz="2000" dirty="0"/>
              <a:t> на </a:t>
            </a:r>
            <a:r>
              <a:rPr lang="ru-RU" sz="2000" dirty="0" err="1"/>
              <a:t>півдні</a:t>
            </a:r>
            <a:r>
              <a:rPr lang="ru-RU" sz="2000" dirty="0"/>
              <a:t> острова на </a:t>
            </a:r>
            <a:r>
              <a:rPr lang="ru-RU" sz="2000" dirty="0" err="1"/>
              <a:t>березі</a:t>
            </a:r>
            <a:r>
              <a:rPr lang="ru-RU" sz="2000" dirty="0"/>
              <a:t> </a:t>
            </a:r>
            <a:r>
              <a:rPr lang="ru-RU" sz="2000" dirty="0" err="1" smtClean="0"/>
              <a:t>Сінгапурської</a:t>
            </a:r>
            <a:r>
              <a:rPr lang="ru-RU" sz="2000" dirty="0"/>
              <a:t> </a:t>
            </a:r>
            <a:r>
              <a:rPr lang="ru-RU" sz="2000" dirty="0" smtClean="0"/>
              <a:t>протоки.</a:t>
            </a:r>
            <a:endParaRPr lang="ru-RU" sz="2000" dirty="0"/>
          </a:p>
          <a:p>
            <a:pPr>
              <a:lnSpc>
                <a:spcPct val="90000"/>
              </a:lnSpc>
            </a:pPr>
            <a:r>
              <a:rPr lang="ru-RU" sz="2000" dirty="0" smtClean="0"/>
              <a:t>Разом </a:t>
            </a:r>
            <a:r>
              <a:rPr lang="ru-RU" sz="2000" dirty="0"/>
              <a:t>з </a:t>
            </a:r>
            <a:r>
              <a:rPr lang="ru-RU" sz="2000" dirty="0" err="1"/>
              <a:t>передмістями</a:t>
            </a:r>
            <a:r>
              <a:rPr lang="ru-RU" sz="2000" dirty="0"/>
              <a:t> </a:t>
            </a:r>
            <a:r>
              <a:rPr lang="ru-RU" sz="2000" dirty="0" err="1"/>
              <a:t>місто</a:t>
            </a:r>
            <a:r>
              <a:rPr lang="ru-RU" sz="2000" dirty="0"/>
              <a:t> </a:t>
            </a:r>
            <a:r>
              <a:rPr lang="ru-RU" sz="2000" dirty="0" err="1"/>
              <a:t>займає</a:t>
            </a:r>
            <a:r>
              <a:rPr lang="ru-RU" sz="2000" dirty="0"/>
              <a:t> ¼ </a:t>
            </a:r>
            <a:r>
              <a:rPr lang="ru-RU" sz="2000" dirty="0" err="1"/>
              <a:t>всій</a:t>
            </a:r>
            <a:r>
              <a:rPr lang="ru-RU" sz="2000" dirty="0"/>
              <a:t> </a:t>
            </a:r>
            <a:r>
              <a:rPr lang="ru-RU" sz="2000" dirty="0" err="1"/>
              <a:t>території</a:t>
            </a:r>
            <a:r>
              <a:rPr lang="ru-RU" sz="2000" dirty="0"/>
              <a:t>.</a:t>
            </a:r>
          </a:p>
          <a:p>
            <a:pPr>
              <a:lnSpc>
                <a:spcPct val="90000"/>
              </a:lnSpc>
            </a:pPr>
            <a:r>
              <a:rPr lang="ru-RU" sz="2000" dirty="0" err="1" smtClean="0"/>
              <a:t>Інші</a:t>
            </a:r>
            <a:r>
              <a:rPr lang="ru-RU" sz="2000" dirty="0" smtClean="0"/>
              <a:t> </a:t>
            </a:r>
            <a:r>
              <a:rPr lang="ru-RU" sz="2000" dirty="0" err="1"/>
              <a:t>населені</a:t>
            </a:r>
            <a:r>
              <a:rPr lang="ru-RU" sz="2000" dirty="0"/>
              <a:t> </a:t>
            </a:r>
            <a:r>
              <a:rPr lang="ru-RU" sz="2000" dirty="0" err="1"/>
              <a:t>пункти</a:t>
            </a:r>
            <a:r>
              <a:rPr lang="ru-RU" sz="2000" dirty="0"/>
              <a:t> </a:t>
            </a:r>
            <a:r>
              <a:rPr lang="ru-RU" sz="2000" dirty="0" err="1"/>
              <a:t>являють</a:t>
            </a:r>
            <a:r>
              <a:rPr lang="ru-RU" sz="2000" dirty="0"/>
              <a:t> собою </a:t>
            </a:r>
            <a:r>
              <a:rPr lang="ru-RU" sz="2000" dirty="0" err="1"/>
              <a:t>типові</a:t>
            </a:r>
            <a:r>
              <a:rPr lang="ru-RU" sz="2000" dirty="0"/>
              <a:t> </a:t>
            </a:r>
            <a:r>
              <a:rPr lang="ru-RU" sz="2000" dirty="0" err="1"/>
              <a:t>промислові</a:t>
            </a:r>
            <a:r>
              <a:rPr lang="ru-RU" sz="2000" dirty="0"/>
              <a:t> парки.</a:t>
            </a:r>
          </a:p>
        </p:txBody>
      </p:sp>
      <p:graphicFrame>
        <p:nvGraphicFramePr>
          <p:cNvPr id="134158" name="Object 14"/>
          <p:cNvGraphicFramePr>
            <a:graphicFrameLocks noChangeAspect="1"/>
          </p:cNvGraphicFramePr>
          <p:nvPr/>
        </p:nvGraphicFramePr>
        <p:xfrm>
          <a:off x="250825" y="2325688"/>
          <a:ext cx="5257800" cy="297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30" name="Фотография Photo Editor" r:id="rId3" imgW="2924583" imgH="1419048" progId="MSPhotoEd.3">
                  <p:embed/>
                </p:oleObj>
              </mc:Choice>
              <mc:Fallback>
                <p:oleObj name="Фотография Photo Editor" r:id="rId3" imgW="2924583" imgH="1419048" progId="MSPhotoEd.3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2325688"/>
                        <a:ext cx="5257800" cy="297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1478</TotalTime>
  <Words>480</Words>
  <Application>Microsoft Office PowerPoint</Application>
  <PresentationFormat>Экран (4:3)</PresentationFormat>
  <Paragraphs>48</Paragraphs>
  <Slides>11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Апекс</vt:lpstr>
      <vt:lpstr>Фотография Photo Editor</vt:lpstr>
      <vt:lpstr>       С І Н Г А П У Р</vt:lpstr>
      <vt:lpstr>СІНГАПУР: відомості про країну</vt:lpstr>
      <vt:lpstr>Економіко-географічне положення</vt:lpstr>
      <vt:lpstr>Економіко-географічне положення</vt:lpstr>
      <vt:lpstr>Природні умови</vt:lpstr>
      <vt:lpstr>Населення Сінгапуру</vt:lpstr>
      <vt:lpstr> Сільське господарство</vt:lpstr>
      <vt:lpstr>  Невиробнича сфера</vt:lpstr>
      <vt:lpstr>Територіальна структура</vt:lpstr>
      <vt:lpstr> Міжнародні відносини </vt:lpstr>
      <vt:lpstr>                    Екологія</vt:lpstr>
    </vt:vector>
  </TitlesOfParts>
  <Company>Дом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СІНГАПУР</dc:title>
  <dc:creator>Asus</dc:creator>
  <dc:description>Шк_1939_Панькив_Анна</dc:description>
  <cp:lastModifiedBy>Boss</cp:lastModifiedBy>
  <cp:revision>81</cp:revision>
  <cp:lastPrinted>1601-01-01T00:00:00Z</cp:lastPrinted>
  <dcterms:created xsi:type="dcterms:W3CDTF">2004-03-01T18:19:37Z</dcterms:created>
  <dcterms:modified xsi:type="dcterms:W3CDTF">2013-03-31T14:45:47Z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6</vt:i4>
  </property>
</Properties>
</file>